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8" r:id="rId2"/>
    <p:sldId id="256" r:id="rId3"/>
    <p:sldId id="289" r:id="rId4"/>
    <p:sldId id="288" r:id="rId5"/>
    <p:sldId id="279" r:id="rId6"/>
    <p:sldId id="281" r:id="rId7"/>
    <p:sldId id="280" r:id="rId8"/>
    <p:sldId id="257" r:id="rId9"/>
    <p:sldId id="275" r:id="rId10"/>
    <p:sldId id="276" r:id="rId11"/>
    <p:sldId id="282" r:id="rId12"/>
    <p:sldId id="284" r:id="rId13"/>
    <p:sldId id="285" r:id="rId14"/>
    <p:sldId id="295" r:id="rId15"/>
    <p:sldId id="286" r:id="rId16"/>
    <p:sldId id="294" r:id="rId17"/>
    <p:sldId id="287" r:id="rId18"/>
    <p:sldId id="271" r:id="rId19"/>
    <p:sldId id="293" r:id="rId20"/>
    <p:sldId id="290" r:id="rId21"/>
    <p:sldId id="291" r:id="rId22"/>
    <p:sldId id="292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Myriad Pro" panose="020B0503030403020204" pitchFamily="34" charset="0"/>
      <p:regular r:id="rId31"/>
      <p:bold r:id="rId32"/>
      <p:italic r:id="rId33"/>
      <p:bold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Segoe UI Light" panose="020B0502040204020203" pitchFamily="34" charset="0"/>
      <p:regular r:id="rId39"/>
      <p:italic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KET" id="{A6092FE9-B0F3-497C-BE4D-3E467B44653C}">
          <p14:sldIdLst>
            <p14:sldId id="258"/>
          </p14:sldIdLst>
        </p14:section>
        <p14:section name="TH_CTTDT" id="{6B809250-709B-498A-81E7-E7798BAFBB5E}">
          <p14:sldIdLst>
            <p14:sldId id="256"/>
          </p14:sldIdLst>
        </p14:section>
        <p14:section name="SSL" id="{92B53D69-1695-40B4-B2C7-59BB015D5D52}">
          <p14:sldIdLst>
            <p14:sldId id="289"/>
          </p14:sldIdLst>
        </p14:section>
        <p14:section name="New" id="{61AB9723-6CF7-49BC-BE2C-625C11D8FB3A}">
          <p14:sldIdLst>
            <p14:sldId id="288"/>
            <p14:sldId id="279"/>
            <p14:sldId id="281"/>
            <p14:sldId id="280"/>
            <p14:sldId id="257"/>
            <p14:sldId id="275"/>
            <p14:sldId id="276"/>
            <p14:sldId id="282"/>
            <p14:sldId id="284"/>
            <p14:sldId id="285"/>
            <p14:sldId id="295"/>
            <p14:sldId id="286"/>
            <p14:sldId id="294"/>
            <p14:sldId id="287"/>
          </p14:sldIdLst>
        </p14:section>
        <p14:section name="TrangquanlyHD" id="{CC450E74-8DAA-4280-8333-8754F36E09F2}">
          <p14:sldIdLst>
            <p14:sldId id="271"/>
            <p14:sldId id="293"/>
            <p14:sldId id="29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D89"/>
    <a:srgbClr val="000818"/>
    <a:srgbClr val="000B22"/>
    <a:srgbClr val="384485"/>
    <a:srgbClr val="E5322C"/>
    <a:srgbClr val="333399"/>
    <a:srgbClr val="800000"/>
    <a:srgbClr val="990000"/>
    <a:srgbClr val="CC00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6C0B8A-4AD0-4D88-833B-3FDEAAAA604A}" v="124" dt="2019-10-10T11:05:39.9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9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17865-CD74-48AA-A230-A74F585A5F95}" type="datetimeFigureOut">
              <a:rPr lang="en-GB" smtClean="0"/>
              <a:t>04/11/2019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B5201-DBD9-4172-B744-6421C7387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13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498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1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8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343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Click to 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11/4/2019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4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6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17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67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02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3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5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1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0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1714D-FBC1-4590-9C49-F65B301C5FBF}" type="datetimeFigureOut">
              <a:rPr lang="vi-VN" smtClean="0"/>
              <a:t>04/11/2019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8615F-628C-47B7-A6BC-3DD59107CAE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680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2D5F84-7D1C-4C26-AC7F-460E29E89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69" y="70825"/>
            <a:ext cx="6571762" cy="6716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1012" y="467376"/>
            <a:ext cx="8509976" cy="5300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SỞ GIÁO DỤC VÀ ĐÀO TẠO</a:t>
            </a:r>
            <a:b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TRUNG TÂM THÔNG TIN VÀ CH</a:t>
            </a:r>
            <a:r>
              <a:rPr lang="vi-VN" sz="20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ƠNG TRÌNH GIÁO DỤC</a:t>
            </a:r>
            <a:endParaRPr lang="vi-VN" sz="2000" b="1" dirty="0">
              <a:solidFill>
                <a:schemeClr val="accent1">
                  <a:lumMod val="7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3678" y="3430640"/>
            <a:ext cx="11004642" cy="11223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200000"/>
              </a:lnSpc>
              <a:defRPr/>
            </a:pPr>
            <a:r>
              <a:rPr lang="en-US" sz="4800" b="1" dirty="0">
                <a:solidFill>
                  <a:srgbClr val="E5322C"/>
                </a:solidFill>
                <a:effectLst>
                  <a:outerShdw blurRad="50800" dist="50800" dir="2160000" algn="ctr" rotWithShape="0">
                    <a:srgbClr val="000000">
                      <a:alpha val="25000"/>
                    </a:srgbClr>
                  </a:outerShdw>
                </a:effectLst>
                <a:latin typeface="Myriad Pro" panose="020B0503030403020204" pitchFamily="34" charset="0"/>
                <a:cs typeface="Times New Roman" panose="02020603050405020304" pitchFamily="18" charset="0"/>
              </a:rPr>
              <a:t>TẬP HUẤN 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3600" b="1" dirty="0">
                <a:solidFill>
                  <a:srgbClr val="E5322C"/>
                </a:solidFill>
                <a:effectLst>
                  <a:outerShdw blurRad="50800" dist="50800" dir="2160000" algn="ctr" rotWithShape="0">
                    <a:srgbClr val="000000">
                      <a:alpha val="25000"/>
                    </a:srgbClr>
                  </a:outerShdw>
                </a:effectLst>
                <a:latin typeface="Myriad Pro" panose="020B0503030403020204" pitchFamily="34" charset="0"/>
                <a:cs typeface="Times New Roman" panose="02020603050405020304" pitchFamily="18" charset="0"/>
              </a:rPr>
              <a:t>TRIỂN KHAI MỘT SỐ NHIỆM VỤ TRỌNG TÂM</a:t>
            </a:r>
          </a:p>
          <a:p>
            <a:pPr lvl="0">
              <a:lnSpc>
                <a:spcPct val="100000"/>
              </a:lnSpc>
              <a:spcBef>
                <a:spcPts val="600"/>
              </a:spcBef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5322C"/>
                </a:solidFill>
                <a:effectLst>
                  <a:outerShdw blurRad="50800" dist="50800" dir="2160000" algn="ctr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Myriad Pro" panose="020B0503030403020204" pitchFamily="34" charset="0"/>
                <a:cs typeface="Times New Roman" panose="02020603050405020304" pitchFamily="18" charset="0"/>
              </a:rPr>
              <a:t>LĨNH VỰC CNTT NĂM HỌC 2019 - 2020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E5322C"/>
              </a:solidFill>
              <a:effectLst>
                <a:outerShdw blurRad="50800" dist="50800" dir="2160000" algn="ctr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Myriad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172817" y="5942346"/>
            <a:ext cx="9846365" cy="728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i="1" dirty="0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Hồ Chí Minh,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05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34C846B-5150-4771-8334-4885DCB4A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15" y="99023"/>
            <a:ext cx="1266710" cy="126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97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lịch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công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tác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6A9A2A-A638-4E1A-820D-470A702EA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58" y="1735968"/>
            <a:ext cx="11601968" cy="44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26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Cập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nhật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thông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tin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đ</a:t>
            </a:r>
            <a:r>
              <a:rPr lang="vi-VN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ơ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vị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54879F-4030-4E99-BF55-AAA299112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7" y="1234392"/>
            <a:ext cx="11154453" cy="526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2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Cập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nhật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thông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tin 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đ</a:t>
            </a:r>
            <a:r>
              <a:rPr lang="vi-VN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ơ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n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vị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BDA6A1-E3D2-4D0F-83DE-EDD17BD84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7" y="1266947"/>
            <a:ext cx="11147629" cy="51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11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802892-C640-435F-8172-94F62246E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661" y="1302204"/>
            <a:ext cx="6418678" cy="523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8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DC7900-F672-4A24-A514-B59A7DEF6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80" y="1241612"/>
            <a:ext cx="4806840" cy="534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10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3738B-8D60-4098-A542-E648C9CB9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833" y="1227443"/>
            <a:ext cx="4972334" cy="53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GB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D5351-4150-4D7B-A14D-2EAA8BD44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41" y="1261260"/>
            <a:ext cx="6877119" cy="53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9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GB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GB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4E43E0-B1CE-40FB-B5BF-991A36CF4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07" y="1619592"/>
            <a:ext cx="5360978" cy="4461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04BC84-FEF1-4334-80AF-EED7A5BFA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817" y="1538259"/>
            <a:ext cx="5084195" cy="462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31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Trang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hợp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đồng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09" y="1524707"/>
            <a:ext cx="5122211" cy="4712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Đăng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nhập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bằng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mã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tr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ờng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79*******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Kiểm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tra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đồng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ơ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vị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Phòng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GD&amp;ĐT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tổng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ợc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tình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hình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CTTĐT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Quận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Huyện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gửi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email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báo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Cập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nhật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đồng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hợp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đồng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ơ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vị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ontent Placeholder 17">
            <a:extLst>
              <a:ext uri="{FF2B5EF4-FFF2-40B4-BE49-F238E27FC236}">
                <a16:creationId xmlns:a16="http://schemas.microsoft.com/office/drawing/2014/main" id="{D42F8BE9-D55D-421D-9900-4B2F38848A42}"/>
              </a:ext>
            </a:extLst>
          </p:cNvPr>
          <p:cNvSpPr txBox="1">
            <a:spLocks/>
          </p:cNvSpPr>
          <p:nvPr/>
        </p:nvSpPr>
        <p:spPr>
          <a:xfrm>
            <a:off x="5611761" y="1605822"/>
            <a:ext cx="5822539" cy="857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http://hopdongcttdt.hcm.edu.vn</a:t>
            </a:r>
          </a:p>
          <a:p>
            <a:pPr marL="0" lvl="0" indent="0" algn="ctr">
              <a:lnSpc>
                <a:spcPct val="150000"/>
              </a:lnSpc>
              <a:spcAft>
                <a:spcPts val="600"/>
              </a:spcAft>
              <a:buNone/>
              <a:defRPr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ctr">
              <a:lnSpc>
                <a:spcPct val="150000"/>
              </a:lnSpc>
              <a:spcAft>
                <a:spcPts val="600"/>
              </a:spcAft>
              <a:buNone/>
              <a:defRPr/>
            </a:pP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8E1AEB-B963-44AE-8F69-7FF20012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24" y="2938372"/>
            <a:ext cx="5770076" cy="27496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37E8D5-995C-4A91-8900-F23534B9A4FC}"/>
              </a:ext>
            </a:extLst>
          </p:cNvPr>
          <p:cNvSpPr/>
          <p:nvPr/>
        </p:nvSpPr>
        <p:spPr>
          <a:xfrm>
            <a:off x="5663820" y="1554237"/>
            <a:ext cx="5770480" cy="8571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5A6BC9-BCE7-413E-BDC2-2C883C40EAA0}"/>
              </a:ext>
            </a:extLst>
          </p:cNvPr>
          <p:cNvSpPr/>
          <p:nvPr/>
        </p:nvSpPr>
        <p:spPr>
          <a:xfrm>
            <a:off x="6651523" y="3949851"/>
            <a:ext cx="3421625" cy="75605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của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Phòng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GD&amp;ĐT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0C5278-60FA-4170-BC32-86793D255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9" y="1861208"/>
            <a:ext cx="11034422" cy="31355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C9521B-6410-4222-9E5A-C8C6E89AEEB5}"/>
              </a:ext>
            </a:extLst>
          </p:cNvPr>
          <p:cNvSpPr/>
          <p:nvPr/>
        </p:nvSpPr>
        <p:spPr>
          <a:xfrm>
            <a:off x="2986548" y="2986547"/>
            <a:ext cx="8634037" cy="15559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05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164324"/>
            <a:ext cx="10515600" cy="2387600"/>
          </a:xfrm>
        </p:spPr>
        <p:txBody>
          <a:bodyPr anchor="ctr" anchorCtr="0"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</a:rPr>
              <a:t>Hệ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thống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Cổng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thông</a:t>
            </a:r>
            <a:r>
              <a:rPr lang="en-US" sz="5400" b="1" dirty="0">
                <a:solidFill>
                  <a:schemeClr val="bg1"/>
                </a:solidFill>
              </a:rPr>
              <a:t> tin </a:t>
            </a:r>
            <a:r>
              <a:rPr lang="en-US" sz="5400" b="1" dirty="0" err="1">
                <a:solidFill>
                  <a:schemeClr val="bg1"/>
                </a:solidFill>
              </a:rPr>
              <a:t>điện</a:t>
            </a:r>
            <a:r>
              <a:rPr lang="en-US" sz="5400" b="1" dirty="0">
                <a:solidFill>
                  <a:schemeClr val="bg1"/>
                </a:solidFill>
              </a:rPr>
              <a:t> </a:t>
            </a:r>
            <a:r>
              <a:rPr lang="en-US" sz="5400" b="1" dirty="0" err="1">
                <a:solidFill>
                  <a:schemeClr val="bg1"/>
                </a:solidFill>
              </a:rPr>
              <a:t>tử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855620" y="2933105"/>
            <a:ext cx="9582736" cy="11377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thay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đổi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và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cập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nhật</a:t>
            </a:r>
            <a:r>
              <a:rPr lang="en-US" sz="2800" b="1" i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+mj-lt"/>
              </a:rPr>
              <a:t>mới</a:t>
            </a:r>
            <a:endParaRPr lang="en-US" sz="28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Trang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hợp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đồng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8E3C27-4934-4210-8FD2-5A1D9C45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6" y="2000453"/>
            <a:ext cx="11351768" cy="336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35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Trang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hợp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đồng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2AA537-119B-4857-B229-F8A72642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130" y="1292910"/>
            <a:ext cx="6496335" cy="527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Trang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hợp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đồng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109743-CADD-4FDD-8A9F-18F9CE1DE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036" y="1586996"/>
            <a:ext cx="8805927" cy="465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48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Chứng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chỉ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bảo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mật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website SSL</a:t>
            </a: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5872838" cy="4787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SSL đảm bảo rằng tất cả các dữ liệu được truyền giữa các máy chủ web và các trình duyệt được mang tính riêng tư,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bảo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mật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lvl="0" indent="0" algn="just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Dữ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liệu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ợc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mã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hóa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chỉ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ng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ời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đích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mới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thể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giải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mã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Dữ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liệu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nguyên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vẹn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không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bị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thay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đổi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bởi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bên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thứ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0" lvl="0" indent="0" algn="just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Bảo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mật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cho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toàn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bộ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cổng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điện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tử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của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Ngành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3CD172-E774-4A6D-AFAD-12F98F49A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505" y="1515486"/>
            <a:ext cx="4703885" cy="2402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20CDA4-6EE7-40FD-94B9-105E1FF73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505" y="4074634"/>
            <a:ext cx="4719401" cy="2237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822F13-7312-4BF4-91EF-6378B26FD120}"/>
              </a:ext>
            </a:extLst>
          </p:cNvPr>
          <p:cNvSpPr/>
          <p:nvPr/>
        </p:nvSpPr>
        <p:spPr>
          <a:xfrm>
            <a:off x="6946505" y="1515486"/>
            <a:ext cx="4703885" cy="240291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C0F1FF-17E2-4825-B62A-0B7DE24A4D84}"/>
              </a:ext>
            </a:extLst>
          </p:cNvPr>
          <p:cNvSpPr/>
          <p:nvPr/>
        </p:nvSpPr>
        <p:spPr>
          <a:xfrm>
            <a:off x="6962222" y="4070800"/>
            <a:ext cx="4703885" cy="223745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4FC662-0CA2-4367-80DB-4AAA2B206394}"/>
              </a:ext>
            </a:extLst>
          </p:cNvPr>
          <p:cNvSpPr/>
          <p:nvPr/>
        </p:nvSpPr>
        <p:spPr>
          <a:xfrm>
            <a:off x="6946506" y="1517885"/>
            <a:ext cx="1678880" cy="4337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6B8D4C-8D49-48D9-8FB4-8A8E4271FCE4}"/>
              </a:ext>
            </a:extLst>
          </p:cNvPr>
          <p:cNvSpPr/>
          <p:nvPr/>
        </p:nvSpPr>
        <p:spPr>
          <a:xfrm>
            <a:off x="6962221" y="4066966"/>
            <a:ext cx="4297181" cy="43374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82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trị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hệ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thống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50000"/>
              </a:lnSpc>
              <a:spcAft>
                <a:spcPts val="600"/>
              </a:spcAft>
              <a:buNone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Phiên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quản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trị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cổng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thông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tin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điện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tử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mới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Thay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đổi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về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giao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diện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Thêm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tính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năng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hỗ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trợ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a tin</a:t>
            </a:r>
          </a:p>
          <a:p>
            <a:pPr lvl="0">
              <a:lnSpc>
                <a:spcPct val="150000"/>
              </a:lnSpc>
              <a:spcAft>
                <a:spcPts val="600"/>
              </a:spcAft>
              <a:buFontTx/>
              <a:buChar char="-"/>
              <a:defRPr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Cho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phép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chuyển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đổi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giữa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phiên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quản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trị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mới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và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cũ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DA6807-93F6-4C3F-8EE6-271D2A64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876" y="1331986"/>
            <a:ext cx="5193885" cy="502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33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trị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2CFB3-9144-4BFD-B4CA-59A5AB00A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313" y="1259828"/>
            <a:ext cx="11477768" cy="53103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6616C93-DFF6-4FD0-AE47-903B6C114228}"/>
              </a:ext>
            </a:extLst>
          </p:cNvPr>
          <p:cNvSpPr/>
          <p:nvPr/>
        </p:nvSpPr>
        <p:spPr>
          <a:xfrm>
            <a:off x="375313" y="1259828"/>
            <a:ext cx="1344305" cy="276626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ECF267-3FEC-454B-AD2D-22C2007B7B36}"/>
              </a:ext>
            </a:extLst>
          </p:cNvPr>
          <p:cNvSpPr/>
          <p:nvPr/>
        </p:nvSpPr>
        <p:spPr>
          <a:xfrm>
            <a:off x="1803778" y="1671535"/>
            <a:ext cx="4876801" cy="45586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81112D-989C-472B-92E8-92FC0C465E55}"/>
              </a:ext>
            </a:extLst>
          </p:cNvPr>
          <p:cNvSpPr/>
          <p:nvPr/>
        </p:nvSpPr>
        <p:spPr>
          <a:xfrm>
            <a:off x="6844351" y="1671535"/>
            <a:ext cx="4876801" cy="21293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C61C0-F66B-461C-B0C4-41A0AEF9A38F}"/>
              </a:ext>
            </a:extLst>
          </p:cNvPr>
          <p:cNvSpPr/>
          <p:nvPr/>
        </p:nvSpPr>
        <p:spPr>
          <a:xfrm>
            <a:off x="6844351" y="3915010"/>
            <a:ext cx="4876801" cy="26017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Chuyển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đổi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giữa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2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phiên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bản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541610" y="1431010"/>
            <a:ext cx="4917494" cy="479088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File h</a:t>
            </a:r>
            <a:r>
              <a:rPr lang="vi-V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ớng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dẫn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sử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dụng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đ</a:t>
            </a:r>
            <a:r>
              <a:rPr lang="vi-VN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ư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ợc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cập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nhật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mới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Cho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phép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chuyển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về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trang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quản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trị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cũ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  <a:buFontTx/>
              <a:buChar char="-"/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Cho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phép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gửi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góp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ý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về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nâng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cấp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hệ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thống</a:t>
            </a: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47A85B-7071-4ECD-9B7B-D0499F8D9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379" b="17955"/>
          <a:stretch/>
        </p:blipFill>
        <p:spPr>
          <a:xfrm>
            <a:off x="6885295" y="1431010"/>
            <a:ext cx="3916907" cy="4838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B60FA4-BB4E-49B2-9B51-C829B2E1EE13}"/>
              </a:ext>
            </a:extLst>
          </p:cNvPr>
          <p:cNvSpPr/>
          <p:nvPr/>
        </p:nvSpPr>
        <p:spPr>
          <a:xfrm>
            <a:off x="9150823" y="4092432"/>
            <a:ext cx="1112293" cy="1557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810B0-12EC-4130-A92E-930E46416A81}"/>
              </a:ext>
            </a:extLst>
          </p:cNvPr>
          <p:cNvSpPr/>
          <p:nvPr/>
        </p:nvSpPr>
        <p:spPr>
          <a:xfrm>
            <a:off x="7461913" y="4092432"/>
            <a:ext cx="1112293" cy="1557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0F8C06-EF69-4D1C-BB53-402E28F99619}"/>
              </a:ext>
            </a:extLst>
          </p:cNvPr>
          <p:cNvSpPr/>
          <p:nvPr/>
        </p:nvSpPr>
        <p:spPr>
          <a:xfrm>
            <a:off x="7461913" y="2416032"/>
            <a:ext cx="1112293" cy="15577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3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Sắp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xếp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lại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các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công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cụ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trị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8A947-EA8C-434E-B936-57E89ABC3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857" y="1496238"/>
            <a:ext cx="1776486" cy="4700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2019C-E736-4AEB-A01F-F3555BBF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277" y="1490131"/>
            <a:ext cx="1534848" cy="4706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31A2E-465C-4390-BBE4-726146D26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041" y="1496238"/>
            <a:ext cx="1698406" cy="48510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5E2139-AC24-4247-9EE9-70500B23FB60}"/>
              </a:ext>
            </a:extLst>
          </p:cNvPr>
          <p:cNvSpPr/>
          <p:nvPr/>
        </p:nvSpPr>
        <p:spPr>
          <a:xfrm>
            <a:off x="1464857" y="1574419"/>
            <a:ext cx="1728719" cy="249943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C6131E-27D3-4F34-AA4A-3793A60FD7AA}"/>
              </a:ext>
            </a:extLst>
          </p:cNvPr>
          <p:cNvSpPr/>
          <p:nvPr/>
        </p:nvSpPr>
        <p:spPr>
          <a:xfrm>
            <a:off x="4711277" y="2725192"/>
            <a:ext cx="1464335" cy="25428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756E56-DD9D-4372-BE5B-DC2976DFCDD6}"/>
              </a:ext>
            </a:extLst>
          </p:cNvPr>
          <p:cNvSpPr/>
          <p:nvPr/>
        </p:nvSpPr>
        <p:spPr>
          <a:xfrm>
            <a:off x="8053689" y="3783548"/>
            <a:ext cx="1615750" cy="24134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8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Giao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diện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quản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lý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tin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tức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0120B-CB3C-4C95-A06C-83974E13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81" y="1628901"/>
            <a:ext cx="11560365" cy="44621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60D21-FB02-4459-9962-BB047CD33BF7}"/>
              </a:ext>
            </a:extLst>
          </p:cNvPr>
          <p:cNvSpPr/>
          <p:nvPr/>
        </p:nvSpPr>
        <p:spPr>
          <a:xfrm>
            <a:off x="331653" y="3067665"/>
            <a:ext cx="11560365" cy="137897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Tính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năng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soạn</a:t>
            </a:r>
            <a:r>
              <a:rPr lang="en-US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tin </a:t>
            </a:r>
            <a:r>
              <a:rPr lang="en-US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mới</a:t>
            </a:r>
            <a:endParaRPr lang="en-US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04592C-045B-43E7-97FB-E40F85FE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59" y="1311097"/>
            <a:ext cx="10814081" cy="52347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27E2C7-59C8-47F3-B9A1-3E37EF599E3A}"/>
              </a:ext>
            </a:extLst>
          </p:cNvPr>
          <p:cNvSpPr/>
          <p:nvPr/>
        </p:nvSpPr>
        <p:spPr>
          <a:xfrm>
            <a:off x="688959" y="1311098"/>
            <a:ext cx="6235410" cy="52347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F4E09-DB35-4091-BBF0-D9176D4229E4}"/>
              </a:ext>
            </a:extLst>
          </p:cNvPr>
          <p:cNvSpPr/>
          <p:nvPr/>
        </p:nvSpPr>
        <p:spPr>
          <a:xfrm>
            <a:off x="7093974" y="1311096"/>
            <a:ext cx="4409066" cy="523473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6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393</Words>
  <Application>Microsoft Office PowerPoint</Application>
  <PresentationFormat>Widescreen</PresentationFormat>
  <Paragraphs>44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Calibri</vt:lpstr>
      <vt:lpstr>Arial</vt:lpstr>
      <vt:lpstr>Calibri Light</vt:lpstr>
      <vt:lpstr>Myriad Pro</vt:lpstr>
      <vt:lpstr>Segoe UI</vt:lpstr>
      <vt:lpstr>Segoe UI Light</vt:lpstr>
      <vt:lpstr>Times New Roman</vt:lpstr>
      <vt:lpstr>Office Theme</vt:lpstr>
      <vt:lpstr>SỞ GIÁO DỤC VÀ ĐÀO TẠO TRUNG TÂM THÔNG TIN VÀ CHƯƠNG TRÌNH GIÁO DỤC</vt:lpstr>
      <vt:lpstr>Hệ thống Cổng thông tin điện tử</vt:lpstr>
      <vt:lpstr>Chứng chỉ bảo mật website SSL</vt:lpstr>
      <vt:lpstr>Giao diện quản trị hệ thống</vt:lpstr>
      <vt:lpstr>Giao diện quản trị mới</vt:lpstr>
      <vt:lpstr>Chuyển đổi giữa 2 phiên bản</vt:lpstr>
      <vt:lpstr>Sắp xếp lại các công cụ quản trị</vt:lpstr>
      <vt:lpstr>Giao diện quản lý tin tức</vt:lpstr>
      <vt:lpstr>Tính năng soạn tin mới</vt:lpstr>
      <vt:lpstr>Quản lý lịch công tác</vt:lpstr>
      <vt:lpstr>Cập nhật thông tin đơn vị</vt:lpstr>
      <vt:lpstr>Cập nhật thông tin đơn vị</vt:lpstr>
      <vt:lpstr>Giao diện mới</vt:lpstr>
      <vt:lpstr>Giao diện mới</vt:lpstr>
      <vt:lpstr>Giao diện mới</vt:lpstr>
      <vt:lpstr>Giao diện mới</vt:lpstr>
      <vt:lpstr>Giao diện mới</vt:lpstr>
      <vt:lpstr>Trang quản lý hợp đồng</vt:lpstr>
      <vt:lpstr>Giao diện quản lý của Phòng GD&amp;ĐT</vt:lpstr>
      <vt:lpstr>Trang quản lý hợp đồng</vt:lpstr>
      <vt:lpstr>Trang quản lý hợp đồng</vt:lpstr>
      <vt:lpstr>Trang quản lý hợp đồng</vt:lpstr>
    </vt:vector>
  </TitlesOfParts>
  <Company>VietNam.Com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GIÁO DỤC VÀ ĐÀO TẠO</dc:title>
  <dc:creator>Dang Thong</dc:creator>
  <cp:lastModifiedBy>Dang Thong</cp:lastModifiedBy>
  <cp:revision>22</cp:revision>
  <dcterms:created xsi:type="dcterms:W3CDTF">2016-12-17T12:45:13Z</dcterms:created>
  <dcterms:modified xsi:type="dcterms:W3CDTF">2019-11-04T09:51:32Z</dcterms:modified>
</cp:coreProperties>
</file>