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7" r:id="rId2"/>
    <p:sldId id="256" r:id="rId3"/>
    <p:sldId id="257" r:id="rId4"/>
    <p:sldId id="259" r:id="rId5"/>
    <p:sldId id="260" r:id="rId6"/>
    <p:sldId id="261" r:id="rId7"/>
    <p:sldId id="262" r:id="rId8"/>
    <p:sldId id="258" r:id="rId9"/>
    <p:sldId id="275" r:id="rId10"/>
    <p:sldId id="263" r:id="rId11"/>
    <p:sldId id="264" r:id="rId12"/>
    <p:sldId id="265" r:id="rId13"/>
    <p:sldId id="266" r:id="rId14"/>
    <p:sldId id="271" r:id="rId15"/>
    <p:sldId id="276" r:id="rId16"/>
    <p:sldId id="274" r:id="rId17"/>
    <p:sldId id="278" r:id="rId18"/>
    <p:sldId id="295" r:id="rId19"/>
    <p:sldId id="279" r:id="rId20"/>
    <p:sldId id="280" r:id="rId21"/>
    <p:sldId id="281" r:id="rId22"/>
    <p:sldId id="282" r:id="rId23"/>
    <p:sldId id="283" r:id="rId24"/>
    <p:sldId id="284" r:id="rId25"/>
    <p:sldId id="285" r:id="rId26"/>
    <p:sldId id="286" r:id="rId27"/>
    <p:sldId id="287" r:id="rId28"/>
    <p:sldId id="298" r:id="rId29"/>
    <p:sldId id="289" r:id="rId30"/>
    <p:sldId id="290" r:id="rId31"/>
    <p:sldId id="299" r:id="rId32"/>
    <p:sldId id="300" r:id="rId33"/>
    <p:sldId id="291" r:id="rId34"/>
    <p:sldId id="292" r:id="rId35"/>
    <p:sldId id="293" r:id="rId36"/>
    <p:sldId id="294" r:id="rId37"/>
    <p:sldId id="296" r:id="rId38"/>
    <p:sldId id="30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33CC"/>
    <a:srgbClr val="0033CC"/>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7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E7ED48-08D8-47B7-8F4D-B94D232F6FB0}" type="doc">
      <dgm:prSet loTypeId="urn:microsoft.com/office/officeart/2005/8/layout/hList6" loCatId="list" qsTypeId="urn:microsoft.com/office/officeart/2005/8/quickstyle/simple1" qsCatId="simple" csTypeId="urn:microsoft.com/office/officeart/2005/8/colors/colorful1" csCatId="colorful" phldr="1"/>
      <dgm:spPr/>
      <dgm:t>
        <a:bodyPr/>
        <a:lstStyle/>
        <a:p>
          <a:endParaRPr lang="en-US"/>
        </a:p>
      </dgm:t>
    </dgm:pt>
    <dgm:pt modelId="{61D04C7E-59A6-4344-8E20-4D3B1E53263D}">
      <dgm:prSet phldrT="[Text]" custT="1"/>
      <dgm:spPr/>
      <dgm:t>
        <a:bodyPr/>
        <a:lstStyle/>
        <a:p>
          <a:pPr algn="just"/>
          <a:r>
            <a:rPr lang="vi-VN" sz="2000" b="0" i="0" dirty="0" smtClean="0">
              <a:solidFill>
                <a:schemeClr val="tx1"/>
              </a:solidFill>
              <a:latin typeface="Arial" pitchFamily="34" charset="0"/>
              <a:cs typeface="Arial" pitchFamily="34" charset="0"/>
            </a:rPr>
            <a:t>Làm căn cứ để giáo viên mầm non tự đánh giá phẩm chất, năng lực; xây dựng và thực hiện kế hoạch rèn luyện phẩm chất, bồi dưỡng nâng cao năng lực chuyên môn, nghiệp vụ đáp ứng yêu cầu đổi mới giáo dục</a:t>
          </a:r>
          <a:endParaRPr lang="en-US" sz="2000" dirty="0">
            <a:solidFill>
              <a:schemeClr val="tx1"/>
            </a:solidFill>
            <a:latin typeface="Arial" pitchFamily="34" charset="0"/>
            <a:cs typeface="Arial" pitchFamily="34" charset="0"/>
          </a:endParaRPr>
        </a:p>
      </dgm:t>
    </dgm:pt>
    <dgm:pt modelId="{E739A57F-B71D-4728-B06D-B08E3EB95282}" type="parTrans" cxnId="{C474A3AD-5907-4059-829C-A00DD2B1C9E2}">
      <dgm:prSet/>
      <dgm:spPr/>
      <dgm:t>
        <a:bodyPr/>
        <a:lstStyle/>
        <a:p>
          <a:endParaRPr lang="en-US" sz="2000">
            <a:solidFill>
              <a:schemeClr val="tx1"/>
            </a:solidFill>
            <a:latin typeface="Arial" pitchFamily="34" charset="0"/>
            <a:cs typeface="Arial" pitchFamily="34" charset="0"/>
          </a:endParaRPr>
        </a:p>
      </dgm:t>
    </dgm:pt>
    <dgm:pt modelId="{3BB69FD6-7BB7-44A0-954E-F9C22AB20744}" type="sibTrans" cxnId="{C474A3AD-5907-4059-829C-A00DD2B1C9E2}">
      <dgm:prSet/>
      <dgm:spPr/>
      <dgm:t>
        <a:bodyPr/>
        <a:lstStyle/>
        <a:p>
          <a:endParaRPr lang="en-US" sz="2000">
            <a:solidFill>
              <a:schemeClr val="tx1"/>
            </a:solidFill>
            <a:latin typeface="Arial" pitchFamily="34" charset="0"/>
            <a:cs typeface="Arial" pitchFamily="34" charset="0"/>
          </a:endParaRPr>
        </a:p>
      </dgm:t>
    </dgm:pt>
    <dgm:pt modelId="{22BA2491-E7FA-4EE1-9D69-21D4D5ED6C6F}">
      <dgm:prSet phldrT="[Text]" custT="1"/>
      <dgm:spPr/>
      <dgm:t>
        <a:bodyPr/>
        <a:lstStyle/>
        <a:p>
          <a:pPr algn="just"/>
          <a:r>
            <a:rPr lang="en-US" sz="2000" b="0" i="0" dirty="0" smtClean="0">
              <a:solidFill>
                <a:schemeClr val="tx1"/>
              </a:solidFill>
              <a:latin typeface="Arial" pitchFamily="34" charset="0"/>
              <a:cs typeface="Arial" pitchFamily="34" charset="0"/>
            </a:rPr>
            <a:t>L</a:t>
          </a:r>
          <a:r>
            <a:rPr lang="vi-VN" sz="2000" b="0" i="0" dirty="0" smtClean="0">
              <a:solidFill>
                <a:schemeClr val="tx1"/>
              </a:solidFill>
              <a:latin typeface="Arial" pitchFamily="34" charset="0"/>
              <a:cs typeface="Arial" pitchFamily="34" charset="0"/>
            </a:rPr>
            <a:t>àm căn cứ để cơ sở giáo dục mầm non đánh giá phẩm chất, năng lực chuyên môn, nghiệp vụ của giáo viên mầm non; xây dựng và triển khai kế hoạch bồi dưỡng phát triển năng lực nghề nghiệp của giáo viên đáp ứng mục tiêu giáo dục của cơ sở giáo dục mầm non, địa phương và của ngành Giáo dục</a:t>
          </a:r>
          <a:endParaRPr lang="en-US" sz="2000" dirty="0">
            <a:solidFill>
              <a:schemeClr val="tx1"/>
            </a:solidFill>
            <a:latin typeface="Arial" pitchFamily="34" charset="0"/>
            <a:cs typeface="Arial" pitchFamily="34" charset="0"/>
          </a:endParaRPr>
        </a:p>
      </dgm:t>
    </dgm:pt>
    <dgm:pt modelId="{14DF33D6-6502-494D-9035-CE1FB6615666}" type="parTrans" cxnId="{29C8C294-6E5F-43F7-9499-EFE0C66D1BBE}">
      <dgm:prSet/>
      <dgm:spPr/>
      <dgm:t>
        <a:bodyPr/>
        <a:lstStyle/>
        <a:p>
          <a:endParaRPr lang="en-US" sz="2000">
            <a:solidFill>
              <a:schemeClr val="tx1"/>
            </a:solidFill>
            <a:latin typeface="Arial" pitchFamily="34" charset="0"/>
            <a:cs typeface="Arial" pitchFamily="34" charset="0"/>
          </a:endParaRPr>
        </a:p>
      </dgm:t>
    </dgm:pt>
    <dgm:pt modelId="{8095A9EE-CFC3-4124-9476-B7BF163BB5B6}" type="sibTrans" cxnId="{29C8C294-6E5F-43F7-9499-EFE0C66D1BBE}">
      <dgm:prSet/>
      <dgm:spPr/>
      <dgm:t>
        <a:bodyPr/>
        <a:lstStyle/>
        <a:p>
          <a:endParaRPr lang="en-US" sz="2000">
            <a:solidFill>
              <a:schemeClr val="tx1"/>
            </a:solidFill>
            <a:latin typeface="Arial" pitchFamily="34" charset="0"/>
            <a:cs typeface="Arial" pitchFamily="34" charset="0"/>
          </a:endParaRPr>
        </a:p>
      </dgm:t>
    </dgm:pt>
    <dgm:pt modelId="{4AA6CFB8-86B9-4D1E-9A4E-2812E714B021}">
      <dgm:prSet phldrT="[Text]" custT="1"/>
      <dgm:spPr/>
      <dgm:t>
        <a:bodyPr/>
        <a:lstStyle/>
        <a:p>
          <a:pPr algn="just"/>
          <a:r>
            <a:rPr lang="vi-VN" sz="2000" b="0" i="0" dirty="0" smtClean="0">
              <a:solidFill>
                <a:schemeClr val="tx1"/>
              </a:solidFill>
              <a:latin typeface="Arial" pitchFamily="34" charset="0"/>
              <a:cs typeface="Arial" pitchFamily="34" charset="0"/>
            </a:rPr>
            <a:t>Làm căn cứ để các cơ quan quản lý nhà nước nghiên cứu, xây dựng và thực hiện chế độ, chính sách phát triển đội ngũ giáo viên mầm non; lựa chọn và sử dụng đội ngũ giáo viên mầm non cốt cán</a:t>
          </a:r>
          <a:endParaRPr lang="en-US" sz="2000" dirty="0">
            <a:solidFill>
              <a:schemeClr val="tx1"/>
            </a:solidFill>
            <a:latin typeface="Arial" pitchFamily="34" charset="0"/>
            <a:cs typeface="Arial" pitchFamily="34" charset="0"/>
          </a:endParaRPr>
        </a:p>
      </dgm:t>
    </dgm:pt>
    <dgm:pt modelId="{A0D3B672-C8F1-4D34-99A3-6FAF8707F9F3}" type="parTrans" cxnId="{CD3855F7-7F82-4D94-99FE-9EA6BA668CBB}">
      <dgm:prSet/>
      <dgm:spPr/>
      <dgm:t>
        <a:bodyPr/>
        <a:lstStyle/>
        <a:p>
          <a:endParaRPr lang="en-US" sz="2000">
            <a:solidFill>
              <a:schemeClr val="tx1"/>
            </a:solidFill>
            <a:latin typeface="Arial" pitchFamily="34" charset="0"/>
            <a:cs typeface="Arial" pitchFamily="34" charset="0"/>
          </a:endParaRPr>
        </a:p>
      </dgm:t>
    </dgm:pt>
    <dgm:pt modelId="{F30D9B78-326C-4F63-8486-8424466343B0}" type="sibTrans" cxnId="{CD3855F7-7F82-4D94-99FE-9EA6BA668CBB}">
      <dgm:prSet/>
      <dgm:spPr/>
      <dgm:t>
        <a:bodyPr/>
        <a:lstStyle/>
        <a:p>
          <a:endParaRPr lang="en-US" sz="2000">
            <a:solidFill>
              <a:schemeClr val="tx1"/>
            </a:solidFill>
            <a:latin typeface="Arial" pitchFamily="34" charset="0"/>
            <a:cs typeface="Arial" pitchFamily="34" charset="0"/>
          </a:endParaRPr>
        </a:p>
      </dgm:t>
    </dgm:pt>
    <dgm:pt modelId="{394BB417-0F2E-455A-8B50-F6928F7B4D4C}">
      <dgm:prSet phldrT="[Text]" custT="1"/>
      <dgm:spPr/>
      <dgm:t>
        <a:bodyPr/>
        <a:lstStyle/>
        <a:p>
          <a:pPr algn="just"/>
          <a:r>
            <a:rPr lang="vi-VN" sz="2000" b="0" i="0" smtClean="0">
              <a:solidFill>
                <a:schemeClr val="tx1"/>
              </a:solidFill>
              <a:latin typeface="Arial" pitchFamily="34" charset="0"/>
              <a:cs typeface="Arial" pitchFamily="34" charset="0"/>
            </a:rPr>
            <a:t>Làm căn cứ để các cơ sở đào tạo, bồi dưỡng giáo viên xây dựng, phát triển chương trình và tổ chức đào tạo, bồi dưỡng phát triển phẩm chất, năng lực nghề nghiệp của giáo viên mầm non.</a:t>
          </a:r>
          <a:endParaRPr lang="en-US" sz="2000" dirty="0">
            <a:solidFill>
              <a:schemeClr val="tx1"/>
            </a:solidFill>
            <a:latin typeface="Arial" pitchFamily="34" charset="0"/>
            <a:cs typeface="Arial" pitchFamily="34" charset="0"/>
          </a:endParaRPr>
        </a:p>
      </dgm:t>
    </dgm:pt>
    <dgm:pt modelId="{5E23E32B-1FA1-469B-8D18-C1DF3C4C8E74}" type="parTrans" cxnId="{022E8587-6D65-4D81-9734-2D3040471736}">
      <dgm:prSet/>
      <dgm:spPr/>
      <dgm:t>
        <a:bodyPr/>
        <a:lstStyle/>
        <a:p>
          <a:endParaRPr lang="en-US" sz="2000">
            <a:solidFill>
              <a:schemeClr val="tx1"/>
            </a:solidFill>
            <a:latin typeface="Arial" pitchFamily="34" charset="0"/>
            <a:cs typeface="Arial" pitchFamily="34" charset="0"/>
          </a:endParaRPr>
        </a:p>
      </dgm:t>
    </dgm:pt>
    <dgm:pt modelId="{28003E2D-2127-4939-AC72-B9FBECEDD577}" type="sibTrans" cxnId="{022E8587-6D65-4D81-9734-2D3040471736}">
      <dgm:prSet/>
      <dgm:spPr/>
      <dgm:t>
        <a:bodyPr/>
        <a:lstStyle/>
        <a:p>
          <a:endParaRPr lang="en-US" sz="2000">
            <a:solidFill>
              <a:schemeClr val="tx1"/>
            </a:solidFill>
            <a:latin typeface="Arial" pitchFamily="34" charset="0"/>
            <a:cs typeface="Arial" pitchFamily="34" charset="0"/>
          </a:endParaRPr>
        </a:p>
      </dgm:t>
    </dgm:pt>
    <dgm:pt modelId="{1DF9BC77-0C9D-4927-8AA1-A3D258CA49D9}" type="pres">
      <dgm:prSet presAssocID="{D9E7ED48-08D8-47B7-8F4D-B94D232F6FB0}" presName="Name0" presStyleCnt="0">
        <dgm:presLayoutVars>
          <dgm:dir/>
          <dgm:resizeHandles val="exact"/>
        </dgm:presLayoutVars>
      </dgm:prSet>
      <dgm:spPr/>
      <dgm:t>
        <a:bodyPr/>
        <a:lstStyle/>
        <a:p>
          <a:endParaRPr lang="en-US"/>
        </a:p>
      </dgm:t>
    </dgm:pt>
    <dgm:pt modelId="{D5FF1A9A-9BA5-458A-AE82-66644336E00C}" type="pres">
      <dgm:prSet presAssocID="{61D04C7E-59A6-4344-8E20-4D3B1E53263D}" presName="node" presStyleLbl="node1" presStyleIdx="0" presStyleCnt="4" custScaleX="69663">
        <dgm:presLayoutVars>
          <dgm:bulletEnabled val="1"/>
        </dgm:presLayoutVars>
      </dgm:prSet>
      <dgm:spPr/>
      <dgm:t>
        <a:bodyPr/>
        <a:lstStyle/>
        <a:p>
          <a:endParaRPr lang="en-US"/>
        </a:p>
      </dgm:t>
    </dgm:pt>
    <dgm:pt modelId="{CB68CEC1-846D-48E0-AE1E-AD9410B687D1}" type="pres">
      <dgm:prSet presAssocID="{3BB69FD6-7BB7-44A0-954E-F9C22AB20744}" presName="sibTrans" presStyleCnt="0"/>
      <dgm:spPr/>
      <dgm:t>
        <a:bodyPr/>
        <a:lstStyle/>
        <a:p>
          <a:endParaRPr lang="en-US"/>
        </a:p>
      </dgm:t>
    </dgm:pt>
    <dgm:pt modelId="{CE063F63-3158-4562-9D8D-5D6DD5EC7BA2}" type="pres">
      <dgm:prSet presAssocID="{22BA2491-E7FA-4EE1-9D69-21D4D5ED6C6F}" presName="node" presStyleLbl="node1" presStyleIdx="1" presStyleCnt="4" custScaleX="110211" custScaleY="97575">
        <dgm:presLayoutVars>
          <dgm:bulletEnabled val="1"/>
        </dgm:presLayoutVars>
      </dgm:prSet>
      <dgm:spPr/>
      <dgm:t>
        <a:bodyPr/>
        <a:lstStyle/>
        <a:p>
          <a:endParaRPr lang="en-US"/>
        </a:p>
      </dgm:t>
    </dgm:pt>
    <dgm:pt modelId="{C591B9E1-4B87-4C3D-847B-2E728D61CA0B}" type="pres">
      <dgm:prSet presAssocID="{8095A9EE-CFC3-4124-9476-B7BF163BB5B6}" presName="sibTrans" presStyleCnt="0"/>
      <dgm:spPr/>
      <dgm:t>
        <a:bodyPr/>
        <a:lstStyle/>
        <a:p>
          <a:endParaRPr lang="en-US"/>
        </a:p>
      </dgm:t>
    </dgm:pt>
    <dgm:pt modelId="{C1AECF90-5510-4428-9CDB-FD4A979FFF69}" type="pres">
      <dgm:prSet presAssocID="{4AA6CFB8-86B9-4D1E-9A4E-2812E714B021}" presName="node" presStyleLbl="node1" presStyleIdx="2" presStyleCnt="4" custScaleX="70519">
        <dgm:presLayoutVars>
          <dgm:bulletEnabled val="1"/>
        </dgm:presLayoutVars>
      </dgm:prSet>
      <dgm:spPr/>
      <dgm:t>
        <a:bodyPr/>
        <a:lstStyle/>
        <a:p>
          <a:endParaRPr lang="en-US"/>
        </a:p>
      </dgm:t>
    </dgm:pt>
    <dgm:pt modelId="{39B204D5-9D31-4B76-87F9-530C868A270E}" type="pres">
      <dgm:prSet presAssocID="{F30D9B78-326C-4F63-8486-8424466343B0}" presName="sibTrans" presStyleCnt="0"/>
      <dgm:spPr/>
      <dgm:t>
        <a:bodyPr/>
        <a:lstStyle/>
        <a:p>
          <a:endParaRPr lang="en-US"/>
        </a:p>
      </dgm:t>
    </dgm:pt>
    <dgm:pt modelId="{A3BD495C-6391-48DF-823A-D6449F544500}" type="pres">
      <dgm:prSet presAssocID="{394BB417-0F2E-455A-8B50-F6928F7B4D4C}" presName="node" presStyleLbl="node1" presStyleIdx="3" presStyleCnt="4" custScaleX="77932" custScaleY="97575">
        <dgm:presLayoutVars>
          <dgm:bulletEnabled val="1"/>
        </dgm:presLayoutVars>
      </dgm:prSet>
      <dgm:spPr/>
      <dgm:t>
        <a:bodyPr/>
        <a:lstStyle/>
        <a:p>
          <a:endParaRPr lang="en-US"/>
        </a:p>
      </dgm:t>
    </dgm:pt>
  </dgm:ptLst>
  <dgm:cxnLst>
    <dgm:cxn modelId="{C474A3AD-5907-4059-829C-A00DD2B1C9E2}" srcId="{D9E7ED48-08D8-47B7-8F4D-B94D232F6FB0}" destId="{61D04C7E-59A6-4344-8E20-4D3B1E53263D}" srcOrd="0" destOrd="0" parTransId="{E739A57F-B71D-4728-B06D-B08E3EB95282}" sibTransId="{3BB69FD6-7BB7-44A0-954E-F9C22AB20744}"/>
    <dgm:cxn modelId="{BC3AF221-4637-40D8-A71C-A16A0AF2CDA7}" type="presOf" srcId="{61D04C7E-59A6-4344-8E20-4D3B1E53263D}" destId="{D5FF1A9A-9BA5-458A-AE82-66644336E00C}" srcOrd="0" destOrd="0" presId="urn:microsoft.com/office/officeart/2005/8/layout/hList6"/>
    <dgm:cxn modelId="{0EC375A0-0DCB-49CA-B358-CAD43A764996}" type="presOf" srcId="{394BB417-0F2E-455A-8B50-F6928F7B4D4C}" destId="{A3BD495C-6391-48DF-823A-D6449F544500}" srcOrd="0" destOrd="0" presId="urn:microsoft.com/office/officeart/2005/8/layout/hList6"/>
    <dgm:cxn modelId="{187C8BC5-7D9C-4251-814D-B67DFB0CA51B}" type="presOf" srcId="{4AA6CFB8-86B9-4D1E-9A4E-2812E714B021}" destId="{C1AECF90-5510-4428-9CDB-FD4A979FFF69}" srcOrd="0" destOrd="0" presId="urn:microsoft.com/office/officeart/2005/8/layout/hList6"/>
    <dgm:cxn modelId="{4DF09C22-A369-41B9-8A58-93E11FCEB829}" type="presOf" srcId="{22BA2491-E7FA-4EE1-9D69-21D4D5ED6C6F}" destId="{CE063F63-3158-4562-9D8D-5D6DD5EC7BA2}" srcOrd="0" destOrd="0" presId="urn:microsoft.com/office/officeart/2005/8/layout/hList6"/>
    <dgm:cxn modelId="{29C8C294-6E5F-43F7-9499-EFE0C66D1BBE}" srcId="{D9E7ED48-08D8-47B7-8F4D-B94D232F6FB0}" destId="{22BA2491-E7FA-4EE1-9D69-21D4D5ED6C6F}" srcOrd="1" destOrd="0" parTransId="{14DF33D6-6502-494D-9035-CE1FB6615666}" sibTransId="{8095A9EE-CFC3-4124-9476-B7BF163BB5B6}"/>
    <dgm:cxn modelId="{CD3855F7-7F82-4D94-99FE-9EA6BA668CBB}" srcId="{D9E7ED48-08D8-47B7-8F4D-B94D232F6FB0}" destId="{4AA6CFB8-86B9-4D1E-9A4E-2812E714B021}" srcOrd="2" destOrd="0" parTransId="{A0D3B672-C8F1-4D34-99A3-6FAF8707F9F3}" sibTransId="{F30D9B78-326C-4F63-8486-8424466343B0}"/>
    <dgm:cxn modelId="{022E8587-6D65-4D81-9734-2D3040471736}" srcId="{D9E7ED48-08D8-47B7-8F4D-B94D232F6FB0}" destId="{394BB417-0F2E-455A-8B50-F6928F7B4D4C}" srcOrd="3" destOrd="0" parTransId="{5E23E32B-1FA1-469B-8D18-C1DF3C4C8E74}" sibTransId="{28003E2D-2127-4939-AC72-B9FBECEDD577}"/>
    <dgm:cxn modelId="{A108B5CC-E5CA-4784-9365-6CC769BE939A}" type="presOf" srcId="{D9E7ED48-08D8-47B7-8F4D-B94D232F6FB0}" destId="{1DF9BC77-0C9D-4927-8AA1-A3D258CA49D9}" srcOrd="0" destOrd="0" presId="urn:microsoft.com/office/officeart/2005/8/layout/hList6"/>
    <dgm:cxn modelId="{AC37F343-EAE6-4D1F-88C6-86E7321DE237}" type="presParOf" srcId="{1DF9BC77-0C9D-4927-8AA1-A3D258CA49D9}" destId="{D5FF1A9A-9BA5-458A-AE82-66644336E00C}" srcOrd="0" destOrd="0" presId="urn:microsoft.com/office/officeart/2005/8/layout/hList6"/>
    <dgm:cxn modelId="{503A8DD2-EC48-43A0-9315-87DCA978133E}" type="presParOf" srcId="{1DF9BC77-0C9D-4927-8AA1-A3D258CA49D9}" destId="{CB68CEC1-846D-48E0-AE1E-AD9410B687D1}" srcOrd="1" destOrd="0" presId="urn:microsoft.com/office/officeart/2005/8/layout/hList6"/>
    <dgm:cxn modelId="{025EA3FD-F0DA-4580-B13A-CBCA81F62146}" type="presParOf" srcId="{1DF9BC77-0C9D-4927-8AA1-A3D258CA49D9}" destId="{CE063F63-3158-4562-9D8D-5D6DD5EC7BA2}" srcOrd="2" destOrd="0" presId="urn:microsoft.com/office/officeart/2005/8/layout/hList6"/>
    <dgm:cxn modelId="{8AD603C0-F55C-4CB7-9228-B3DCEF4F8608}" type="presParOf" srcId="{1DF9BC77-0C9D-4927-8AA1-A3D258CA49D9}" destId="{C591B9E1-4B87-4C3D-847B-2E728D61CA0B}" srcOrd="3" destOrd="0" presId="urn:microsoft.com/office/officeart/2005/8/layout/hList6"/>
    <dgm:cxn modelId="{6E1DD392-E673-40DD-A059-5579D37580A0}" type="presParOf" srcId="{1DF9BC77-0C9D-4927-8AA1-A3D258CA49D9}" destId="{C1AECF90-5510-4428-9CDB-FD4A979FFF69}" srcOrd="4" destOrd="0" presId="urn:microsoft.com/office/officeart/2005/8/layout/hList6"/>
    <dgm:cxn modelId="{A1B2CCF2-635E-4131-B6FE-8ACDD8F0403C}" type="presParOf" srcId="{1DF9BC77-0C9D-4927-8AA1-A3D258CA49D9}" destId="{39B204D5-9D31-4B76-87F9-530C868A270E}" srcOrd="5" destOrd="0" presId="urn:microsoft.com/office/officeart/2005/8/layout/hList6"/>
    <dgm:cxn modelId="{EC6C6AF0-D1A1-4BBD-BED4-18B5191EC374}" type="presParOf" srcId="{1DF9BC77-0C9D-4927-8AA1-A3D258CA49D9}" destId="{A3BD495C-6391-48DF-823A-D6449F544500}" srcOrd="6"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03C1F-7FE9-485D-8A83-859DE4B560A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B93A80D-0749-4BC5-89B5-DACE3CAEB959}">
      <dgm:prSet custT="1"/>
      <dgm:spPr>
        <a:solidFill>
          <a:schemeClr val="accent2">
            <a:lumMod val="20000"/>
            <a:lumOff val="80000"/>
            <a:alpha val="90000"/>
          </a:schemeClr>
        </a:solidFill>
      </dgm:spPr>
      <dgm:t>
        <a:bodyPr/>
        <a:lstStyle/>
        <a:p>
          <a:pPr indent="-91440">
            <a:lnSpc>
              <a:spcPct val="300000"/>
            </a:lnSpc>
            <a:spcBef>
              <a:spcPts val="1800"/>
            </a:spcBef>
            <a:spcAft>
              <a:spcPts val="1800"/>
            </a:spcAft>
          </a:pPr>
          <a:r>
            <a:rPr lang="nb-NO" sz="2400" b="1" dirty="0" smtClean="0">
              <a:solidFill>
                <a:srgbClr val="002060"/>
              </a:solidFill>
              <a:latin typeface="Arial" pitchFamily="34" charset="0"/>
              <a:cs typeface="Arial" pitchFamily="34" charset="0"/>
            </a:rPr>
            <a:t> Dựa trên minh chứng xác thực, phù hợp.</a:t>
          </a:r>
          <a:endParaRPr lang="en-US" sz="2400" b="1" dirty="0">
            <a:solidFill>
              <a:srgbClr val="002060"/>
            </a:solidFill>
            <a:latin typeface="Arial" pitchFamily="34" charset="0"/>
            <a:cs typeface="Arial" pitchFamily="34" charset="0"/>
          </a:endParaRPr>
        </a:p>
      </dgm:t>
    </dgm:pt>
    <dgm:pt modelId="{C65294D7-BACD-4319-B4F2-09EB4D996738}" type="sibTrans" cxnId="{3E3274D7-96F5-48E1-AC28-02B0F15F807F}">
      <dgm:prSet/>
      <dgm:spPr/>
      <dgm:t>
        <a:bodyPr/>
        <a:lstStyle/>
        <a:p>
          <a:endParaRPr lang="en-US" b="1">
            <a:solidFill>
              <a:srgbClr val="002060"/>
            </a:solidFill>
          </a:endParaRPr>
        </a:p>
      </dgm:t>
    </dgm:pt>
    <dgm:pt modelId="{5F7473E5-E33F-465A-A800-7C232DC3C0CC}" type="parTrans" cxnId="{3E3274D7-96F5-48E1-AC28-02B0F15F807F}">
      <dgm:prSet/>
      <dgm:spPr/>
      <dgm:t>
        <a:bodyPr/>
        <a:lstStyle/>
        <a:p>
          <a:endParaRPr lang="en-US" b="1">
            <a:solidFill>
              <a:srgbClr val="002060"/>
            </a:solidFill>
          </a:endParaRPr>
        </a:p>
      </dgm:t>
    </dgm:pt>
    <dgm:pt modelId="{957B5EC5-CFBB-43F7-869B-9F606AD338D3}">
      <dgm:prSet custT="1"/>
      <dgm:spPr>
        <a:solidFill>
          <a:schemeClr val="accent2">
            <a:lumMod val="20000"/>
            <a:lumOff val="80000"/>
            <a:alpha val="90000"/>
          </a:schemeClr>
        </a:solidFill>
      </dgm:spPr>
      <dgm:t>
        <a:bodyPr/>
        <a:lstStyle/>
        <a:p>
          <a:pPr indent="-91440">
            <a:lnSpc>
              <a:spcPct val="300000"/>
            </a:lnSpc>
            <a:spcBef>
              <a:spcPts val="1800"/>
            </a:spcBef>
            <a:spcAft>
              <a:spcPts val="1800"/>
            </a:spcAft>
          </a:pPr>
          <a:r>
            <a:rPr lang="nb-NO" sz="2400" b="1" smtClean="0">
              <a:solidFill>
                <a:srgbClr val="002060"/>
              </a:solidFill>
              <a:latin typeface="Arial" pitchFamily="34" charset="0"/>
              <a:cs typeface="Arial" pitchFamily="34" charset="0"/>
            </a:rPr>
            <a:t> Căn cứ vào mức đạt được của từng tiêu chí</a:t>
          </a:r>
          <a:endParaRPr lang="en-US" sz="2400" b="1">
            <a:solidFill>
              <a:srgbClr val="002060"/>
            </a:solidFill>
            <a:latin typeface="Arial" pitchFamily="34" charset="0"/>
            <a:cs typeface="Arial" pitchFamily="34" charset="0"/>
          </a:endParaRPr>
        </a:p>
      </dgm:t>
    </dgm:pt>
    <dgm:pt modelId="{7D286685-C411-4049-AAAF-E349A127C9F2}" type="sibTrans" cxnId="{689A3327-FFD2-46F3-867A-4DBC116962C1}">
      <dgm:prSet/>
      <dgm:spPr/>
      <dgm:t>
        <a:bodyPr/>
        <a:lstStyle/>
        <a:p>
          <a:endParaRPr lang="en-US" b="1">
            <a:solidFill>
              <a:srgbClr val="002060"/>
            </a:solidFill>
          </a:endParaRPr>
        </a:p>
      </dgm:t>
    </dgm:pt>
    <dgm:pt modelId="{E37C7683-5788-49DE-9012-A9E8109A38B4}" type="parTrans" cxnId="{689A3327-FFD2-46F3-867A-4DBC116962C1}">
      <dgm:prSet/>
      <dgm:spPr/>
      <dgm:t>
        <a:bodyPr/>
        <a:lstStyle/>
        <a:p>
          <a:endParaRPr lang="en-US" b="1">
            <a:solidFill>
              <a:srgbClr val="002060"/>
            </a:solidFill>
          </a:endParaRPr>
        </a:p>
      </dgm:t>
    </dgm:pt>
    <dgm:pt modelId="{ECF93536-917A-4518-93DC-2A66602B5C7B}">
      <dgm:prSet custT="1"/>
      <dgm:spPr>
        <a:solidFill>
          <a:schemeClr val="accent2">
            <a:lumMod val="20000"/>
            <a:lumOff val="80000"/>
            <a:alpha val="90000"/>
          </a:schemeClr>
        </a:solidFill>
      </dgm:spPr>
      <dgm:t>
        <a:bodyPr/>
        <a:lstStyle/>
        <a:p>
          <a:pPr indent="-91440">
            <a:lnSpc>
              <a:spcPct val="100000"/>
            </a:lnSpc>
            <a:spcBef>
              <a:spcPts val="1800"/>
            </a:spcBef>
            <a:spcAft>
              <a:spcPts val="1800"/>
            </a:spcAft>
          </a:pPr>
          <a:r>
            <a:rPr lang="nb-NO" sz="2400" b="1" smtClean="0">
              <a:solidFill>
                <a:srgbClr val="002060"/>
              </a:solidFill>
              <a:latin typeface="Arial" pitchFamily="34" charset="0"/>
              <a:cs typeface="Arial" pitchFamily="34" charset="0"/>
            </a:rPr>
            <a:t> Dựa trên phẩm chất, năng lực, quá trình làm việc của giáo viên, phù hợp với điều kiện của nhà trường và địa phương.</a:t>
          </a:r>
          <a:endParaRPr lang="en-US" sz="2400" b="1">
            <a:solidFill>
              <a:srgbClr val="002060"/>
            </a:solidFill>
            <a:latin typeface="Arial" pitchFamily="34" charset="0"/>
            <a:cs typeface="Arial" pitchFamily="34" charset="0"/>
          </a:endParaRPr>
        </a:p>
      </dgm:t>
    </dgm:pt>
    <dgm:pt modelId="{326ADBDF-2373-4102-AAFF-94A2D2D3F080}" type="sibTrans" cxnId="{8CF74F33-D0FC-4E0C-BF1E-FF0EE8624C63}">
      <dgm:prSet/>
      <dgm:spPr/>
      <dgm:t>
        <a:bodyPr/>
        <a:lstStyle/>
        <a:p>
          <a:endParaRPr lang="en-US" b="1">
            <a:solidFill>
              <a:srgbClr val="002060"/>
            </a:solidFill>
          </a:endParaRPr>
        </a:p>
      </dgm:t>
    </dgm:pt>
    <dgm:pt modelId="{DD2D705D-A07D-46D2-A7A8-265F808A671B}" type="parTrans" cxnId="{8CF74F33-D0FC-4E0C-BF1E-FF0EE8624C63}">
      <dgm:prSet/>
      <dgm:spPr/>
      <dgm:t>
        <a:bodyPr/>
        <a:lstStyle/>
        <a:p>
          <a:endParaRPr lang="en-US" b="1">
            <a:solidFill>
              <a:srgbClr val="002060"/>
            </a:solidFill>
          </a:endParaRPr>
        </a:p>
      </dgm:t>
    </dgm:pt>
    <dgm:pt modelId="{001699FC-7217-4129-85F2-B1651FECFB4E}">
      <dgm:prSet phldrT="[Text]" custT="1"/>
      <dgm:spPr>
        <a:solidFill>
          <a:schemeClr val="accent2">
            <a:lumMod val="20000"/>
            <a:lumOff val="80000"/>
            <a:alpha val="90000"/>
          </a:schemeClr>
        </a:solidFill>
      </dgm:spPr>
      <dgm:t>
        <a:bodyPr/>
        <a:lstStyle/>
        <a:p>
          <a:pPr indent="-91440">
            <a:lnSpc>
              <a:spcPct val="300000"/>
            </a:lnSpc>
            <a:spcBef>
              <a:spcPts val="0"/>
            </a:spcBef>
            <a:spcAft>
              <a:spcPts val="1800"/>
            </a:spcAft>
          </a:pPr>
          <a:r>
            <a:rPr lang="nb-NO" sz="2400" b="1" dirty="0" smtClean="0">
              <a:solidFill>
                <a:srgbClr val="002060"/>
              </a:solidFill>
              <a:latin typeface="Arial" pitchFamily="34" charset="0"/>
              <a:cs typeface="Arial" pitchFamily="34" charset="0"/>
            </a:rPr>
            <a:t> Khách quan, toàn diện, công bằng và dân chủ.</a:t>
          </a:r>
          <a:endParaRPr lang="en-US" sz="2400" b="1" dirty="0">
            <a:solidFill>
              <a:srgbClr val="002060"/>
            </a:solidFill>
            <a:latin typeface="Arial" pitchFamily="34" charset="0"/>
            <a:cs typeface="Arial" pitchFamily="34" charset="0"/>
          </a:endParaRPr>
        </a:p>
      </dgm:t>
    </dgm:pt>
    <dgm:pt modelId="{277D2892-4921-49A1-B008-5724D6C9499A}" type="sibTrans" cxnId="{9622F463-7D6D-40A4-A834-CBC3F3D702E9}">
      <dgm:prSet/>
      <dgm:spPr/>
      <dgm:t>
        <a:bodyPr/>
        <a:lstStyle/>
        <a:p>
          <a:endParaRPr lang="en-US" b="1">
            <a:solidFill>
              <a:srgbClr val="002060"/>
            </a:solidFill>
          </a:endParaRPr>
        </a:p>
      </dgm:t>
    </dgm:pt>
    <dgm:pt modelId="{F10A8CBD-5D43-438A-A157-8F7C2F9FEC15}" type="parTrans" cxnId="{9622F463-7D6D-40A4-A834-CBC3F3D702E9}">
      <dgm:prSet/>
      <dgm:spPr/>
      <dgm:t>
        <a:bodyPr/>
        <a:lstStyle/>
        <a:p>
          <a:endParaRPr lang="en-US" b="1">
            <a:solidFill>
              <a:srgbClr val="002060"/>
            </a:solidFill>
          </a:endParaRPr>
        </a:p>
      </dgm:t>
    </dgm:pt>
    <dgm:pt modelId="{0FBAD429-4468-429C-A411-1382D2D8505A}">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3500" b="1" smtClean="0">
              <a:solidFill>
                <a:srgbClr val="002060"/>
              </a:solidFill>
              <a:latin typeface="Arial" pitchFamily="34" charset="0"/>
              <a:cs typeface="Arial" pitchFamily="34" charset="0"/>
            </a:rPr>
            <a:t>YÊU </a:t>
          </a:r>
        </a:p>
        <a:p>
          <a:r>
            <a:rPr lang="en-US" sz="3500" b="1" smtClean="0">
              <a:solidFill>
                <a:srgbClr val="002060"/>
              </a:solidFill>
              <a:latin typeface="Arial" pitchFamily="34" charset="0"/>
              <a:cs typeface="Arial" pitchFamily="34" charset="0"/>
            </a:rPr>
            <a:t>CẦU </a:t>
          </a:r>
        </a:p>
        <a:p>
          <a:r>
            <a:rPr lang="en-US" sz="3500" b="1" smtClean="0">
              <a:solidFill>
                <a:srgbClr val="002060"/>
              </a:solidFill>
              <a:latin typeface="Arial" pitchFamily="34" charset="0"/>
              <a:cs typeface="Arial" pitchFamily="34" charset="0"/>
            </a:rPr>
            <a:t>ĐÁNH GIÁ</a:t>
          </a:r>
          <a:endParaRPr lang="en-US" sz="3500" b="1">
            <a:solidFill>
              <a:srgbClr val="002060"/>
            </a:solidFill>
            <a:latin typeface="Arial" pitchFamily="34" charset="0"/>
            <a:cs typeface="Arial" pitchFamily="34" charset="0"/>
          </a:endParaRPr>
        </a:p>
      </dgm:t>
    </dgm:pt>
    <dgm:pt modelId="{E6CED592-A4D7-4C21-A2BA-434C34186E91}" type="sibTrans" cxnId="{88B8EF74-87F0-46D2-8A9F-304724244311}">
      <dgm:prSet/>
      <dgm:spPr/>
      <dgm:t>
        <a:bodyPr/>
        <a:lstStyle/>
        <a:p>
          <a:endParaRPr lang="en-US" b="1">
            <a:solidFill>
              <a:srgbClr val="002060"/>
            </a:solidFill>
          </a:endParaRPr>
        </a:p>
      </dgm:t>
    </dgm:pt>
    <dgm:pt modelId="{03D4210D-A5F9-4549-A511-3729E8AFA325}" type="parTrans" cxnId="{88B8EF74-87F0-46D2-8A9F-304724244311}">
      <dgm:prSet/>
      <dgm:spPr/>
      <dgm:t>
        <a:bodyPr/>
        <a:lstStyle/>
        <a:p>
          <a:endParaRPr lang="en-US" b="1">
            <a:solidFill>
              <a:srgbClr val="002060"/>
            </a:solidFill>
          </a:endParaRPr>
        </a:p>
      </dgm:t>
    </dgm:pt>
    <dgm:pt modelId="{AC22C98B-5BAF-47F3-9818-074CD5F0CA78}" type="pres">
      <dgm:prSet presAssocID="{3C703C1F-7FE9-485D-8A83-859DE4B560A3}" presName="Name0" presStyleCnt="0">
        <dgm:presLayoutVars>
          <dgm:dir/>
          <dgm:animLvl val="lvl"/>
          <dgm:resizeHandles val="exact"/>
        </dgm:presLayoutVars>
      </dgm:prSet>
      <dgm:spPr/>
      <dgm:t>
        <a:bodyPr/>
        <a:lstStyle/>
        <a:p>
          <a:endParaRPr lang="en-US"/>
        </a:p>
      </dgm:t>
    </dgm:pt>
    <dgm:pt modelId="{CBCB3FC6-4B4A-4C7F-8175-F65CBB34D47B}" type="pres">
      <dgm:prSet presAssocID="{0FBAD429-4468-429C-A411-1382D2D8505A}" presName="linNode" presStyleCnt="0"/>
      <dgm:spPr/>
    </dgm:pt>
    <dgm:pt modelId="{AC2B9C21-22AF-4A88-96A8-F24EB5379832}" type="pres">
      <dgm:prSet presAssocID="{0FBAD429-4468-429C-A411-1382D2D8505A}" presName="parentText" presStyleLbl="node1" presStyleIdx="0" presStyleCnt="1" custScaleX="51511">
        <dgm:presLayoutVars>
          <dgm:chMax val="1"/>
          <dgm:bulletEnabled val="1"/>
        </dgm:presLayoutVars>
      </dgm:prSet>
      <dgm:spPr/>
      <dgm:t>
        <a:bodyPr/>
        <a:lstStyle/>
        <a:p>
          <a:endParaRPr lang="en-US"/>
        </a:p>
      </dgm:t>
    </dgm:pt>
    <dgm:pt modelId="{80AD3C66-6F97-4B23-9897-57DE1C2D8AFA}" type="pres">
      <dgm:prSet presAssocID="{0FBAD429-4468-429C-A411-1382D2D8505A}" presName="descendantText" presStyleLbl="alignAccFollowNode1" presStyleIdx="0" presStyleCnt="1" custScaleX="132296" custScaleY="114831" custLinFactNeighborX="-1205">
        <dgm:presLayoutVars>
          <dgm:bulletEnabled val="1"/>
        </dgm:presLayoutVars>
      </dgm:prSet>
      <dgm:spPr/>
      <dgm:t>
        <a:bodyPr/>
        <a:lstStyle/>
        <a:p>
          <a:endParaRPr lang="en-US"/>
        </a:p>
      </dgm:t>
    </dgm:pt>
  </dgm:ptLst>
  <dgm:cxnLst>
    <dgm:cxn modelId="{689A3327-FFD2-46F3-867A-4DBC116962C1}" srcId="{0FBAD429-4468-429C-A411-1382D2D8505A}" destId="{957B5EC5-CFBB-43F7-869B-9F606AD338D3}" srcOrd="2" destOrd="0" parTransId="{E37C7683-5788-49DE-9012-A9E8109A38B4}" sibTransId="{7D286685-C411-4049-AAAF-E349A127C9F2}"/>
    <dgm:cxn modelId="{9622F463-7D6D-40A4-A834-CBC3F3D702E9}" srcId="{0FBAD429-4468-429C-A411-1382D2D8505A}" destId="{001699FC-7217-4129-85F2-B1651FECFB4E}" srcOrd="0" destOrd="0" parTransId="{F10A8CBD-5D43-438A-A157-8F7C2F9FEC15}" sibTransId="{277D2892-4921-49A1-B008-5724D6C9499A}"/>
    <dgm:cxn modelId="{88B8EF74-87F0-46D2-8A9F-304724244311}" srcId="{3C703C1F-7FE9-485D-8A83-859DE4B560A3}" destId="{0FBAD429-4468-429C-A411-1382D2D8505A}" srcOrd="0" destOrd="0" parTransId="{03D4210D-A5F9-4549-A511-3729E8AFA325}" sibTransId="{E6CED592-A4D7-4C21-A2BA-434C34186E91}"/>
    <dgm:cxn modelId="{3E3274D7-96F5-48E1-AC28-02B0F15F807F}" srcId="{0FBAD429-4468-429C-A411-1382D2D8505A}" destId="{4B93A80D-0749-4BC5-89B5-DACE3CAEB959}" srcOrd="3" destOrd="0" parTransId="{5F7473E5-E33F-465A-A800-7C232DC3C0CC}" sibTransId="{C65294D7-BACD-4319-B4F2-09EB4D996738}"/>
    <dgm:cxn modelId="{BA88F0B4-BFFA-4393-A955-8903B9EF3DA1}" type="presOf" srcId="{0FBAD429-4468-429C-A411-1382D2D8505A}" destId="{AC2B9C21-22AF-4A88-96A8-F24EB5379832}" srcOrd="0" destOrd="0" presId="urn:microsoft.com/office/officeart/2005/8/layout/vList5"/>
    <dgm:cxn modelId="{3E27817B-0762-46A9-80AA-59AB8B06050D}" type="presOf" srcId="{957B5EC5-CFBB-43F7-869B-9F606AD338D3}" destId="{80AD3C66-6F97-4B23-9897-57DE1C2D8AFA}" srcOrd="0" destOrd="2" presId="urn:microsoft.com/office/officeart/2005/8/layout/vList5"/>
    <dgm:cxn modelId="{67F68114-481F-4366-AE38-8020B9095F96}" type="presOf" srcId="{4B93A80D-0749-4BC5-89B5-DACE3CAEB959}" destId="{80AD3C66-6F97-4B23-9897-57DE1C2D8AFA}" srcOrd="0" destOrd="3" presId="urn:microsoft.com/office/officeart/2005/8/layout/vList5"/>
    <dgm:cxn modelId="{8CF74F33-D0FC-4E0C-BF1E-FF0EE8624C63}" srcId="{0FBAD429-4468-429C-A411-1382D2D8505A}" destId="{ECF93536-917A-4518-93DC-2A66602B5C7B}" srcOrd="1" destOrd="0" parTransId="{DD2D705D-A07D-46D2-A7A8-265F808A671B}" sibTransId="{326ADBDF-2373-4102-AAFF-94A2D2D3F080}"/>
    <dgm:cxn modelId="{27ACE69A-F2D5-40DB-B0D4-DBAA26EF0066}" type="presOf" srcId="{ECF93536-917A-4518-93DC-2A66602B5C7B}" destId="{80AD3C66-6F97-4B23-9897-57DE1C2D8AFA}" srcOrd="0" destOrd="1" presId="urn:microsoft.com/office/officeart/2005/8/layout/vList5"/>
    <dgm:cxn modelId="{1C6950E4-EEEE-4DB3-AFEB-B54E04B640B1}" type="presOf" srcId="{3C703C1F-7FE9-485D-8A83-859DE4B560A3}" destId="{AC22C98B-5BAF-47F3-9818-074CD5F0CA78}" srcOrd="0" destOrd="0" presId="urn:microsoft.com/office/officeart/2005/8/layout/vList5"/>
    <dgm:cxn modelId="{4DF194FA-62D7-4AED-A7A8-0A93A06074AE}" type="presOf" srcId="{001699FC-7217-4129-85F2-B1651FECFB4E}" destId="{80AD3C66-6F97-4B23-9897-57DE1C2D8AFA}" srcOrd="0" destOrd="0" presId="urn:microsoft.com/office/officeart/2005/8/layout/vList5"/>
    <dgm:cxn modelId="{B84E2F06-8858-46B4-9AF6-8CF53AF0EA72}" type="presParOf" srcId="{AC22C98B-5BAF-47F3-9818-074CD5F0CA78}" destId="{CBCB3FC6-4B4A-4C7F-8175-F65CBB34D47B}" srcOrd="0" destOrd="0" presId="urn:microsoft.com/office/officeart/2005/8/layout/vList5"/>
    <dgm:cxn modelId="{7F99C2E9-6F6D-4340-84DF-A81D4C5FE35C}" type="presParOf" srcId="{CBCB3FC6-4B4A-4C7F-8175-F65CBB34D47B}" destId="{AC2B9C21-22AF-4A88-96A8-F24EB5379832}" srcOrd="0" destOrd="0" presId="urn:microsoft.com/office/officeart/2005/8/layout/vList5"/>
    <dgm:cxn modelId="{D59D1644-7E56-45D6-9D2D-0CD521E37E52}" type="presParOf" srcId="{CBCB3FC6-4B4A-4C7F-8175-F65CBB34D47B}" destId="{80AD3C66-6F97-4B23-9897-57DE1C2D8AF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BABA76-42D0-40BD-9D7A-D9EA873FF38E}"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en-US"/>
        </a:p>
      </dgm:t>
    </dgm:pt>
    <dgm:pt modelId="{0D4418C7-1FB1-43BC-A28A-8C905106C220}">
      <dgm:prSet phldrT="[Text]" custT="1">
        <dgm:style>
          <a:lnRef idx="2">
            <a:schemeClr val="accent2"/>
          </a:lnRef>
          <a:fillRef idx="1">
            <a:schemeClr val="lt1"/>
          </a:fillRef>
          <a:effectRef idx="0">
            <a:schemeClr val="accent2"/>
          </a:effectRef>
          <a:fontRef idx="minor">
            <a:schemeClr val="dk1"/>
          </a:fontRef>
        </dgm:style>
      </dgm:prSet>
      <dgm:spPr/>
      <dgm:t>
        <a:bodyPr/>
        <a:lstStyle/>
        <a:p>
          <a:pPr algn="ctr"/>
          <a:r>
            <a:rPr lang="en-US" sz="2000" b="1" u="sng" err="1" smtClean="0">
              <a:solidFill>
                <a:srgbClr val="0070C0"/>
              </a:solidFill>
              <a:latin typeface="Arial" pitchFamily="34" charset="0"/>
              <a:cs typeface="Arial" pitchFamily="34" charset="0"/>
            </a:rPr>
            <a:t>Rút</a:t>
          </a:r>
          <a:r>
            <a:rPr lang="en-US" sz="2000" b="1" u="sng" smtClean="0">
              <a:solidFill>
                <a:srgbClr val="0070C0"/>
              </a:solidFill>
              <a:latin typeface="Arial" pitchFamily="34" charset="0"/>
              <a:cs typeface="Arial" pitchFamily="34" charset="0"/>
            </a:rPr>
            <a:t> </a:t>
          </a:r>
          <a:r>
            <a:rPr lang="en-US" sz="2000" b="1" u="sng" err="1" smtClean="0">
              <a:solidFill>
                <a:srgbClr val="0070C0"/>
              </a:solidFill>
              <a:latin typeface="Arial" pitchFamily="34" charset="0"/>
              <a:cs typeface="Arial" pitchFamily="34" charset="0"/>
            </a:rPr>
            <a:t>ngắn</a:t>
          </a:r>
          <a:r>
            <a:rPr lang="en-US" sz="2000" b="1" u="sng" smtClean="0">
              <a:solidFill>
                <a:srgbClr val="0070C0"/>
              </a:solidFill>
              <a:latin typeface="Arial" pitchFamily="34" charset="0"/>
              <a:cs typeface="Arial" pitchFamily="34" charset="0"/>
            </a:rPr>
            <a:t> </a:t>
          </a:r>
          <a:r>
            <a:rPr lang="en-US" sz="2000" b="1" u="sng" err="1" smtClean="0">
              <a:solidFill>
                <a:srgbClr val="0070C0"/>
              </a:solidFill>
              <a:latin typeface="Arial" pitchFamily="34" charset="0"/>
              <a:cs typeface="Arial" pitchFamily="34" charset="0"/>
            </a:rPr>
            <a:t>chu</a:t>
          </a:r>
          <a:r>
            <a:rPr lang="en-US" sz="2000" b="1" u="sng" smtClean="0">
              <a:solidFill>
                <a:srgbClr val="0070C0"/>
              </a:solidFill>
              <a:latin typeface="Arial" pitchFamily="34" charset="0"/>
              <a:cs typeface="Arial" pitchFamily="34" charset="0"/>
            </a:rPr>
            <a:t> </a:t>
          </a:r>
          <a:r>
            <a:rPr lang="en-US" sz="2000" b="1" u="sng" err="1" smtClean="0">
              <a:solidFill>
                <a:srgbClr val="0070C0"/>
              </a:solidFill>
              <a:latin typeface="Arial" pitchFamily="34" charset="0"/>
              <a:cs typeface="Arial" pitchFamily="34" charset="0"/>
            </a:rPr>
            <a:t>kỳ</a:t>
          </a:r>
          <a:r>
            <a:rPr lang="en-US" sz="2000" b="1" u="sng" smtClean="0">
              <a:solidFill>
                <a:srgbClr val="0070C0"/>
              </a:solidFill>
              <a:latin typeface="Arial" pitchFamily="34" charset="0"/>
              <a:cs typeface="Arial" pitchFamily="34" charset="0"/>
            </a:rPr>
            <a:t> </a:t>
          </a:r>
          <a:r>
            <a:rPr lang="en-US" sz="2000" b="1" u="sng" err="1" smtClean="0">
              <a:solidFill>
                <a:srgbClr val="0070C0"/>
              </a:solidFill>
              <a:latin typeface="Arial" pitchFamily="34" charset="0"/>
              <a:cs typeface="Arial" pitchFamily="34" charset="0"/>
            </a:rPr>
            <a:t>đánh</a:t>
          </a:r>
          <a:r>
            <a:rPr lang="en-US" sz="2000" b="1" u="sng" smtClean="0">
              <a:solidFill>
                <a:srgbClr val="0070C0"/>
              </a:solidFill>
              <a:latin typeface="Arial" pitchFamily="34" charset="0"/>
              <a:cs typeface="Arial" pitchFamily="34" charset="0"/>
            </a:rPr>
            <a:t> </a:t>
          </a:r>
          <a:r>
            <a:rPr lang="en-US" sz="2000" b="1" u="sng" err="1" smtClean="0">
              <a:solidFill>
                <a:srgbClr val="0070C0"/>
              </a:solidFill>
              <a:latin typeface="Arial" pitchFamily="34" charset="0"/>
              <a:cs typeface="Arial" pitchFamily="34" charset="0"/>
            </a:rPr>
            <a:t>giá</a:t>
          </a:r>
          <a:r>
            <a:rPr lang="en-US" sz="2000" b="1" u="sng" smtClean="0">
              <a:solidFill>
                <a:srgbClr val="0070C0"/>
              </a:solidFill>
              <a:latin typeface="Arial" pitchFamily="34" charset="0"/>
              <a:cs typeface="Arial" pitchFamily="34" charset="0"/>
            </a:rPr>
            <a:t> </a:t>
          </a:r>
          <a:r>
            <a:rPr lang="en-US" sz="2000" u="sng" smtClean="0">
              <a:solidFill>
                <a:srgbClr val="0070C0"/>
              </a:solidFill>
              <a:latin typeface="Arial" pitchFamily="34" charset="0"/>
              <a:cs typeface="Arial" pitchFamily="34" charset="0"/>
            </a:rPr>
            <a:t>(1 </a:t>
          </a:r>
          <a:r>
            <a:rPr lang="en-US" sz="2000" u="sng" err="1" smtClean="0">
              <a:solidFill>
                <a:srgbClr val="0070C0"/>
              </a:solidFill>
              <a:latin typeface="Arial" pitchFamily="34" charset="0"/>
              <a:cs typeface="Arial" pitchFamily="34" charset="0"/>
            </a:rPr>
            <a:t>năm</a:t>
          </a:r>
          <a:r>
            <a:rPr lang="en-US" sz="2000" u="sng" smtClean="0">
              <a:solidFill>
                <a:srgbClr val="0070C0"/>
              </a:solidFill>
              <a:latin typeface="Arial" pitchFamily="34" charset="0"/>
              <a:cs typeface="Arial" pitchFamily="34" charset="0"/>
            </a:rPr>
            <a:t>/</a:t>
          </a:r>
          <a:r>
            <a:rPr lang="en-US" sz="2000" u="sng" err="1" smtClean="0">
              <a:solidFill>
                <a:srgbClr val="0070C0"/>
              </a:solidFill>
              <a:latin typeface="Arial" pitchFamily="34" charset="0"/>
              <a:cs typeface="Arial" pitchFamily="34" charset="0"/>
            </a:rPr>
            <a:t>lần</a:t>
          </a:r>
          <a:r>
            <a:rPr lang="en-US" sz="2000" u="sng" smtClean="0">
              <a:solidFill>
                <a:srgbClr val="0070C0"/>
              </a:solidFill>
              <a:latin typeface="Arial" pitchFamily="34" charset="0"/>
              <a:cs typeface="Arial" pitchFamily="34" charset="0"/>
            </a:rPr>
            <a:t>)</a:t>
          </a:r>
          <a:endParaRPr lang="en-US" sz="2000" smtClean="0">
            <a:solidFill>
              <a:srgbClr val="0070C0"/>
            </a:solidFill>
            <a:latin typeface="Arial" pitchFamily="34" charset="0"/>
            <a:cs typeface="Arial" pitchFamily="34" charset="0"/>
          </a:endParaRPr>
        </a:p>
        <a:p>
          <a:pPr algn="just"/>
          <a:r>
            <a:rPr lang="en-US" sz="2000" smtClean="0">
              <a:solidFill>
                <a:srgbClr val="0070C0"/>
              </a:solidFill>
              <a:latin typeface="Arial" pitchFamily="34" charset="0"/>
              <a:cs typeface="Arial" pitchFamily="34" charset="0"/>
            </a:rPr>
            <a:t>- </a:t>
          </a:r>
          <a:r>
            <a:rPr lang="vi-VN" sz="2000" smtClean="0">
              <a:solidFill>
                <a:srgbClr val="0070C0"/>
              </a:solidFill>
              <a:latin typeface="Arial" pitchFamily="34" charset="0"/>
              <a:cs typeface="Arial" pitchFamily="34" charset="0"/>
            </a:rPr>
            <a:t>Tr</a:t>
          </a:r>
          <a:r>
            <a:rPr lang="en-US" sz="2000" err="1" smtClean="0">
              <a:solidFill>
                <a:srgbClr val="0070C0"/>
              </a:solidFill>
              <a:latin typeface="Arial" pitchFamily="34" charset="0"/>
              <a:cs typeface="Arial" pitchFamily="34" charset="0"/>
            </a:rPr>
            <a:t>ường</a:t>
          </a:r>
          <a:r>
            <a:rPr lang="en-US" sz="2000" smtClean="0">
              <a:solidFill>
                <a:srgbClr val="0070C0"/>
              </a:solidFill>
              <a:latin typeface="Arial" pitchFamily="34" charset="0"/>
              <a:cs typeface="Arial" pitchFamily="34" charset="0"/>
            </a:rPr>
            <a:t> hợp đặc biệt (</a:t>
          </a:r>
          <a:r>
            <a:rPr lang="en-US" sz="2000" err="1" smtClean="0">
              <a:solidFill>
                <a:srgbClr val="0070C0"/>
              </a:solidFill>
              <a:latin typeface="Arial" pitchFamily="34" charset="0"/>
              <a:cs typeface="Arial" pitchFamily="34" charset="0"/>
            </a:rPr>
            <a:t>được</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cơ</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quan</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quản</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lý</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các</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cấp</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chọn</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cử</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tham</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gia</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khóa</a:t>
          </a:r>
          <a:r>
            <a:rPr lang="en-US" sz="2000" smtClean="0">
              <a:solidFill>
                <a:srgbClr val="0070C0"/>
              </a:solidFill>
              <a:latin typeface="Arial" pitchFamily="34" charset="0"/>
              <a:cs typeface="Arial" pitchFamily="34" charset="0"/>
            </a:rPr>
            <a:t> ĐT…).</a:t>
          </a:r>
        </a:p>
        <a:p>
          <a:pPr algn="just"/>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Được</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cơ</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quan</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quản</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lý</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cấp</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trên</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đồng</a:t>
          </a:r>
          <a:r>
            <a:rPr lang="en-US" sz="2000" smtClean="0">
              <a:solidFill>
                <a:srgbClr val="0070C0"/>
              </a:solidFill>
              <a:latin typeface="Arial" pitchFamily="34" charset="0"/>
              <a:cs typeface="Arial" pitchFamily="34" charset="0"/>
            </a:rPr>
            <a:t> ý.</a:t>
          </a:r>
        </a:p>
        <a:p>
          <a:pPr algn="just"/>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Thực</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hiện</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đủ</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quy</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trình</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theo</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quy</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định</a:t>
          </a:r>
          <a:r>
            <a:rPr lang="en-US" sz="2000" smtClean="0">
              <a:solidFill>
                <a:srgbClr val="0070C0"/>
              </a:solidFill>
              <a:latin typeface="Arial" pitchFamily="34" charset="0"/>
              <a:cs typeface="Arial" pitchFamily="34" charset="0"/>
            </a:rPr>
            <a:t> </a:t>
          </a:r>
          <a:r>
            <a:rPr lang="en-US" sz="2000" err="1" smtClean="0">
              <a:solidFill>
                <a:srgbClr val="0070C0"/>
              </a:solidFill>
              <a:latin typeface="Arial" pitchFamily="34" charset="0"/>
              <a:cs typeface="Arial" pitchFamily="34" charset="0"/>
            </a:rPr>
            <a:t>tại</a:t>
          </a:r>
          <a:r>
            <a:rPr lang="en-US" sz="2000" smtClean="0">
              <a:solidFill>
                <a:srgbClr val="0070C0"/>
              </a:solidFill>
              <a:latin typeface="Arial" pitchFamily="34" charset="0"/>
              <a:cs typeface="Arial" pitchFamily="34" charset="0"/>
            </a:rPr>
            <a:t> Khoản 1 Điều 10.</a:t>
          </a:r>
          <a:endParaRPr lang="en-US" sz="2000">
            <a:solidFill>
              <a:srgbClr val="0070C0"/>
            </a:solidFill>
            <a:latin typeface="Arial" pitchFamily="34" charset="0"/>
            <a:cs typeface="Arial" pitchFamily="34" charset="0"/>
          </a:endParaRPr>
        </a:p>
      </dgm:t>
    </dgm:pt>
    <dgm:pt modelId="{5EE710F9-69D0-4556-B30E-5140C371CB5B}" type="parTrans" cxnId="{2B6DEF87-C699-4340-A4AA-1172DF4C6978}">
      <dgm:prSet/>
      <dgm:spPr/>
      <dgm:t>
        <a:bodyPr/>
        <a:lstStyle/>
        <a:p>
          <a:endParaRPr lang="en-US"/>
        </a:p>
      </dgm:t>
    </dgm:pt>
    <dgm:pt modelId="{EA0FC698-8315-4B0A-84C9-2C480108335D}" type="sibTrans" cxnId="{2B6DEF87-C699-4340-A4AA-1172DF4C6978}">
      <dgm:prSet/>
      <dgm:spPr/>
      <dgm:t>
        <a:bodyPr/>
        <a:lstStyle/>
        <a:p>
          <a:endParaRPr lang="en-US"/>
        </a:p>
      </dgm:t>
    </dgm:pt>
    <dgm:pt modelId="{73E35AA7-C750-43CE-ACE5-01DEC53CA36B}">
      <dgm:prSet phldrT="[Text]" custT="1">
        <dgm:style>
          <a:lnRef idx="2">
            <a:schemeClr val="accent2"/>
          </a:lnRef>
          <a:fillRef idx="1">
            <a:schemeClr val="lt1"/>
          </a:fillRef>
          <a:effectRef idx="0">
            <a:schemeClr val="accent2"/>
          </a:effectRef>
          <a:fontRef idx="minor">
            <a:schemeClr val="dk1"/>
          </a:fontRef>
        </dgm:style>
      </dgm:prSet>
      <dgm:spPr/>
      <dgm:t>
        <a:bodyPr/>
        <a:lstStyle/>
        <a:p>
          <a:pPr algn="ctr"/>
          <a:r>
            <a:rPr lang="en-US" sz="2000" b="1" u="sng" dirty="0" smtClean="0">
              <a:solidFill>
                <a:srgbClr val="0070C0"/>
              </a:solidFill>
              <a:latin typeface="Arial" pitchFamily="34" charset="0"/>
              <a:cs typeface="Arial" pitchFamily="34" charset="0"/>
            </a:rPr>
            <a:t>Minh </a:t>
          </a:r>
          <a:r>
            <a:rPr lang="en-US" sz="2000" b="1" u="sng" dirty="0" err="1" smtClean="0">
              <a:solidFill>
                <a:srgbClr val="0070C0"/>
              </a:solidFill>
              <a:latin typeface="Arial" pitchFamily="34" charset="0"/>
              <a:cs typeface="Arial" pitchFamily="34" charset="0"/>
            </a:rPr>
            <a:t>chứng</a:t>
          </a:r>
          <a:endParaRPr lang="en-US" sz="2000" b="1" u="sng" dirty="0" smtClean="0">
            <a:solidFill>
              <a:srgbClr val="0070C0"/>
            </a:solidFill>
            <a:latin typeface="Arial" pitchFamily="34" charset="0"/>
            <a:cs typeface="Arial" pitchFamily="34" charset="0"/>
          </a:endParaRPr>
        </a:p>
        <a:p>
          <a:pPr algn="just"/>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Tài</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liệu</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tư</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liệu</a:t>
          </a:r>
          <a:r>
            <a:rPr lang="en-US" sz="2000" b="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sự</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vật</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hiện</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tượng</a:t>
          </a:r>
          <a:r>
            <a:rPr lang="en-US" sz="2000" dirty="0" smtClean="0">
              <a:solidFill>
                <a:srgbClr val="0070C0"/>
              </a:solidFill>
              <a:latin typeface="Arial" pitchFamily="34" charset="0"/>
              <a:cs typeface="Arial" pitchFamily="34" charset="0"/>
            </a:rPr>
            <a:t>.</a:t>
          </a:r>
        </a:p>
        <a:p>
          <a:pPr algn="just"/>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Xác</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thực</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khách</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quan</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mức</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độ</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đạt</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được</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trong</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thực</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hiện</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chăm</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sóc</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giáo</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dục</a:t>
          </a:r>
          <a:r>
            <a:rPr lang="en-US" sz="2000" dirty="0" smtClean="0">
              <a:solidFill>
                <a:srgbClr val="0070C0"/>
              </a:solidFill>
              <a:latin typeface="Arial" pitchFamily="34" charset="0"/>
              <a:cs typeface="Arial" pitchFamily="34" charset="0"/>
            </a:rPr>
            <a:t> </a:t>
          </a:r>
          <a:r>
            <a:rPr lang="en-US" sz="2000" dirty="0" err="1" smtClean="0">
              <a:solidFill>
                <a:srgbClr val="0070C0"/>
              </a:solidFill>
              <a:latin typeface="Arial" pitchFamily="34" charset="0"/>
              <a:cs typeface="Arial" pitchFamily="34" charset="0"/>
            </a:rPr>
            <a:t>trẻ</a:t>
          </a:r>
          <a:r>
            <a:rPr lang="en-US" sz="2000" dirty="0" smtClean="0">
              <a:solidFill>
                <a:srgbClr val="0070C0"/>
              </a:solidFill>
              <a:latin typeface="Arial" pitchFamily="34" charset="0"/>
              <a:cs typeface="Arial" pitchFamily="34" charset="0"/>
            </a:rPr>
            <a:t>.</a:t>
          </a:r>
          <a:endParaRPr lang="en-US" sz="2000" b="1" dirty="0">
            <a:solidFill>
              <a:srgbClr val="0070C0"/>
            </a:solidFill>
            <a:latin typeface="Arial" pitchFamily="34" charset="0"/>
            <a:cs typeface="Arial" pitchFamily="34" charset="0"/>
          </a:endParaRPr>
        </a:p>
      </dgm:t>
    </dgm:pt>
    <dgm:pt modelId="{852FD9F2-7C63-4749-9CEB-B54B95D3807C}" type="parTrans" cxnId="{766B097F-D39C-4624-B6A2-3CC648C4D5F7}">
      <dgm:prSet/>
      <dgm:spPr/>
      <dgm:t>
        <a:bodyPr/>
        <a:lstStyle/>
        <a:p>
          <a:endParaRPr lang="en-US"/>
        </a:p>
      </dgm:t>
    </dgm:pt>
    <dgm:pt modelId="{4491D51C-F498-4FA3-8D0F-0ED0972BE5CD}" type="sibTrans" cxnId="{766B097F-D39C-4624-B6A2-3CC648C4D5F7}">
      <dgm:prSet/>
      <dgm:spPr/>
      <dgm:t>
        <a:bodyPr/>
        <a:lstStyle/>
        <a:p>
          <a:endParaRPr lang="en-US"/>
        </a:p>
      </dgm:t>
    </dgm:pt>
    <dgm:pt modelId="{014F8A28-A2AF-4148-B670-0DA9FD838DD4}">
      <dgm:prSet phldrT="[Text]" custT="1">
        <dgm:style>
          <a:lnRef idx="2">
            <a:schemeClr val="accent2"/>
          </a:lnRef>
          <a:fillRef idx="1">
            <a:schemeClr val="lt1"/>
          </a:fillRef>
          <a:effectRef idx="0">
            <a:schemeClr val="accent2"/>
          </a:effectRef>
          <a:fontRef idx="minor">
            <a:schemeClr val="dk1"/>
          </a:fontRef>
        </dgm:style>
      </dgm:prSet>
      <dgm:spPr/>
      <dgm:t>
        <a:bodyPr/>
        <a:lstStyle/>
        <a:p>
          <a:pPr algn="ctr"/>
          <a:endParaRPr lang="en-US" sz="2000" b="1" u="sng" dirty="0" smtClean="0">
            <a:solidFill>
              <a:srgbClr val="0070C0"/>
            </a:solidFill>
            <a:latin typeface="Arial" pitchFamily="34" charset="0"/>
            <a:cs typeface="Arial" pitchFamily="34" charset="0"/>
          </a:endParaRPr>
        </a:p>
        <a:p>
          <a:pPr algn="ctr"/>
          <a:r>
            <a:rPr lang="en-US" sz="2000" b="1" u="sng" dirty="0" err="1" smtClean="0">
              <a:solidFill>
                <a:srgbClr val="0070C0"/>
              </a:solidFill>
              <a:latin typeface="Arial" pitchFamily="34" charset="0"/>
              <a:cs typeface="Arial" pitchFamily="34" charset="0"/>
            </a:rPr>
            <a:t>Biểu</a:t>
          </a:r>
          <a:r>
            <a:rPr lang="en-US" sz="2000" b="1" u="sng" dirty="0" smtClean="0">
              <a:solidFill>
                <a:srgbClr val="0070C0"/>
              </a:solidFill>
              <a:latin typeface="Arial" pitchFamily="34" charset="0"/>
              <a:cs typeface="Arial" pitchFamily="34" charset="0"/>
            </a:rPr>
            <a:t> </a:t>
          </a:r>
          <a:r>
            <a:rPr lang="en-US" sz="2000" b="1" u="sng" dirty="0" err="1" smtClean="0">
              <a:solidFill>
                <a:srgbClr val="0070C0"/>
              </a:solidFill>
              <a:latin typeface="Arial" pitchFamily="34" charset="0"/>
              <a:cs typeface="Arial" pitchFamily="34" charset="0"/>
            </a:rPr>
            <a:t>mẫu</a:t>
          </a:r>
          <a:r>
            <a:rPr lang="en-US" sz="2000" b="1" u="sng" dirty="0" smtClean="0">
              <a:solidFill>
                <a:srgbClr val="0070C0"/>
              </a:solidFill>
              <a:latin typeface="Arial" pitchFamily="34" charset="0"/>
              <a:cs typeface="Arial" pitchFamily="34" charset="0"/>
            </a:rPr>
            <a:t> </a:t>
          </a:r>
          <a:r>
            <a:rPr lang="en-US" sz="2000" b="1" u="sng" dirty="0" err="1" smtClean="0">
              <a:solidFill>
                <a:srgbClr val="0070C0"/>
              </a:solidFill>
              <a:latin typeface="Arial" pitchFamily="34" charset="0"/>
              <a:cs typeface="Arial" pitchFamily="34" charset="0"/>
            </a:rPr>
            <a:t>đánh</a:t>
          </a:r>
          <a:r>
            <a:rPr lang="en-US" sz="2000" b="1" u="sng" dirty="0" smtClean="0">
              <a:solidFill>
                <a:srgbClr val="0070C0"/>
              </a:solidFill>
              <a:latin typeface="Arial" pitchFamily="34" charset="0"/>
              <a:cs typeface="Arial" pitchFamily="34" charset="0"/>
            </a:rPr>
            <a:t> </a:t>
          </a:r>
          <a:r>
            <a:rPr lang="en-US" sz="2000" b="1" u="sng" dirty="0" err="1" smtClean="0">
              <a:solidFill>
                <a:srgbClr val="0070C0"/>
              </a:solidFill>
              <a:latin typeface="Arial" pitchFamily="34" charset="0"/>
              <a:cs typeface="Arial" pitchFamily="34" charset="0"/>
            </a:rPr>
            <a:t>giá</a:t>
          </a:r>
          <a:endParaRPr lang="en-US" sz="2000" b="1" u="sng" dirty="0" smtClean="0">
            <a:solidFill>
              <a:srgbClr val="0070C0"/>
            </a:solidFill>
            <a:latin typeface="Arial" pitchFamily="34" charset="0"/>
            <a:cs typeface="Arial" pitchFamily="34" charset="0"/>
          </a:endParaRPr>
        </a:p>
        <a:p>
          <a:pPr algn="l"/>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Phiếu</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tự</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đánh</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giá</a:t>
          </a:r>
          <a:r>
            <a:rPr lang="en-US" sz="2000" b="0" dirty="0" smtClean="0">
              <a:solidFill>
                <a:srgbClr val="0070C0"/>
              </a:solidFill>
              <a:latin typeface="Arial" pitchFamily="34" charset="0"/>
              <a:cs typeface="Arial" pitchFamily="34" charset="0"/>
            </a:rPr>
            <a:t>.</a:t>
          </a:r>
        </a:p>
        <a:p>
          <a:pPr algn="l"/>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Phiếu</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lấy</a:t>
          </a:r>
          <a:r>
            <a:rPr lang="en-US" sz="2000" b="0" dirty="0" smtClean="0">
              <a:solidFill>
                <a:srgbClr val="0070C0"/>
              </a:solidFill>
              <a:latin typeface="Arial" pitchFamily="34" charset="0"/>
              <a:cs typeface="Arial" pitchFamily="34" charset="0"/>
            </a:rPr>
            <a:t> ý </a:t>
          </a:r>
          <a:r>
            <a:rPr lang="en-US" sz="2000" b="0" dirty="0" err="1" smtClean="0">
              <a:solidFill>
                <a:srgbClr val="0070C0"/>
              </a:solidFill>
              <a:latin typeface="Arial" pitchFamily="34" charset="0"/>
              <a:cs typeface="Arial" pitchFamily="34" charset="0"/>
            </a:rPr>
            <a:t>kiến</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của</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đồng</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nghiệp</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trong</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tổ</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chuyên</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môn</a:t>
          </a:r>
          <a:r>
            <a:rPr lang="en-US" sz="2000" b="0" dirty="0" smtClean="0">
              <a:solidFill>
                <a:srgbClr val="0070C0"/>
              </a:solidFill>
              <a:latin typeface="Arial" pitchFamily="34" charset="0"/>
              <a:cs typeface="Arial" pitchFamily="34" charset="0"/>
            </a:rPr>
            <a:t>.</a:t>
          </a:r>
        </a:p>
        <a:p>
          <a:pPr algn="l"/>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Bảng</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tổng</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hợp</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báo</a:t>
          </a:r>
          <a:r>
            <a:rPr lang="en-US" sz="2000" b="0" dirty="0" smtClean="0">
              <a:solidFill>
                <a:srgbClr val="0070C0"/>
              </a:solidFill>
              <a:latin typeface="Arial" pitchFamily="34" charset="0"/>
              <a:cs typeface="Arial" pitchFamily="34" charset="0"/>
            </a:rPr>
            <a:t> </a:t>
          </a:r>
          <a:r>
            <a:rPr lang="en-US" sz="2000" b="0" dirty="0" err="1" smtClean="0">
              <a:solidFill>
                <a:srgbClr val="0070C0"/>
              </a:solidFill>
              <a:latin typeface="Arial" pitchFamily="34" charset="0"/>
              <a:cs typeface="Arial" pitchFamily="34" charset="0"/>
            </a:rPr>
            <a:t>cáo</a:t>
          </a:r>
          <a:r>
            <a:rPr lang="en-US" sz="2000" b="0" dirty="0" smtClean="0">
              <a:solidFill>
                <a:srgbClr val="0070C0"/>
              </a:solidFill>
              <a:latin typeface="Arial" pitchFamily="34" charset="0"/>
              <a:cs typeface="Arial" pitchFamily="34" charset="0"/>
            </a:rPr>
            <a:t>.</a:t>
          </a:r>
        </a:p>
        <a:p>
          <a:pPr algn="ctr"/>
          <a:endParaRPr lang="en-US" sz="1400" b="1" dirty="0">
            <a:latin typeface="Arial" pitchFamily="34" charset="0"/>
            <a:cs typeface="Arial" pitchFamily="34" charset="0"/>
          </a:endParaRPr>
        </a:p>
      </dgm:t>
    </dgm:pt>
    <dgm:pt modelId="{317DD8F8-424D-47C5-83F2-4C8BC6A2B9D1}" type="parTrans" cxnId="{09A5BF27-8CE7-4826-B161-252AC0559064}">
      <dgm:prSet/>
      <dgm:spPr/>
      <dgm:t>
        <a:bodyPr/>
        <a:lstStyle/>
        <a:p>
          <a:endParaRPr lang="en-US"/>
        </a:p>
      </dgm:t>
    </dgm:pt>
    <dgm:pt modelId="{F6724FC6-E3B4-49D9-AAAE-2E3CB9AD9512}" type="sibTrans" cxnId="{09A5BF27-8CE7-4826-B161-252AC0559064}">
      <dgm:prSet/>
      <dgm:spPr/>
      <dgm:t>
        <a:bodyPr/>
        <a:lstStyle/>
        <a:p>
          <a:endParaRPr lang="en-US"/>
        </a:p>
      </dgm:t>
    </dgm:pt>
    <dgm:pt modelId="{ECFD98C5-C593-4408-9CB0-DF08656B80BD}" type="pres">
      <dgm:prSet presAssocID="{F0BABA76-42D0-40BD-9D7A-D9EA873FF38E}" presName="compositeShape" presStyleCnt="0">
        <dgm:presLayoutVars>
          <dgm:dir/>
          <dgm:resizeHandles/>
        </dgm:presLayoutVars>
      </dgm:prSet>
      <dgm:spPr/>
      <dgm:t>
        <a:bodyPr/>
        <a:lstStyle/>
        <a:p>
          <a:endParaRPr lang="en-US"/>
        </a:p>
      </dgm:t>
    </dgm:pt>
    <dgm:pt modelId="{8A545A8C-D8C2-44BE-B86C-BCD340875CAC}" type="pres">
      <dgm:prSet presAssocID="{F0BABA76-42D0-40BD-9D7A-D9EA873FF38E}" presName="pyramid" presStyleLbl="node1" presStyleIdx="0" presStyleCnt="1" custScaleX="88637" custLinFactNeighborX="-21050"/>
      <dgm:spPr>
        <a:solidFill>
          <a:srgbClr val="00B0F0"/>
        </a:solidFill>
      </dgm:spPr>
    </dgm:pt>
    <dgm:pt modelId="{5704C5C3-0F31-4729-810B-23B4A8CB8AAD}" type="pres">
      <dgm:prSet presAssocID="{F0BABA76-42D0-40BD-9D7A-D9EA873FF38E}" presName="theList" presStyleCnt="0"/>
      <dgm:spPr/>
    </dgm:pt>
    <dgm:pt modelId="{517CBB56-A063-4A01-AF9B-93F1BB46023B}" type="pres">
      <dgm:prSet presAssocID="{0D4418C7-1FB1-43BC-A28A-8C905106C220}" presName="aNode" presStyleLbl="fgAcc1" presStyleIdx="0" presStyleCnt="3" custScaleX="154442" custScaleY="185287" custLinFactNeighborX="18790" custLinFactNeighborY="-72160">
        <dgm:presLayoutVars>
          <dgm:bulletEnabled val="1"/>
        </dgm:presLayoutVars>
      </dgm:prSet>
      <dgm:spPr/>
      <dgm:t>
        <a:bodyPr/>
        <a:lstStyle/>
        <a:p>
          <a:endParaRPr lang="en-US"/>
        </a:p>
      </dgm:t>
    </dgm:pt>
    <dgm:pt modelId="{E110BA0D-78F9-4410-AF91-09A6F8DCD74E}" type="pres">
      <dgm:prSet presAssocID="{0D4418C7-1FB1-43BC-A28A-8C905106C220}" presName="aSpace" presStyleCnt="0"/>
      <dgm:spPr/>
    </dgm:pt>
    <dgm:pt modelId="{CC6D02E1-8F70-4275-BE5E-DF40F7F8EA4D}" type="pres">
      <dgm:prSet presAssocID="{73E35AA7-C750-43CE-ACE5-01DEC53CA36B}" presName="aNode" presStyleLbl="fgAcc1" presStyleIdx="1" presStyleCnt="3" custScaleX="155325" custScaleY="130787" custLinFactY="1135" custLinFactNeighborX="19739" custLinFactNeighborY="100000">
        <dgm:presLayoutVars>
          <dgm:bulletEnabled val="1"/>
        </dgm:presLayoutVars>
      </dgm:prSet>
      <dgm:spPr/>
      <dgm:t>
        <a:bodyPr/>
        <a:lstStyle/>
        <a:p>
          <a:endParaRPr lang="en-US"/>
        </a:p>
      </dgm:t>
    </dgm:pt>
    <dgm:pt modelId="{2A053990-DB64-4E56-8527-8E74DCC2322B}" type="pres">
      <dgm:prSet presAssocID="{73E35AA7-C750-43CE-ACE5-01DEC53CA36B}" presName="aSpace" presStyleCnt="0"/>
      <dgm:spPr/>
    </dgm:pt>
    <dgm:pt modelId="{D62A50F2-469E-41BF-909F-85E42AD4C887}" type="pres">
      <dgm:prSet presAssocID="{014F8A28-A2AF-4148-B670-0DA9FD838DD4}" presName="aNode" presStyleLbl="fgAcc1" presStyleIdx="2" presStyleCnt="3" custScaleX="152409" custScaleY="178324" custLinFactY="20698" custLinFactNeighborX="18773" custLinFactNeighborY="100000">
        <dgm:presLayoutVars>
          <dgm:bulletEnabled val="1"/>
        </dgm:presLayoutVars>
      </dgm:prSet>
      <dgm:spPr/>
      <dgm:t>
        <a:bodyPr/>
        <a:lstStyle/>
        <a:p>
          <a:endParaRPr lang="en-US"/>
        </a:p>
      </dgm:t>
    </dgm:pt>
    <dgm:pt modelId="{F24633E3-5469-42F3-A229-4295A9FECEB0}" type="pres">
      <dgm:prSet presAssocID="{014F8A28-A2AF-4148-B670-0DA9FD838DD4}" presName="aSpace" presStyleCnt="0"/>
      <dgm:spPr/>
    </dgm:pt>
  </dgm:ptLst>
  <dgm:cxnLst>
    <dgm:cxn modelId="{2B6DEF87-C699-4340-A4AA-1172DF4C6978}" srcId="{F0BABA76-42D0-40BD-9D7A-D9EA873FF38E}" destId="{0D4418C7-1FB1-43BC-A28A-8C905106C220}" srcOrd="0" destOrd="0" parTransId="{5EE710F9-69D0-4556-B30E-5140C371CB5B}" sibTransId="{EA0FC698-8315-4B0A-84C9-2C480108335D}"/>
    <dgm:cxn modelId="{251C3A81-BF58-48DD-AD05-79AFB94BFE89}" type="presOf" srcId="{F0BABA76-42D0-40BD-9D7A-D9EA873FF38E}" destId="{ECFD98C5-C593-4408-9CB0-DF08656B80BD}" srcOrd="0" destOrd="0" presId="urn:microsoft.com/office/officeart/2005/8/layout/pyramid2"/>
    <dgm:cxn modelId="{847C6E22-DFFF-4C8A-A48F-C66D12C4C611}" type="presOf" srcId="{0D4418C7-1FB1-43BC-A28A-8C905106C220}" destId="{517CBB56-A063-4A01-AF9B-93F1BB46023B}" srcOrd="0" destOrd="0" presId="urn:microsoft.com/office/officeart/2005/8/layout/pyramid2"/>
    <dgm:cxn modelId="{FB9B4960-C037-4F10-BB47-C737D975EA4C}" type="presOf" srcId="{014F8A28-A2AF-4148-B670-0DA9FD838DD4}" destId="{D62A50F2-469E-41BF-909F-85E42AD4C887}" srcOrd="0" destOrd="0" presId="urn:microsoft.com/office/officeart/2005/8/layout/pyramid2"/>
    <dgm:cxn modelId="{766B097F-D39C-4624-B6A2-3CC648C4D5F7}" srcId="{F0BABA76-42D0-40BD-9D7A-D9EA873FF38E}" destId="{73E35AA7-C750-43CE-ACE5-01DEC53CA36B}" srcOrd="1" destOrd="0" parTransId="{852FD9F2-7C63-4749-9CEB-B54B95D3807C}" sibTransId="{4491D51C-F498-4FA3-8D0F-0ED0972BE5CD}"/>
    <dgm:cxn modelId="{09A5BF27-8CE7-4826-B161-252AC0559064}" srcId="{F0BABA76-42D0-40BD-9D7A-D9EA873FF38E}" destId="{014F8A28-A2AF-4148-B670-0DA9FD838DD4}" srcOrd="2" destOrd="0" parTransId="{317DD8F8-424D-47C5-83F2-4C8BC6A2B9D1}" sibTransId="{F6724FC6-E3B4-49D9-AAAE-2E3CB9AD9512}"/>
    <dgm:cxn modelId="{1B7C3D36-0B23-45E2-8E6F-6074BD6E10B2}" type="presOf" srcId="{73E35AA7-C750-43CE-ACE5-01DEC53CA36B}" destId="{CC6D02E1-8F70-4275-BE5E-DF40F7F8EA4D}" srcOrd="0" destOrd="0" presId="urn:microsoft.com/office/officeart/2005/8/layout/pyramid2"/>
    <dgm:cxn modelId="{A4458910-23AB-4F64-A4FF-FF458E8A4E95}" type="presParOf" srcId="{ECFD98C5-C593-4408-9CB0-DF08656B80BD}" destId="{8A545A8C-D8C2-44BE-B86C-BCD340875CAC}" srcOrd="0" destOrd="0" presId="urn:microsoft.com/office/officeart/2005/8/layout/pyramid2"/>
    <dgm:cxn modelId="{296ACA5F-AB8D-41E4-8168-78E0023597F0}" type="presParOf" srcId="{ECFD98C5-C593-4408-9CB0-DF08656B80BD}" destId="{5704C5C3-0F31-4729-810B-23B4A8CB8AAD}" srcOrd="1" destOrd="0" presId="urn:microsoft.com/office/officeart/2005/8/layout/pyramid2"/>
    <dgm:cxn modelId="{126FB5D4-D97D-4517-B9E0-85284DD89CCD}" type="presParOf" srcId="{5704C5C3-0F31-4729-810B-23B4A8CB8AAD}" destId="{517CBB56-A063-4A01-AF9B-93F1BB46023B}" srcOrd="0" destOrd="0" presId="urn:microsoft.com/office/officeart/2005/8/layout/pyramid2"/>
    <dgm:cxn modelId="{8076C6D8-56EC-46F4-96A8-68D3E4A94B09}" type="presParOf" srcId="{5704C5C3-0F31-4729-810B-23B4A8CB8AAD}" destId="{E110BA0D-78F9-4410-AF91-09A6F8DCD74E}" srcOrd="1" destOrd="0" presId="urn:microsoft.com/office/officeart/2005/8/layout/pyramid2"/>
    <dgm:cxn modelId="{AF850C2C-2609-4E68-8EB1-D9AC85C23936}" type="presParOf" srcId="{5704C5C3-0F31-4729-810B-23B4A8CB8AAD}" destId="{CC6D02E1-8F70-4275-BE5E-DF40F7F8EA4D}" srcOrd="2" destOrd="0" presId="urn:microsoft.com/office/officeart/2005/8/layout/pyramid2"/>
    <dgm:cxn modelId="{2DAD6C30-0B20-4D64-9F73-BBC21C0EF98E}" type="presParOf" srcId="{5704C5C3-0F31-4729-810B-23B4A8CB8AAD}" destId="{2A053990-DB64-4E56-8527-8E74DCC2322B}" srcOrd="3" destOrd="0" presId="urn:microsoft.com/office/officeart/2005/8/layout/pyramid2"/>
    <dgm:cxn modelId="{FA2A86D2-0B9F-4650-AAC7-FCB2E1D75563}" type="presParOf" srcId="{5704C5C3-0F31-4729-810B-23B4A8CB8AAD}" destId="{D62A50F2-469E-41BF-909F-85E42AD4C887}" srcOrd="4" destOrd="0" presId="urn:microsoft.com/office/officeart/2005/8/layout/pyramid2"/>
    <dgm:cxn modelId="{5FA537C2-6D41-442A-B940-D4C58418E134}" type="presParOf" srcId="{5704C5C3-0F31-4729-810B-23B4A8CB8AAD}" destId="{F24633E3-5469-42F3-A229-4295A9FECEB0}"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F1A9A-9BA5-458A-AE82-66644336E00C}">
      <dsp:nvSpPr>
        <dsp:cNvPr id="0" name=""/>
        <dsp:cNvSpPr/>
      </dsp:nvSpPr>
      <dsp:spPr>
        <a:xfrm rot="16200000">
          <a:off x="-2009889" y="2016859"/>
          <a:ext cx="6138334" cy="2104614"/>
        </a:xfrm>
        <a:prstGeom prst="flowChartManualOperati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just" defTabSz="889000">
            <a:lnSpc>
              <a:spcPct val="90000"/>
            </a:lnSpc>
            <a:spcBef>
              <a:spcPct val="0"/>
            </a:spcBef>
            <a:spcAft>
              <a:spcPct val="35000"/>
            </a:spcAft>
          </a:pPr>
          <a:r>
            <a:rPr lang="vi-VN" sz="2000" b="0" i="0" kern="1200" dirty="0" smtClean="0">
              <a:solidFill>
                <a:schemeClr val="tx1"/>
              </a:solidFill>
              <a:latin typeface="Arial" pitchFamily="34" charset="0"/>
              <a:cs typeface="Arial" pitchFamily="34" charset="0"/>
            </a:rPr>
            <a:t>Làm căn cứ để giáo viên mầm non tự đánh giá phẩm chất, năng lực; xây dựng và thực hiện kế hoạch rèn luyện phẩm chất, bồi dưỡng nâng cao năng lực chuyên môn, nghiệp vụ đáp ứng yêu cầu đổi mới giáo dục</a:t>
          </a:r>
          <a:endParaRPr lang="en-US" sz="2000" kern="1200" dirty="0">
            <a:solidFill>
              <a:schemeClr val="tx1"/>
            </a:solidFill>
            <a:latin typeface="Arial" pitchFamily="34" charset="0"/>
            <a:cs typeface="Arial" pitchFamily="34" charset="0"/>
          </a:endParaRPr>
        </a:p>
      </dsp:txBody>
      <dsp:txXfrm rot="5400000">
        <a:off x="6971" y="1227666"/>
        <a:ext cx="2104614" cy="3683000"/>
      </dsp:txXfrm>
    </dsp:sp>
    <dsp:sp modelId="{CE063F63-3158-4562-9D8D-5D6DD5EC7BA2}">
      <dsp:nvSpPr>
        <dsp:cNvPr id="0" name=""/>
        <dsp:cNvSpPr/>
      </dsp:nvSpPr>
      <dsp:spPr>
        <a:xfrm rot="16200000">
          <a:off x="1008243" y="1404354"/>
          <a:ext cx="5989479" cy="3329625"/>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just" defTabSz="889000">
            <a:lnSpc>
              <a:spcPct val="90000"/>
            </a:lnSpc>
            <a:spcBef>
              <a:spcPct val="0"/>
            </a:spcBef>
            <a:spcAft>
              <a:spcPct val="35000"/>
            </a:spcAft>
          </a:pPr>
          <a:r>
            <a:rPr lang="en-US" sz="2000" b="0" i="0" kern="1200" dirty="0" smtClean="0">
              <a:solidFill>
                <a:schemeClr val="tx1"/>
              </a:solidFill>
              <a:latin typeface="Arial" pitchFamily="34" charset="0"/>
              <a:cs typeface="Arial" pitchFamily="34" charset="0"/>
            </a:rPr>
            <a:t>L</a:t>
          </a:r>
          <a:r>
            <a:rPr lang="vi-VN" sz="2000" b="0" i="0" kern="1200" dirty="0" smtClean="0">
              <a:solidFill>
                <a:schemeClr val="tx1"/>
              </a:solidFill>
              <a:latin typeface="Arial" pitchFamily="34" charset="0"/>
              <a:cs typeface="Arial" pitchFamily="34" charset="0"/>
            </a:rPr>
            <a:t>àm căn cứ để cơ sở giáo dục mầm non đánh giá phẩm chất, năng lực chuyên môn, nghiệp vụ của giáo viên mầm non; xây dựng và triển khai kế hoạch bồi dưỡng phát triển năng lực nghề nghiệp của giáo viên đáp ứng mục tiêu giáo dục của cơ sở giáo dục mầm non, địa phương và của ngành Giáo dục</a:t>
          </a:r>
          <a:endParaRPr lang="en-US" sz="2000" kern="1200" dirty="0">
            <a:solidFill>
              <a:schemeClr val="tx1"/>
            </a:solidFill>
            <a:latin typeface="Arial" pitchFamily="34" charset="0"/>
            <a:cs typeface="Arial" pitchFamily="34" charset="0"/>
          </a:endParaRPr>
        </a:p>
      </dsp:txBody>
      <dsp:txXfrm rot="5400000">
        <a:off x="2338170" y="1272323"/>
        <a:ext cx="3329625" cy="3593687"/>
      </dsp:txXfrm>
    </dsp:sp>
    <dsp:sp modelId="{C1AECF90-5510-4428-9CDB-FD4A979FFF69}">
      <dsp:nvSpPr>
        <dsp:cNvPr id="0" name=""/>
        <dsp:cNvSpPr/>
      </dsp:nvSpPr>
      <dsp:spPr>
        <a:xfrm rot="16200000">
          <a:off x="3890452" y="2003929"/>
          <a:ext cx="6138334" cy="2130475"/>
        </a:xfrm>
        <a:prstGeom prst="flowChartManualOperati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just" defTabSz="889000">
            <a:lnSpc>
              <a:spcPct val="90000"/>
            </a:lnSpc>
            <a:spcBef>
              <a:spcPct val="0"/>
            </a:spcBef>
            <a:spcAft>
              <a:spcPct val="35000"/>
            </a:spcAft>
          </a:pPr>
          <a:r>
            <a:rPr lang="vi-VN" sz="2000" b="0" i="0" kern="1200" dirty="0" smtClean="0">
              <a:solidFill>
                <a:schemeClr val="tx1"/>
              </a:solidFill>
              <a:latin typeface="Arial" pitchFamily="34" charset="0"/>
              <a:cs typeface="Arial" pitchFamily="34" charset="0"/>
            </a:rPr>
            <a:t>Làm căn cứ để các cơ quan quản lý nhà nước nghiên cứu, xây dựng và thực hiện chế độ, chính sách phát triển đội ngũ giáo viên mầm non; lựa chọn và sử dụng đội ngũ giáo viên mầm non cốt cán</a:t>
          </a:r>
          <a:endParaRPr lang="en-US" sz="2000" kern="1200" dirty="0">
            <a:solidFill>
              <a:schemeClr val="tx1"/>
            </a:solidFill>
            <a:latin typeface="Arial" pitchFamily="34" charset="0"/>
            <a:cs typeface="Arial" pitchFamily="34" charset="0"/>
          </a:endParaRPr>
        </a:p>
      </dsp:txBody>
      <dsp:txXfrm rot="5400000">
        <a:off x="5894381" y="1227667"/>
        <a:ext cx="2130475" cy="3683000"/>
      </dsp:txXfrm>
    </dsp:sp>
    <dsp:sp modelId="{A3BD495C-6391-48DF-823A-D6449F544500}">
      <dsp:nvSpPr>
        <dsp:cNvPr id="0" name=""/>
        <dsp:cNvSpPr/>
      </dsp:nvSpPr>
      <dsp:spPr>
        <a:xfrm rot="16200000">
          <a:off x="6433919" y="1891950"/>
          <a:ext cx="5989479" cy="2354432"/>
        </a:xfrm>
        <a:prstGeom prst="flowChartManualOperati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7000" bIns="0" numCol="1" spcCol="1270" anchor="ctr" anchorCtr="0">
          <a:noAutofit/>
        </a:bodyPr>
        <a:lstStyle/>
        <a:p>
          <a:pPr lvl="0" algn="just" defTabSz="889000">
            <a:lnSpc>
              <a:spcPct val="90000"/>
            </a:lnSpc>
            <a:spcBef>
              <a:spcPct val="0"/>
            </a:spcBef>
            <a:spcAft>
              <a:spcPct val="35000"/>
            </a:spcAft>
          </a:pPr>
          <a:r>
            <a:rPr lang="vi-VN" sz="2000" b="0" i="0" kern="1200" smtClean="0">
              <a:solidFill>
                <a:schemeClr val="tx1"/>
              </a:solidFill>
              <a:latin typeface="Arial" pitchFamily="34" charset="0"/>
              <a:cs typeface="Arial" pitchFamily="34" charset="0"/>
            </a:rPr>
            <a:t>Làm căn cứ để các cơ sở đào tạo, bồi dưỡng giáo viên xây dựng, phát triển chương trình và tổ chức đào tạo, bồi dưỡng phát triển phẩm chất, năng lực nghề nghiệp của giáo viên mầm non.</a:t>
          </a:r>
          <a:endParaRPr lang="en-US" sz="2000" kern="1200" dirty="0">
            <a:solidFill>
              <a:schemeClr val="tx1"/>
            </a:solidFill>
            <a:latin typeface="Arial" pitchFamily="34" charset="0"/>
            <a:cs typeface="Arial" pitchFamily="34" charset="0"/>
          </a:endParaRPr>
        </a:p>
      </dsp:txBody>
      <dsp:txXfrm rot="5400000">
        <a:off x="8251442" y="1272323"/>
        <a:ext cx="2354432" cy="35936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AD3C66-6F97-4B23-9897-57DE1C2D8AFA}">
      <dsp:nvSpPr>
        <dsp:cNvPr id="0" name=""/>
        <dsp:cNvSpPr/>
      </dsp:nvSpPr>
      <dsp:spPr>
        <a:xfrm rot="5400000">
          <a:off x="3422383" y="-1367627"/>
          <a:ext cx="5286905" cy="8495975"/>
        </a:xfrm>
        <a:prstGeom prst="round2SameRect">
          <a:avLst/>
        </a:prstGeom>
        <a:solidFill>
          <a:schemeClr val="accent2">
            <a:lumMod val="20000"/>
            <a:lumOff val="8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91440" algn="l" defTabSz="1066800">
            <a:lnSpc>
              <a:spcPct val="300000"/>
            </a:lnSpc>
            <a:spcBef>
              <a:spcPct val="0"/>
            </a:spcBef>
            <a:spcAft>
              <a:spcPts val="1800"/>
            </a:spcAft>
            <a:buChar char="••"/>
          </a:pPr>
          <a:r>
            <a:rPr lang="nb-NO" sz="2400" b="1" kern="1200" dirty="0" smtClean="0">
              <a:solidFill>
                <a:srgbClr val="002060"/>
              </a:solidFill>
              <a:latin typeface="Arial" pitchFamily="34" charset="0"/>
              <a:cs typeface="Arial" pitchFamily="34" charset="0"/>
            </a:rPr>
            <a:t> Khách quan, toàn diện, công bằng và dân chủ.</a:t>
          </a:r>
          <a:endParaRPr lang="en-US" sz="2400" b="1" kern="1200" dirty="0">
            <a:solidFill>
              <a:srgbClr val="002060"/>
            </a:solidFill>
            <a:latin typeface="Arial" pitchFamily="34" charset="0"/>
            <a:cs typeface="Arial" pitchFamily="34" charset="0"/>
          </a:endParaRPr>
        </a:p>
        <a:p>
          <a:pPr marL="228600" lvl="1" indent="-91440" algn="l" defTabSz="1066800">
            <a:lnSpc>
              <a:spcPct val="100000"/>
            </a:lnSpc>
            <a:spcBef>
              <a:spcPct val="0"/>
            </a:spcBef>
            <a:spcAft>
              <a:spcPts val="1800"/>
            </a:spcAft>
            <a:buChar char="••"/>
          </a:pPr>
          <a:r>
            <a:rPr lang="nb-NO" sz="2400" b="1" kern="1200" smtClean="0">
              <a:solidFill>
                <a:srgbClr val="002060"/>
              </a:solidFill>
              <a:latin typeface="Arial" pitchFamily="34" charset="0"/>
              <a:cs typeface="Arial" pitchFamily="34" charset="0"/>
            </a:rPr>
            <a:t> Dựa trên phẩm chất, năng lực, quá trình làm việc của giáo viên, phù hợp với điều kiện của nhà trường và địa phương.</a:t>
          </a:r>
          <a:endParaRPr lang="en-US" sz="2400" b="1" kern="1200">
            <a:solidFill>
              <a:srgbClr val="002060"/>
            </a:solidFill>
            <a:latin typeface="Arial" pitchFamily="34" charset="0"/>
            <a:cs typeface="Arial" pitchFamily="34" charset="0"/>
          </a:endParaRPr>
        </a:p>
        <a:p>
          <a:pPr marL="228600" lvl="1" indent="-91440" algn="l" defTabSz="1066800">
            <a:lnSpc>
              <a:spcPct val="300000"/>
            </a:lnSpc>
            <a:spcBef>
              <a:spcPct val="0"/>
            </a:spcBef>
            <a:spcAft>
              <a:spcPts val="1800"/>
            </a:spcAft>
            <a:buChar char="••"/>
          </a:pPr>
          <a:r>
            <a:rPr lang="nb-NO" sz="2400" b="1" kern="1200" smtClean="0">
              <a:solidFill>
                <a:srgbClr val="002060"/>
              </a:solidFill>
              <a:latin typeface="Arial" pitchFamily="34" charset="0"/>
              <a:cs typeface="Arial" pitchFamily="34" charset="0"/>
            </a:rPr>
            <a:t> Căn cứ vào mức đạt được của từng tiêu chí</a:t>
          </a:r>
          <a:endParaRPr lang="en-US" sz="2400" b="1" kern="1200">
            <a:solidFill>
              <a:srgbClr val="002060"/>
            </a:solidFill>
            <a:latin typeface="Arial" pitchFamily="34" charset="0"/>
            <a:cs typeface="Arial" pitchFamily="34" charset="0"/>
          </a:endParaRPr>
        </a:p>
        <a:p>
          <a:pPr marL="228600" lvl="1" indent="-91440" algn="l" defTabSz="1066800">
            <a:lnSpc>
              <a:spcPct val="300000"/>
            </a:lnSpc>
            <a:spcBef>
              <a:spcPct val="0"/>
            </a:spcBef>
            <a:spcAft>
              <a:spcPts val="1800"/>
            </a:spcAft>
            <a:buChar char="••"/>
          </a:pPr>
          <a:r>
            <a:rPr lang="nb-NO" sz="2400" b="1" kern="1200" dirty="0" smtClean="0">
              <a:solidFill>
                <a:srgbClr val="002060"/>
              </a:solidFill>
              <a:latin typeface="Arial" pitchFamily="34" charset="0"/>
              <a:cs typeface="Arial" pitchFamily="34" charset="0"/>
            </a:rPr>
            <a:t> Dựa trên minh chứng xác thực, phù hợp.</a:t>
          </a:r>
          <a:endParaRPr lang="en-US" sz="2400" b="1" kern="1200" dirty="0">
            <a:solidFill>
              <a:srgbClr val="002060"/>
            </a:solidFill>
            <a:latin typeface="Arial" pitchFamily="34" charset="0"/>
            <a:cs typeface="Arial" pitchFamily="34" charset="0"/>
          </a:endParaRPr>
        </a:p>
      </dsp:txBody>
      <dsp:txXfrm rot="-5400000">
        <a:off x="1817849" y="494992"/>
        <a:ext cx="8237890" cy="4770735"/>
      </dsp:txXfrm>
    </dsp:sp>
    <dsp:sp modelId="{AC2B9C21-22AF-4A88-96A8-F24EB5379832}">
      <dsp:nvSpPr>
        <dsp:cNvPr id="0" name=""/>
        <dsp:cNvSpPr/>
      </dsp:nvSpPr>
      <dsp:spPr>
        <a:xfrm>
          <a:off x="622" y="2812"/>
          <a:ext cx="1860754" cy="5755094"/>
        </a:xfrm>
        <a:prstGeom prst="roundRect">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b="1" kern="1200" smtClean="0">
              <a:solidFill>
                <a:srgbClr val="002060"/>
              </a:solidFill>
              <a:latin typeface="Arial" pitchFamily="34" charset="0"/>
              <a:cs typeface="Arial" pitchFamily="34" charset="0"/>
            </a:rPr>
            <a:t>YÊU </a:t>
          </a:r>
        </a:p>
        <a:p>
          <a:pPr lvl="0" algn="ctr" defTabSz="1555750">
            <a:lnSpc>
              <a:spcPct val="90000"/>
            </a:lnSpc>
            <a:spcBef>
              <a:spcPct val="0"/>
            </a:spcBef>
            <a:spcAft>
              <a:spcPct val="35000"/>
            </a:spcAft>
          </a:pPr>
          <a:r>
            <a:rPr lang="en-US" sz="3500" b="1" kern="1200" smtClean="0">
              <a:solidFill>
                <a:srgbClr val="002060"/>
              </a:solidFill>
              <a:latin typeface="Arial" pitchFamily="34" charset="0"/>
              <a:cs typeface="Arial" pitchFamily="34" charset="0"/>
            </a:rPr>
            <a:t>CẦU </a:t>
          </a:r>
        </a:p>
        <a:p>
          <a:pPr lvl="0" algn="ctr" defTabSz="1555750">
            <a:lnSpc>
              <a:spcPct val="90000"/>
            </a:lnSpc>
            <a:spcBef>
              <a:spcPct val="0"/>
            </a:spcBef>
            <a:spcAft>
              <a:spcPct val="35000"/>
            </a:spcAft>
          </a:pPr>
          <a:r>
            <a:rPr lang="en-US" sz="3500" b="1" kern="1200" smtClean="0">
              <a:solidFill>
                <a:srgbClr val="002060"/>
              </a:solidFill>
              <a:latin typeface="Arial" pitchFamily="34" charset="0"/>
              <a:cs typeface="Arial" pitchFamily="34" charset="0"/>
            </a:rPr>
            <a:t>ĐÁNH GIÁ</a:t>
          </a:r>
          <a:endParaRPr lang="en-US" sz="3500" b="1" kern="1200">
            <a:solidFill>
              <a:srgbClr val="002060"/>
            </a:solidFill>
            <a:latin typeface="Arial" pitchFamily="34" charset="0"/>
            <a:cs typeface="Arial" pitchFamily="34" charset="0"/>
          </a:endParaRPr>
        </a:p>
      </dsp:txBody>
      <dsp:txXfrm>
        <a:off x="91457" y="93647"/>
        <a:ext cx="1679084" cy="55734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545A8C-D8C2-44BE-B86C-BCD340875CAC}">
      <dsp:nvSpPr>
        <dsp:cNvPr id="0" name=""/>
        <dsp:cNvSpPr/>
      </dsp:nvSpPr>
      <dsp:spPr>
        <a:xfrm>
          <a:off x="416386" y="0"/>
          <a:ext cx="5943642" cy="6705600"/>
        </a:xfrm>
        <a:prstGeom prst="triangle">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7CBB56-A063-4A01-AF9B-93F1BB46023B}">
      <dsp:nvSpPr>
        <dsp:cNvPr id="0" name=""/>
        <dsp:cNvSpPr/>
      </dsp:nvSpPr>
      <dsp:spPr>
        <a:xfrm>
          <a:off x="4432259" y="579849"/>
          <a:ext cx="6731570" cy="1868544"/>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u="sng" kern="1200" err="1" smtClean="0">
              <a:solidFill>
                <a:srgbClr val="0070C0"/>
              </a:solidFill>
              <a:latin typeface="Arial" pitchFamily="34" charset="0"/>
              <a:cs typeface="Arial" pitchFamily="34" charset="0"/>
            </a:rPr>
            <a:t>Rút</a:t>
          </a:r>
          <a:r>
            <a:rPr lang="en-US" sz="2000" b="1" u="sng" kern="1200" smtClean="0">
              <a:solidFill>
                <a:srgbClr val="0070C0"/>
              </a:solidFill>
              <a:latin typeface="Arial" pitchFamily="34" charset="0"/>
              <a:cs typeface="Arial" pitchFamily="34" charset="0"/>
            </a:rPr>
            <a:t> </a:t>
          </a:r>
          <a:r>
            <a:rPr lang="en-US" sz="2000" b="1" u="sng" kern="1200" err="1" smtClean="0">
              <a:solidFill>
                <a:srgbClr val="0070C0"/>
              </a:solidFill>
              <a:latin typeface="Arial" pitchFamily="34" charset="0"/>
              <a:cs typeface="Arial" pitchFamily="34" charset="0"/>
            </a:rPr>
            <a:t>ngắn</a:t>
          </a:r>
          <a:r>
            <a:rPr lang="en-US" sz="2000" b="1" u="sng" kern="1200" smtClean="0">
              <a:solidFill>
                <a:srgbClr val="0070C0"/>
              </a:solidFill>
              <a:latin typeface="Arial" pitchFamily="34" charset="0"/>
              <a:cs typeface="Arial" pitchFamily="34" charset="0"/>
            </a:rPr>
            <a:t> </a:t>
          </a:r>
          <a:r>
            <a:rPr lang="en-US" sz="2000" b="1" u="sng" kern="1200" err="1" smtClean="0">
              <a:solidFill>
                <a:srgbClr val="0070C0"/>
              </a:solidFill>
              <a:latin typeface="Arial" pitchFamily="34" charset="0"/>
              <a:cs typeface="Arial" pitchFamily="34" charset="0"/>
            </a:rPr>
            <a:t>chu</a:t>
          </a:r>
          <a:r>
            <a:rPr lang="en-US" sz="2000" b="1" u="sng" kern="1200" smtClean="0">
              <a:solidFill>
                <a:srgbClr val="0070C0"/>
              </a:solidFill>
              <a:latin typeface="Arial" pitchFamily="34" charset="0"/>
              <a:cs typeface="Arial" pitchFamily="34" charset="0"/>
            </a:rPr>
            <a:t> </a:t>
          </a:r>
          <a:r>
            <a:rPr lang="en-US" sz="2000" b="1" u="sng" kern="1200" err="1" smtClean="0">
              <a:solidFill>
                <a:srgbClr val="0070C0"/>
              </a:solidFill>
              <a:latin typeface="Arial" pitchFamily="34" charset="0"/>
              <a:cs typeface="Arial" pitchFamily="34" charset="0"/>
            </a:rPr>
            <a:t>kỳ</a:t>
          </a:r>
          <a:r>
            <a:rPr lang="en-US" sz="2000" b="1" u="sng" kern="1200" smtClean="0">
              <a:solidFill>
                <a:srgbClr val="0070C0"/>
              </a:solidFill>
              <a:latin typeface="Arial" pitchFamily="34" charset="0"/>
              <a:cs typeface="Arial" pitchFamily="34" charset="0"/>
            </a:rPr>
            <a:t> </a:t>
          </a:r>
          <a:r>
            <a:rPr lang="en-US" sz="2000" b="1" u="sng" kern="1200" err="1" smtClean="0">
              <a:solidFill>
                <a:srgbClr val="0070C0"/>
              </a:solidFill>
              <a:latin typeface="Arial" pitchFamily="34" charset="0"/>
              <a:cs typeface="Arial" pitchFamily="34" charset="0"/>
            </a:rPr>
            <a:t>đánh</a:t>
          </a:r>
          <a:r>
            <a:rPr lang="en-US" sz="2000" b="1" u="sng" kern="1200" smtClean="0">
              <a:solidFill>
                <a:srgbClr val="0070C0"/>
              </a:solidFill>
              <a:latin typeface="Arial" pitchFamily="34" charset="0"/>
              <a:cs typeface="Arial" pitchFamily="34" charset="0"/>
            </a:rPr>
            <a:t> </a:t>
          </a:r>
          <a:r>
            <a:rPr lang="en-US" sz="2000" b="1" u="sng" kern="1200" err="1" smtClean="0">
              <a:solidFill>
                <a:srgbClr val="0070C0"/>
              </a:solidFill>
              <a:latin typeface="Arial" pitchFamily="34" charset="0"/>
              <a:cs typeface="Arial" pitchFamily="34" charset="0"/>
            </a:rPr>
            <a:t>giá</a:t>
          </a:r>
          <a:r>
            <a:rPr lang="en-US" sz="2000" b="1" u="sng" kern="1200" smtClean="0">
              <a:solidFill>
                <a:srgbClr val="0070C0"/>
              </a:solidFill>
              <a:latin typeface="Arial" pitchFamily="34" charset="0"/>
              <a:cs typeface="Arial" pitchFamily="34" charset="0"/>
            </a:rPr>
            <a:t> </a:t>
          </a:r>
          <a:r>
            <a:rPr lang="en-US" sz="2000" u="sng" kern="1200" smtClean="0">
              <a:solidFill>
                <a:srgbClr val="0070C0"/>
              </a:solidFill>
              <a:latin typeface="Arial" pitchFamily="34" charset="0"/>
              <a:cs typeface="Arial" pitchFamily="34" charset="0"/>
            </a:rPr>
            <a:t>(1 </a:t>
          </a:r>
          <a:r>
            <a:rPr lang="en-US" sz="2000" u="sng" kern="1200" err="1" smtClean="0">
              <a:solidFill>
                <a:srgbClr val="0070C0"/>
              </a:solidFill>
              <a:latin typeface="Arial" pitchFamily="34" charset="0"/>
              <a:cs typeface="Arial" pitchFamily="34" charset="0"/>
            </a:rPr>
            <a:t>năm</a:t>
          </a:r>
          <a:r>
            <a:rPr lang="en-US" sz="2000" u="sng" kern="1200" smtClean="0">
              <a:solidFill>
                <a:srgbClr val="0070C0"/>
              </a:solidFill>
              <a:latin typeface="Arial" pitchFamily="34" charset="0"/>
              <a:cs typeface="Arial" pitchFamily="34" charset="0"/>
            </a:rPr>
            <a:t>/</a:t>
          </a:r>
          <a:r>
            <a:rPr lang="en-US" sz="2000" u="sng" kern="1200" err="1" smtClean="0">
              <a:solidFill>
                <a:srgbClr val="0070C0"/>
              </a:solidFill>
              <a:latin typeface="Arial" pitchFamily="34" charset="0"/>
              <a:cs typeface="Arial" pitchFamily="34" charset="0"/>
            </a:rPr>
            <a:t>lần</a:t>
          </a:r>
          <a:r>
            <a:rPr lang="en-US" sz="2000" u="sng" kern="1200" smtClean="0">
              <a:solidFill>
                <a:srgbClr val="0070C0"/>
              </a:solidFill>
              <a:latin typeface="Arial" pitchFamily="34" charset="0"/>
              <a:cs typeface="Arial" pitchFamily="34" charset="0"/>
            </a:rPr>
            <a:t>)</a:t>
          </a:r>
          <a:endParaRPr lang="en-US" sz="2000" kern="1200" smtClean="0">
            <a:solidFill>
              <a:srgbClr val="0070C0"/>
            </a:solidFill>
            <a:latin typeface="Arial" pitchFamily="34" charset="0"/>
            <a:cs typeface="Arial" pitchFamily="34" charset="0"/>
          </a:endParaRPr>
        </a:p>
        <a:p>
          <a:pPr lvl="0" algn="just" defTabSz="889000">
            <a:lnSpc>
              <a:spcPct val="90000"/>
            </a:lnSpc>
            <a:spcBef>
              <a:spcPct val="0"/>
            </a:spcBef>
            <a:spcAft>
              <a:spcPct val="35000"/>
            </a:spcAft>
          </a:pPr>
          <a:r>
            <a:rPr lang="en-US" sz="2000" kern="1200" smtClean="0">
              <a:solidFill>
                <a:srgbClr val="0070C0"/>
              </a:solidFill>
              <a:latin typeface="Arial" pitchFamily="34" charset="0"/>
              <a:cs typeface="Arial" pitchFamily="34" charset="0"/>
            </a:rPr>
            <a:t>- </a:t>
          </a:r>
          <a:r>
            <a:rPr lang="vi-VN" sz="2000" kern="1200" smtClean="0">
              <a:solidFill>
                <a:srgbClr val="0070C0"/>
              </a:solidFill>
              <a:latin typeface="Arial" pitchFamily="34" charset="0"/>
              <a:cs typeface="Arial" pitchFamily="34" charset="0"/>
            </a:rPr>
            <a:t>Tr</a:t>
          </a:r>
          <a:r>
            <a:rPr lang="en-US" sz="2000" kern="1200" err="1" smtClean="0">
              <a:solidFill>
                <a:srgbClr val="0070C0"/>
              </a:solidFill>
              <a:latin typeface="Arial" pitchFamily="34" charset="0"/>
              <a:cs typeface="Arial" pitchFamily="34" charset="0"/>
            </a:rPr>
            <a:t>ường</a:t>
          </a:r>
          <a:r>
            <a:rPr lang="en-US" sz="2000" kern="1200" smtClean="0">
              <a:solidFill>
                <a:srgbClr val="0070C0"/>
              </a:solidFill>
              <a:latin typeface="Arial" pitchFamily="34" charset="0"/>
              <a:cs typeface="Arial" pitchFamily="34" charset="0"/>
            </a:rPr>
            <a:t> hợp đặc biệt (</a:t>
          </a:r>
          <a:r>
            <a:rPr lang="en-US" sz="2000" kern="1200" err="1" smtClean="0">
              <a:solidFill>
                <a:srgbClr val="0070C0"/>
              </a:solidFill>
              <a:latin typeface="Arial" pitchFamily="34" charset="0"/>
              <a:cs typeface="Arial" pitchFamily="34" charset="0"/>
            </a:rPr>
            <a:t>được</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cơ</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quan</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quản</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lý</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các</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cấp</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chọn</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cử</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tham</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gia</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khóa</a:t>
          </a:r>
          <a:r>
            <a:rPr lang="en-US" sz="2000" kern="1200" smtClean="0">
              <a:solidFill>
                <a:srgbClr val="0070C0"/>
              </a:solidFill>
              <a:latin typeface="Arial" pitchFamily="34" charset="0"/>
              <a:cs typeface="Arial" pitchFamily="34" charset="0"/>
            </a:rPr>
            <a:t> ĐT…).</a:t>
          </a:r>
        </a:p>
        <a:p>
          <a:pPr lvl="0" algn="just" defTabSz="889000">
            <a:lnSpc>
              <a:spcPct val="90000"/>
            </a:lnSpc>
            <a:spcBef>
              <a:spcPct val="0"/>
            </a:spcBef>
            <a:spcAft>
              <a:spcPct val="35000"/>
            </a:spcAft>
          </a:pP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Được</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cơ</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quan</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quản</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lý</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cấp</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trên</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đồng</a:t>
          </a:r>
          <a:r>
            <a:rPr lang="en-US" sz="2000" kern="1200" smtClean="0">
              <a:solidFill>
                <a:srgbClr val="0070C0"/>
              </a:solidFill>
              <a:latin typeface="Arial" pitchFamily="34" charset="0"/>
              <a:cs typeface="Arial" pitchFamily="34" charset="0"/>
            </a:rPr>
            <a:t> ý.</a:t>
          </a:r>
        </a:p>
        <a:p>
          <a:pPr lvl="0" algn="just" defTabSz="889000">
            <a:lnSpc>
              <a:spcPct val="90000"/>
            </a:lnSpc>
            <a:spcBef>
              <a:spcPct val="0"/>
            </a:spcBef>
            <a:spcAft>
              <a:spcPct val="35000"/>
            </a:spcAft>
          </a:pP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Thực</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hiện</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đủ</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quy</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trình</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theo</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quy</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định</a:t>
          </a:r>
          <a:r>
            <a:rPr lang="en-US" sz="2000" kern="1200" smtClean="0">
              <a:solidFill>
                <a:srgbClr val="0070C0"/>
              </a:solidFill>
              <a:latin typeface="Arial" pitchFamily="34" charset="0"/>
              <a:cs typeface="Arial" pitchFamily="34" charset="0"/>
            </a:rPr>
            <a:t> </a:t>
          </a:r>
          <a:r>
            <a:rPr lang="en-US" sz="2000" kern="1200" err="1" smtClean="0">
              <a:solidFill>
                <a:srgbClr val="0070C0"/>
              </a:solidFill>
              <a:latin typeface="Arial" pitchFamily="34" charset="0"/>
              <a:cs typeface="Arial" pitchFamily="34" charset="0"/>
            </a:rPr>
            <a:t>tại</a:t>
          </a:r>
          <a:r>
            <a:rPr lang="en-US" sz="2000" kern="1200" smtClean="0">
              <a:solidFill>
                <a:srgbClr val="0070C0"/>
              </a:solidFill>
              <a:latin typeface="Arial" pitchFamily="34" charset="0"/>
              <a:cs typeface="Arial" pitchFamily="34" charset="0"/>
            </a:rPr>
            <a:t> Khoản 1 Điều 10.</a:t>
          </a:r>
          <a:endParaRPr lang="en-US" sz="2000" kern="1200">
            <a:solidFill>
              <a:srgbClr val="0070C0"/>
            </a:solidFill>
            <a:latin typeface="Arial" pitchFamily="34" charset="0"/>
            <a:cs typeface="Arial" pitchFamily="34" charset="0"/>
          </a:endParaRPr>
        </a:p>
      </dsp:txBody>
      <dsp:txXfrm>
        <a:off x="4523474" y="671064"/>
        <a:ext cx="6549140" cy="1686114"/>
      </dsp:txXfrm>
    </dsp:sp>
    <dsp:sp modelId="{CC6D02E1-8F70-4275-BE5E-DF40F7F8EA4D}">
      <dsp:nvSpPr>
        <dsp:cNvPr id="0" name=""/>
        <dsp:cNvSpPr/>
      </dsp:nvSpPr>
      <dsp:spPr>
        <a:xfrm>
          <a:off x="4454379" y="2802917"/>
          <a:ext cx="6770057" cy="1318933"/>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u="sng" kern="1200" dirty="0" smtClean="0">
              <a:solidFill>
                <a:srgbClr val="0070C0"/>
              </a:solidFill>
              <a:latin typeface="Arial" pitchFamily="34" charset="0"/>
              <a:cs typeface="Arial" pitchFamily="34" charset="0"/>
            </a:rPr>
            <a:t>Minh </a:t>
          </a:r>
          <a:r>
            <a:rPr lang="en-US" sz="2000" b="1" u="sng" kern="1200" dirty="0" err="1" smtClean="0">
              <a:solidFill>
                <a:srgbClr val="0070C0"/>
              </a:solidFill>
              <a:latin typeface="Arial" pitchFamily="34" charset="0"/>
              <a:cs typeface="Arial" pitchFamily="34" charset="0"/>
            </a:rPr>
            <a:t>chứng</a:t>
          </a:r>
          <a:endParaRPr lang="en-US" sz="2000" b="1" u="sng" kern="1200" dirty="0" smtClean="0">
            <a:solidFill>
              <a:srgbClr val="0070C0"/>
            </a:solidFill>
            <a:latin typeface="Arial" pitchFamily="34" charset="0"/>
            <a:cs typeface="Arial" pitchFamily="34" charset="0"/>
          </a:endParaRPr>
        </a:p>
        <a:p>
          <a:pPr lvl="0" algn="just" defTabSz="889000">
            <a:lnSpc>
              <a:spcPct val="90000"/>
            </a:lnSpc>
            <a:spcBef>
              <a:spcPct val="0"/>
            </a:spcBef>
            <a:spcAft>
              <a:spcPct val="35000"/>
            </a:spcAft>
          </a:pP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Tài</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liệu</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tư</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liệu</a:t>
          </a:r>
          <a:r>
            <a:rPr lang="en-US" sz="2000" b="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sự</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vật</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hiện</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tượng</a:t>
          </a:r>
          <a:r>
            <a:rPr lang="en-US" sz="2000" kern="1200" dirty="0" smtClean="0">
              <a:solidFill>
                <a:srgbClr val="0070C0"/>
              </a:solidFill>
              <a:latin typeface="Arial" pitchFamily="34" charset="0"/>
              <a:cs typeface="Arial" pitchFamily="34" charset="0"/>
            </a:rPr>
            <a:t>.</a:t>
          </a:r>
        </a:p>
        <a:p>
          <a:pPr lvl="0" algn="just" defTabSz="889000">
            <a:lnSpc>
              <a:spcPct val="90000"/>
            </a:lnSpc>
            <a:spcBef>
              <a:spcPct val="0"/>
            </a:spcBef>
            <a:spcAft>
              <a:spcPct val="35000"/>
            </a:spcAft>
          </a:pP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Xác</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thực</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khách</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quan</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mức</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độ</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đạt</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được</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trong</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thực</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hiện</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chăm</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sóc</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giáo</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dục</a:t>
          </a:r>
          <a:r>
            <a:rPr lang="en-US" sz="2000" kern="1200" dirty="0" smtClean="0">
              <a:solidFill>
                <a:srgbClr val="0070C0"/>
              </a:solidFill>
              <a:latin typeface="Arial" pitchFamily="34" charset="0"/>
              <a:cs typeface="Arial" pitchFamily="34" charset="0"/>
            </a:rPr>
            <a:t> </a:t>
          </a:r>
          <a:r>
            <a:rPr lang="en-US" sz="2000" kern="1200" dirty="0" err="1" smtClean="0">
              <a:solidFill>
                <a:srgbClr val="0070C0"/>
              </a:solidFill>
              <a:latin typeface="Arial" pitchFamily="34" charset="0"/>
              <a:cs typeface="Arial" pitchFamily="34" charset="0"/>
            </a:rPr>
            <a:t>trẻ</a:t>
          </a:r>
          <a:r>
            <a:rPr lang="en-US" sz="2000" kern="1200" dirty="0" smtClean="0">
              <a:solidFill>
                <a:srgbClr val="0070C0"/>
              </a:solidFill>
              <a:latin typeface="Arial" pitchFamily="34" charset="0"/>
              <a:cs typeface="Arial" pitchFamily="34" charset="0"/>
            </a:rPr>
            <a:t>.</a:t>
          </a:r>
          <a:endParaRPr lang="en-US" sz="2000" b="1" kern="1200" dirty="0">
            <a:solidFill>
              <a:srgbClr val="0070C0"/>
            </a:solidFill>
            <a:latin typeface="Arial" pitchFamily="34" charset="0"/>
            <a:cs typeface="Arial" pitchFamily="34" charset="0"/>
          </a:endParaRPr>
        </a:p>
      </dsp:txBody>
      <dsp:txXfrm>
        <a:off x="4518764" y="2867302"/>
        <a:ext cx="6641287" cy="1190163"/>
      </dsp:txXfrm>
    </dsp:sp>
    <dsp:sp modelId="{D62A50F2-469E-41BF-909F-85E42AD4C887}">
      <dsp:nvSpPr>
        <dsp:cNvPr id="0" name=""/>
        <dsp:cNvSpPr/>
      </dsp:nvSpPr>
      <dsp:spPr>
        <a:xfrm>
          <a:off x="4475823" y="4445193"/>
          <a:ext cx="6642959" cy="1798325"/>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en-US" sz="2000" b="1" u="sng" kern="1200" dirty="0" smtClean="0">
            <a:solidFill>
              <a:srgbClr val="0070C0"/>
            </a:solidFill>
            <a:latin typeface="Arial" pitchFamily="34" charset="0"/>
            <a:cs typeface="Arial" pitchFamily="34" charset="0"/>
          </a:endParaRPr>
        </a:p>
        <a:p>
          <a:pPr lvl="0" algn="ctr" defTabSz="889000">
            <a:lnSpc>
              <a:spcPct val="90000"/>
            </a:lnSpc>
            <a:spcBef>
              <a:spcPct val="0"/>
            </a:spcBef>
            <a:spcAft>
              <a:spcPct val="35000"/>
            </a:spcAft>
          </a:pPr>
          <a:r>
            <a:rPr lang="en-US" sz="2000" b="1" u="sng" kern="1200" dirty="0" err="1" smtClean="0">
              <a:solidFill>
                <a:srgbClr val="0070C0"/>
              </a:solidFill>
              <a:latin typeface="Arial" pitchFamily="34" charset="0"/>
              <a:cs typeface="Arial" pitchFamily="34" charset="0"/>
            </a:rPr>
            <a:t>Biểu</a:t>
          </a:r>
          <a:r>
            <a:rPr lang="en-US" sz="2000" b="1" u="sng" kern="1200" dirty="0" smtClean="0">
              <a:solidFill>
                <a:srgbClr val="0070C0"/>
              </a:solidFill>
              <a:latin typeface="Arial" pitchFamily="34" charset="0"/>
              <a:cs typeface="Arial" pitchFamily="34" charset="0"/>
            </a:rPr>
            <a:t> </a:t>
          </a:r>
          <a:r>
            <a:rPr lang="en-US" sz="2000" b="1" u="sng" kern="1200" dirty="0" err="1" smtClean="0">
              <a:solidFill>
                <a:srgbClr val="0070C0"/>
              </a:solidFill>
              <a:latin typeface="Arial" pitchFamily="34" charset="0"/>
              <a:cs typeface="Arial" pitchFamily="34" charset="0"/>
            </a:rPr>
            <a:t>mẫu</a:t>
          </a:r>
          <a:r>
            <a:rPr lang="en-US" sz="2000" b="1" u="sng" kern="1200" dirty="0" smtClean="0">
              <a:solidFill>
                <a:srgbClr val="0070C0"/>
              </a:solidFill>
              <a:latin typeface="Arial" pitchFamily="34" charset="0"/>
              <a:cs typeface="Arial" pitchFamily="34" charset="0"/>
            </a:rPr>
            <a:t> </a:t>
          </a:r>
          <a:r>
            <a:rPr lang="en-US" sz="2000" b="1" u="sng" kern="1200" dirty="0" err="1" smtClean="0">
              <a:solidFill>
                <a:srgbClr val="0070C0"/>
              </a:solidFill>
              <a:latin typeface="Arial" pitchFamily="34" charset="0"/>
              <a:cs typeface="Arial" pitchFamily="34" charset="0"/>
            </a:rPr>
            <a:t>đánh</a:t>
          </a:r>
          <a:r>
            <a:rPr lang="en-US" sz="2000" b="1" u="sng" kern="1200" dirty="0" smtClean="0">
              <a:solidFill>
                <a:srgbClr val="0070C0"/>
              </a:solidFill>
              <a:latin typeface="Arial" pitchFamily="34" charset="0"/>
              <a:cs typeface="Arial" pitchFamily="34" charset="0"/>
            </a:rPr>
            <a:t> </a:t>
          </a:r>
          <a:r>
            <a:rPr lang="en-US" sz="2000" b="1" u="sng" kern="1200" dirty="0" err="1" smtClean="0">
              <a:solidFill>
                <a:srgbClr val="0070C0"/>
              </a:solidFill>
              <a:latin typeface="Arial" pitchFamily="34" charset="0"/>
              <a:cs typeface="Arial" pitchFamily="34" charset="0"/>
            </a:rPr>
            <a:t>giá</a:t>
          </a:r>
          <a:endParaRPr lang="en-US" sz="2000" b="1" u="sng" kern="1200" dirty="0" smtClean="0">
            <a:solidFill>
              <a:srgbClr val="0070C0"/>
            </a:solidFill>
            <a:latin typeface="Arial" pitchFamily="34" charset="0"/>
            <a:cs typeface="Arial" pitchFamily="34" charset="0"/>
          </a:endParaRPr>
        </a:p>
        <a:p>
          <a:pPr lvl="0" algn="l" defTabSz="889000">
            <a:lnSpc>
              <a:spcPct val="90000"/>
            </a:lnSpc>
            <a:spcBef>
              <a:spcPct val="0"/>
            </a:spcBef>
            <a:spcAft>
              <a:spcPct val="35000"/>
            </a:spcAft>
          </a:pP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Phiếu</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tự</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đánh</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giá</a:t>
          </a:r>
          <a:r>
            <a:rPr lang="en-US" sz="2000" b="0" kern="1200" dirty="0" smtClean="0">
              <a:solidFill>
                <a:srgbClr val="0070C0"/>
              </a:solidFill>
              <a:latin typeface="Arial" pitchFamily="34" charset="0"/>
              <a:cs typeface="Arial" pitchFamily="34" charset="0"/>
            </a:rPr>
            <a:t>.</a:t>
          </a:r>
        </a:p>
        <a:p>
          <a:pPr lvl="0" algn="l" defTabSz="889000">
            <a:lnSpc>
              <a:spcPct val="90000"/>
            </a:lnSpc>
            <a:spcBef>
              <a:spcPct val="0"/>
            </a:spcBef>
            <a:spcAft>
              <a:spcPct val="35000"/>
            </a:spcAft>
          </a:pP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Phiếu</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lấy</a:t>
          </a:r>
          <a:r>
            <a:rPr lang="en-US" sz="2000" b="0" kern="1200" dirty="0" smtClean="0">
              <a:solidFill>
                <a:srgbClr val="0070C0"/>
              </a:solidFill>
              <a:latin typeface="Arial" pitchFamily="34" charset="0"/>
              <a:cs typeface="Arial" pitchFamily="34" charset="0"/>
            </a:rPr>
            <a:t> ý </a:t>
          </a:r>
          <a:r>
            <a:rPr lang="en-US" sz="2000" b="0" kern="1200" dirty="0" err="1" smtClean="0">
              <a:solidFill>
                <a:srgbClr val="0070C0"/>
              </a:solidFill>
              <a:latin typeface="Arial" pitchFamily="34" charset="0"/>
              <a:cs typeface="Arial" pitchFamily="34" charset="0"/>
            </a:rPr>
            <a:t>kiến</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của</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đồng</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nghiệp</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trong</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tổ</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chuyên</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môn</a:t>
          </a:r>
          <a:r>
            <a:rPr lang="en-US" sz="2000" b="0" kern="1200" dirty="0" smtClean="0">
              <a:solidFill>
                <a:srgbClr val="0070C0"/>
              </a:solidFill>
              <a:latin typeface="Arial" pitchFamily="34" charset="0"/>
              <a:cs typeface="Arial" pitchFamily="34" charset="0"/>
            </a:rPr>
            <a:t>.</a:t>
          </a:r>
        </a:p>
        <a:p>
          <a:pPr lvl="0" algn="l" defTabSz="889000">
            <a:lnSpc>
              <a:spcPct val="90000"/>
            </a:lnSpc>
            <a:spcBef>
              <a:spcPct val="0"/>
            </a:spcBef>
            <a:spcAft>
              <a:spcPct val="35000"/>
            </a:spcAft>
          </a:pP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Bảng</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tổng</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hợp</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báo</a:t>
          </a:r>
          <a:r>
            <a:rPr lang="en-US" sz="2000" b="0" kern="1200" dirty="0" smtClean="0">
              <a:solidFill>
                <a:srgbClr val="0070C0"/>
              </a:solidFill>
              <a:latin typeface="Arial" pitchFamily="34" charset="0"/>
              <a:cs typeface="Arial" pitchFamily="34" charset="0"/>
            </a:rPr>
            <a:t> </a:t>
          </a:r>
          <a:r>
            <a:rPr lang="en-US" sz="2000" b="0" kern="1200" dirty="0" err="1" smtClean="0">
              <a:solidFill>
                <a:srgbClr val="0070C0"/>
              </a:solidFill>
              <a:latin typeface="Arial" pitchFamily="34" charset="0"/>
              <a:cs typeface="Arial" pitchFamily="34" charset="0"/>
            </a:rPr>
            <a:t>cáo</a:t>
          </a:r>
          <a:r>
            <a:rPr lang="en-US" sz="2000" b="0" kern="1200" dirty="0" smtClean="0">
              <a:solidFill>
                <a:srgbClr val="0070C0"/>
              </a:solidFill>
              <a:latin typeface="Arial" pitchFamily="34" charset="0"/>
              <a:cs typeface="Arial" pitchFamily="34" charset="0"/>
            </a:rPr>
            <a:t>.</a:t>
          </a:r>
        </a:p>
        <a:p>
          <a:pPr lvl="0" algn="ctr" defTabSz="889000">
            <a:lnSpc>
              <a:spcPct val="90000"/>
            </a:lnSpc>
            <a:spcBef>
              <a:spcPct val="0"/>
            </a:spcBef>
            <a:spcAft>
              <a:spcPct val="35000"/>
            </a:spcAft>
          </a:pPr>
          <a:endParaRPr lang="en-US" sz="1400" b="1" kern="1200" dirty="0">
            <a:latin typeface="Arial" pitchFamily="34" charset="0"/>
            <a:cs typeface="Arial" pitchFamily="34" charset="0"/>
          </a:endParaRPr>
        </a:p>
      </dsp:txBody>
      <dsp:txXfrm>
        <a:off x="4563610" y="4532980"/>
        <a:ext cx="6467385" cy="1622751"/>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16E912-4291-433B-B8C2-0FCE1E0E99E7}" type="datetimeFigureOut">
              <a:rPr lang="en-US" smtClean="0"/>
              <a:t>3/21/2019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647D4C-C470-407C-A89F-7E645C065BA8}" type="slidenum">
              <a:rPr lang="en-US" smtClean="0"/>
              <a:t>‹#›</a:t>
            </a:fld>
            <a:endParaRPr lang="en-US"/>
          </a:p>
        </p:txBody>
      </p:sp>
    </p:spTree>
    <p:extLst>
      <p:ext uri="{BB962C8B-B14F-4D97-AF65-F5344CB8AC3E}">
        <p14:creationId xmlns:p14="http://schemas.microsoft.com/office/powerpoint/2010/main" val="3632993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10"/>
          </p:nvPr>
        </p:nvSpPr>
        <p:spPr/>
        <p:txBody>
          <a:bodyPr/>
          <a:lstStyle/>
          <a:p>
            <a:fld id="{8346C10B-B398-469D-8C66-A326A0D919DC}" type="slidenum">
              <a:rPr lang="en-US" smtClean="0"/>
              <a:t>10</a:t>
            </a:fld>
            <a:endParaRPr lang="en-US"/>
          </a:p>
        </p:txBody>
      </p:sp>
    </p:spTree>
    <p:extLst>
      <p:ext uri="{BB962C8B-B14F-4D97-AF65-F5344CB8AC3E}">
        <p14:creationId xmlns:p14="http://schemas.microsoft.com/office/powerpoint/2010/main" val="660992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fld id="{2E23F8D0-EEFF-490D-A441-EDE09C95EDBD}" type="slidenum">
              <a:rPr lang="en-US" altLang="en-US" smtClean="0"/>
              <a:pPr/>
              <a:t>19</a:t>
            </a:fld>
            <a:endParaRPr lang="en-US" altLang="en-US" smtClean="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charset="0"/>
            </a:endParaRPr>
          </a:p>
        </p:txBody>
      </p:sp>
    </p:spTree>
    <p:extLst>
      <p:ext uri="{BB962C8B-B14F-4D97-AF65-F5344CB8AC3E}">
        <p14:creationId xmlns:p14="http://schemas.microsoft.com/office/powerpoint/2010/main" val="1786966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fld id="{4EF63A76-AED1-4BFB-95AF-D6E0244E705D}" type="slidenum">
              <a:rPr lang="en-US" altLang="en-US" smtClean="0"/>
              <a:pPr/>
              <a:t>20</a:t>
            </a:fld>
            <a:endParaRPr lang="en-US" altLang="en-US" smtClean="0"/>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charset="0"/>
            </a:endParaRPr>
          </a:p>
        </p:txBody>
      </p:sp>
    </p:spTree>
    <p:extLst>
      <p:ext uri="{BB962C8B-B14F-4D97-AF65-F5344CB8AC3E}">
        <p14:creationId xmlns:p14="http://schemas.microsoft.com/office/powerpoint/2010/main" val="853329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986" name="Google Shape;110;g4231ca3c5f_0_473:notes"/>
          <p:cNvSpPr>
            <a:spLocks noGrp="1" noRot="1" noChangeAspect="1" noTextEdit="1"/>
          </p:cNvSpPr>
          <p:nvPr>
            <p:ph type="sldImg" idx="2"/>
          </p:nvPr>
        </p:nvSpPr>
        <p:spPr bwMode="auto">
          <a:xfrm>
            <a:off x="381000" y="685800"/>
            <a:ext cx="6096000" cy="3429000"/>
          </a:xfrm>
          <a:custGeom>
            <a:avLst/>
            <a:gdLst>
              <a:gd name="T0" fmla="*/ 0 w 120000"/>
              <a:gd name="T1" fmla="*/ 0 h 120000"/>
              <a:gd name="T2" fmla="*/ 309676800 w 120000"/>
              <a:gd name="T3" fmla="*/ 0 h 120000"/>
              <a:gd name="T4" fmla="*/ 3096768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Google Shape;111;g4231ca3c5f_0_473:notes"/>
          <p:cNvSpPr>
            <a:spLocks noGrp="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2672205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fld id="{E2701C82-C96B-43C1-96DA-ACAF1C392F27}" type="slidenum">
              <a:rPr lang="en-US" altLang="en-US" smtClean="0">
                <a:latin typeface="Calibri" pitchFamily="34" charset="0"/>
              </a:rPr>
              <a:pPr/>
              <a:t>35</a:t>
            </a:fld>
            <a:endParaRPr lang="en-US" altLang="en-US" smtClean="0">
              <a:latin typeface="Calibri" pitchFamily="34" charset="0"/>
            </a:endParaRPr>
          </a:p>
        </p:txBody>
      </p:sp>
    </p:spTree>
    <p:extLst>
      <p:ext uri="{BB962C8B-B14F-4D97-AF65-F5344CB8AC3E}">
        <p14:creationId xmlns:p14="http://schemas.microsoft.com/office/powerpoint/2010/main" val="3953804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9CD837-8C42-4735-94E4-2B5498DB73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9A44BD8D-15D1-426D-9F2B-6CC839A56A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DB54DFF2-58A5-425F-B058-0E7811A91D1B}"/>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5" name="Footer Placeholder 4">
            <a:extLst>
              <a:ext uri="{FF2B5EF4-FFF2-40B4-BE49-F238E27FC236}">
                <a16:creationId xmlns="" xmlns:a16="http://schemas.microsoft.com/office/drawing/2014/main" id="{1451BCA6-F846-4682-BCFD-2759F2A34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4BB77FF3-A622-4785-8660-B9EBFA03365E}"/>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38249616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BBCA7CF-8FC2-4633-AFE4-B8C1420FBF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466B6ADF-D2C9-4027-B2D1-3C32D0FCA81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A51386E-583E-4CA3-A372-BF125A8C9D9E}"/>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5" name="Footer Placeholder 4">
            <a:extLst>
              <a:ext uri="{FF2B5EF4-FFF2-40B4-BE49-F238E27FC236}">
                <a16:creationId xmlns="" xmlns:a16="http://schemas.microsoft.com/office/drawing/2014/main" id="{0A21DD8B-6BE5-453E-9815-E614131C74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FD1A370-AED4-4BDA-8210-4C780E189E27}"/>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2659250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FD5A7546-FD47-4506-84B2-0E1AB68953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30E74B9D-0F21-4913-89D5-BC129C9EC5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822C4C64-76FB-4CAF-B89E-F5C16807B21C}"/>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5" name="Footer Placeholder 4">
            <a:extLst>
              <a:ext uri="{FF2B5EF4-FFF2-40B4-BE49-F238E27FC236}">
                <a16:creationId xmlns="" xmlns:a16="http://schemas.microsoft.com/office/drawing/2014/main" id="{52E69FD7-D116-46BC-8BAF-5724EEF00C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8A13A3F-778E-472F-BB8D-56C4A20AC440}"/>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3272222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ircle Picture">
    <p:spTree>
      <p:nvGrpSpPr>
        <p:cNvPr id="1" name=""/>
        <p:cNvGrpSpPr/>
        <p:nvPr/>
      </p:nvGrpSpPr>
      <p:grpSpPr>
        <a:xfrm>
          <a:off x="0" y="0"/>
          <a:ext cx="0" cy="0"/>
          <a:chOff x="0" y="0"/>
          <a:chExt cx="0" cy="0"/>
        </a:xfrm>
      </p:grpSpPr>
      <p:sp>
        <p:nvSpPr>
          <p:cNvPr id="2" name="Title 1"/>
          <p:cNvSpPr>
            <a:spLocks noGrp="1"/>
          </p:cNvSpPr>
          <p:nvPr>
            <p:ph type="title"/>
          </p:nvPr>
        </p:nvSpPr>
        <p:spPr>
          <a:xfrm>
            <a:off x="1384300" y="365126"/>
            <a:ext cx="10058400" cy="942975"/>
          </a:xfrm>
        </p:spPr>
        <p:txBody>
          <a:bodyPr/>
          <a:lstStyle>
            <a:lvl1pPr>
              <a:defRPr b="1"/>
            </a:lvl1pPr>
          </a:lstStyle>
          <a:p>
            <a:r>
              <a:rPr lang="en-US" dirty="0"/>
              <a:t>Click to edit Master title style</a:t>
            </a:r>
          </a:p>
        </p:txBody>
      </p:sp>
      <p:sp>
        <p:nvSpPr>
          <p:cNvPr id="7" name="Text Placeholder 6"/>
          <p:cNvSpPr>
            <a:spLocks noGrp="1"/>
          </p:cNvSpPr>
          <p:nvPr>
            <p:ph type="body" sz="quarter" idx="13"/>
          </p:nvPr>
        </p:nvSpPr>
        <p:spPr>
          <a:xfrm>
            <a:off x="1422400" y="1041401"/>
            <a:ext cx="10083800" cy="596900"/>
          </a:xfrm>
        </p:spPr>
        <p:txBody>
          <a:bodyPr>
            <a:normAutofit/>
          </a:bodyPr>
          <a:lstStyle>
            <a:lvl1pPr marL="0" indent="0">
              <a:buNone/>
              <a:defRPr sz="1867"/>
            </a:lvl1pPr>
            <a:lvl2pPr marL="457189" indent="0">
              <a:buNone/>
              <a:defRPr/>
            </a:lvl2pPr>
          </a:lstStyle>
          <a:p>
            <a:pPr lvl="0"/>
            <a:r>
              <a:rPr lang="en-US" dirty="0"/>
              <a:t>Edit Master text styles</a:t>
            </a:r>
          </a:p>
        </p:txBody>
      </p:sp>
      <p:sp>
        <p:nvSpPr>
          <p:cNvPr id="8" name="Picture Placeholder 9"/>
          <p:cNvSpPr>
            <a:spLocks noGrp="1"/>
          </p:cNvSpPr>
          <p:nvPr>
            <p:ph type="pic" sz="quarter" idx="14"/>
          </p:nvPr>
        </p:nvSpPr>
        <p:spPr>
          <a:xfrm>
            <a:off x="1975384" y="2597783"/>
            <a:ext cx="2468880" cy="2468880"/>
          </a:xfrm>
          <a:prstGeom prst="ellipse">
            <a:avLst/>
          </a:prstGeom>
          <a:solidFill>
            <a:schemeClr val="bg1">
              <a:lumMod val="75000"/>
            </a:schemeClr>
          </a:solidFill>
          <a:ln w="127000">
            <a:solidFill>
              <a:schemeClr val="bg1"/>
            </a:solidFill>
          </a:ln>
        </p:spPr>
        <p:txBody>
          <a:bodyPr rtlCol="0">
            <a:normAutofit/>
          </a:bodyPr>
          <a:lstStyle>
            <a:lvl1pPr>
              <a:defRPr sz="1600"/>
            </a:lvl1pPr>
          </a:lstStyle>
          <a:p>
            <a:pPr lvl="0"/>
            <a:endParaRPr lang="id-ID" noProof="0"/>
          </a:p>
        </p:txBody>
      </p:sp>
      <p:sp>
        <p:nvSpPr>
          <p:cNvPr id="5" name="Date Placeholder 3"/>
          <p:cNvSpPr>
            <a:spLocks noGrp="1"/>
          </p:cNvSpPr>
          <p:nvPr>
            <p:ph type="dt" sz="half" idx="15"/>
          </p:nvPr>
        </p:nvSpPr>
        <p:spPr/>
        <p:txBody>
          <a:bodyPr/>
          <a:lstStyle>
            <a:lvl1pPr>
              <a:defRPr/>
            </a:lvl1pPr>
          </a:lstStyle>
          <a:p>
            <a:pPr>
              <a:defRPr/>
            </a:pPr>
            <a:fld id="{76B4B27C-D1F4-411B-A2B2-E046D7635A21}" type="datetimeFigureOut">
              <a:rPr lang="en-US"/>
              <a:pPr>
                <a:defRPr/>
              </a:pPr>
              <a:t>3/21/2019</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9" name="Slide Number Placeholder 5"/>
          <p:cNvSpPr>
            <a:spLocks noGrp="1"/>
          </p:cNvSpPr>
          <p:nvPr>
            <p:ph type="sldNum" sz="quarter" idx="17"/>
          </p:nvPr>
        </p:nvSpPr>
        <p:spPr/>
        <p:txBody>
          <a:bodyPr/>
          <a:lstStyle>
            <a:lvl1pPr>
              <a:defRPr/>
            </a:lvl1pPr>
          </a:lstStyle>
          <a:p>
            <a:pPr>
              <a:defRPr/>
            </a:pPr>
            <a:fld id="{01138D9A-5229-432C-8C3F-59132738BA1E}" type="slidenum">
              <a:rPr lang="en-US" altLang="en-US"/>
              <a:pPr>
                <a:defRPr/>
              </a:pPr>
              <a:t>‹#›</a:t>
            </a:fld>
            <a:endParaRPr lang="en-US" altLang="en-US"/>
          </a:p>
        </p:txBody>
      </p:sp>
    </p:spTree>
    <p:extLst>
      <p:ext uri="{BB962C8B-B14F-4D97-AF65-F5344CB8AC3E}">
        <p14:creationId xmlns:p14="http://schemas.microsoft.com/office/powerpoint/2010/main" val="2270142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CB2E45C-7016-4418-83E1-D1D15FAFA8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1943F759-8AA8-4C30-8164-4EBE245D306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1D42D1D-C490-4B63-AF34-742E776BF077}"/>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5" name="Footer Placeholder 4">
            <a:extLst>
              <a:ext uri="{FF2B5EF4-FFF2-40B4-BE49-F238E27FC236}">
                <a16:creationId xmlns="" xmlns:a16="http://schemas.microsoft.com/office/drawing/2014/main" id="{06FFE19F-DD5B-4B21-9FF4-ABA06D613A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80E84824-A3AC-450A-B243-788DF1F71711}"/>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1786091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542DCB4-1A24-4C66-B816-B8FBD3E881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FB04F6A0-8F41-4DEE-B7FF-53F703390B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73CE7078-8A33-457B-A9D9-9B4D8209671A}"/>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5" name="Footer Placeholder 4">
            <a:extLst>
              <a:ext uri="{FF2B5EF4-FFF2-40B4-BE49-F238E27FC236}">
                <a16:creationId xmlns="" xmlns:a16="http://schemas.microsoft.com/office/drawing/2014/main" id="{87AC1176-BF45-4BAF-9C6A-99679DE633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2B6C6A0-AC17-4E92-AC93-04C8CFE0783F}"/>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3898541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3975A18-92B5-4732-BB2D-D70C7D8876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3201AE1B-C4CE-4F46-88AD-5E9CE01A10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6130FFBC-4809-47B4-923A-7CA64F8AA0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058B7287-05C1-4195-AB3C-484E3876CE7B}"/>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6" name="Footer Placeholder 5">
            <a:extLst>
              <a:ext uri="{FF2B5EF4-FFF2-40B4-BE49-F238E27FC236}">
                <a16:creationId xmlns="" xmlns:a16="http://schemas.microsoft.com/office/drawing/2014/main" id="{B1C9CA7D-2D0C-4690-892D-189D1693EF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4593B54F-3C17-4A76-BB66-0E4099D210F7}"/>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2996689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05DD62-1352-43B5-BC91-E5372F7DCD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F5C125C1-4332-46D8-A810-7393107F35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22C9467F-B0D1-48FD-8329-FBA7295CA5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A6AD7386-55E4-4D9C-B986-8314B9D26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CE3089DE-060B-4776-ABE1-0CC99A65A56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F83C4402-8DED-4552-A06C-8010322EE871}"/>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8" name="Footer Placeholder 7">
            <a:extLst>
              <a:ext uri="{FF2B5EF4-FFF2-40B4-BE49-F238E27FC236}">
                <a16:creationId xmlns="" xmlns:a16="http://schemas.microsoft.com/office/drawing/2014/main" id="{470290C1-AA28-43C8-BC5F-4E8058F24F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3241DABD-0564-467C-9042-7A0E8A8175B9}"/>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1443203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21542A9-78FF-4E62-9593-03AC880A25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DE6CA197-763D-4087-BCCC-76CCDB853C66}"/>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4" name="Footer Placeholder 3">
            <a:extLst>
              <a:ext uri="{FF2B5EF4-FFF2-40B4-BE49-F238E27FC236}">
                <a16:creationId xmlns="" xmlns:a16="http://schemas.microsoft.com/office/drawing/2014/main" id="{B104F923-1CD9-4F3F-BA18-2ECC881E54B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319421E3-C272-49B0-B15B-551175D86E13}"/>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3530928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6496E869-64D8-4081-B55B-00AD5DB8E238}"/>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3" name="Footer Placeholder 2">
            <a:extLst>
              <a:ext uri="{FF2B5EF4-FFF2-40B4-BE49-F238E27FC236}">
                <a16:creationId xmlns="" xmlns:a16="http://schemas.microsoft.com/office/drawing/2014/main" id="{A8BA4420-2489-472B-AF2C-FFBF435F636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C158640A-EC46-48B0-899C-3EA2D581C90A}"/>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3537775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BF098-41CD-4C62-886C-64428D57A4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04F202BA-43B4-4AFF-A231-F901DD6E38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6EA898D0-320B-464C-AA3E-1AD894315E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A568E951-E156-4926-A5E2-59AA1E2EC84A}"/>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6" name="Footer Placeholder 5">
            <a:extLst>
              <a:ext uri="{FF2B5EF4-FFF2-40B4-BE49-F238E27FC236}">
                <a16:creationId xmlns="" xmlns:a16="http://schemas.microsoft.com/office/drawing/2014/main" id="{D3B4C474-D44C-491C-A817-597E55318D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37B8CEE5-4E67-43B6-98E1-B66F782050B6}"/>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2812341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85C3791-8B04-4786-AE62-8629DB26DE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FD1BFBF9-1FED-43EE-9C92-AAF503213C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02C67B1C-A7E2-494B-98A8-A58AB2FAD4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6C43EC36-A11C-469B-91FB-95FA226D8A29}"/>
              </a:ext>
            </a:extLst>
          </p:cNvPr>
          <p:cNvSpPr>
            <a:spLocks noGrp="1"/>
          </p:cNvSpPr>
          <p:nvPr>
            <p:ph type="dt" sz="half" idx="10"/>
          </p:nvPr>
        </p:nvSpPr>
        <p:spPr/>
        <p:txBody>
          <a:bodyPr/>
          <a:lstStyle/>
          <a:p>
            <a:fld id="{FF949A76-D249-4401-9A3A-E5E2A91C15D0}" type="datetimeFigureOut">
              <a:rPr lang="en-US" smtClean="0"/>
              <a:t>3/21/2019</a:t>
            </a:fld>
            <a:endParaRPr lang="en-US"/>
          </a:p>
        </p:txBody>
      </p:sp>
      <p:sp>
        <p:nvSpPr>
          <p:cNvPr id="6" name="Footer Placeholder 5">
            <a:extLst>
              <a:ext uri="{FF2B5EF4-FFF2-40B4-BE49-F238E27FC236}">
                <a16:creationId xmlns="" xmlns:a16="http://schemas.microsoft.com/office/drawing/2014/main" id="{6C9D5BB2-9695-48BC-9A43-65DE2B8E97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88C772BC-2ABB-4542-A182-3FF3C83A37D3}"/>
              </a:ext>
            </a:extLst>
          </p:cNvPr>
          <p:cNvSpPr>
            <a:spLocks noGrp="1"/>
          </p:cNvSpPr>
          <p:nvPr>
            <p:ph type="sldNum" sz="quarter" idx="12"/>
          </p:nvPr>
        </p:nvSpPr>
        <p:spPr/>
        <p:txBody>
          <a:bodyPr/>
          <a:lstStyle/>
          <a:p>
            <a:fld id="{95CE7409-292E-48D6-A26D-13AEF8042F9D}" type="slidenum">
              <a:rPr lang="en-US" smtClean="0"/>
              <a:t>‹#›</a:t>
            </a:fld>
            <a:endParaRPr lang="en-US"/>
          </a:p>
        </p:txBody>
      </p:sp>
    </p:spTree>
    <p:extLst>
      <p:ext uri="{BB962C8B-B14F-4D97-AF65-F5344CB8AC3E}">
        <p14:creationId xmlns:p14="http://schemas.microsoft.com/office/powerpoint/2010/main" val="3173153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177D2979-A499-485C-A4E9-608F62E0EB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C115160A-21FB-43BC-A5D2-ADD4A0FFDE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9CDD853-D5DE-48F1-ABBA-FC212BDB5F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949A76-D249-4401-9A3A-E5E2A91C15D0}" type="datetimeFigureOut">
              <a:rPr lang="en-US" smtClean="0"/>
              <a:t>3/21/2019</a:t>
            </a:fld>
            <a:endParaRPr lang="en-US"/>
          </a:p>
        </p:txBody>
      </p:sp>
      <p:sp>
        <p:nvSpPr>
          <p:cNvPr id="5" name="Footer Placeholder 4">
            <a:extLst>
              <a:ext uri="{FF2B5EF4-FFF2-40B4-BE49-F238E27FC236}">
                <a16:creationId xmlns="" xmlns:a16="http://schemas.microsoft.com/office/drawing/2014/main" id="{689EB2D1-C8CD-4CD7-9F2C-EFD18E03CD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5525F5F7-2638-4E5F-A541-1553FE9778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CE7409-292E-48D6-A26D-13AEF8042F9D}" type="slidenum">
              <a:rPr lang="en-US" smtClean="0"/>
              <a:t>‹#›</a:t>
            </a:fld>
            <a:endParaRPr lang="en-US"/>
          </a:p>
        </p:txBody>
      </p:sp>
    </p:spTree>
    <p:extLst>
      <p:ext uri="{BB962C8B-B14F-4D97-AF65-F5344CB8AC3E}">
        <p14:creationId xmlns:p14="http://schemas.microsoft.com/office/powerpoint/2010/main" val="24667834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PowerPoint_Slide1.sldx"/></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1.jp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hyperlink" Target="file:///C:\Users\Administrator\Downloads\Chu&#7849;n%20GVPT\Th&#244;ng%20t&#432;%20k&#253;%20ban%20h&#224;nh\2.%20Th&#244;ng%20t&#432;%20chu&#7849;n%20ng&#224;y%2023.8.2018%20(b&#7843;n%20s&#7917;a%20sau%20khi%20tr&#236;nh%20k&#253;).doc"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1.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file:///C:\Users\Administrator\Downloads\Chu&#7849;n%20GVPT\Th&#244;ng%20t&#432;%20k&#253;%20ban%20h&#224;nh\2.%20Th&#244;ng%20t&#432;%20chu&#7849;n%20ng&#224;y%2023.8.2018%20(b&#7843;n%20s&#7917;a%20sau%20khi%20tr&#236;nh%20k&#253;).doc" TargetMode="External"/><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file:///C:\Users\Administrator\Desktop\BC%20h&#432;&#7899;ng%20d&#7851;n%20TT%20Chu&#7849;n%20GVPT\25.9.%20Loan%20-%20CV%20h&#432;&#7899;ng%20d&#7851;n%20GVPT%20(1).doc" TargetMode="Externa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99708" y="1389821"/>
            <a:ext cx="10363200" cy="4224169"/>
          </a:xfrm>
        </p:spPr>
        <p:txBody>
          <a:bodyPr>
            <a:noAutofit/>
          </a:bodyPr>
          <a:lstStyle/>
          <a:p>
            <a:r>
              <a:rPr lang="en-US" sz="4400" b="1" dirty="0" smtClean="0">
                <a:solidFill>
                  <a:srgbClr val="0070C0"/>
                </a:solidFill>
                <a:latin typeface="Arial" pitchFamily="34" charset="0"/>
                <a:cs typeface="Arial" pitchFamily="34" charset="0"/>
              </a:rPr>
              <a:t/>
            </a:r>
            <a:br>
              <a:rPr lang="en-US" sz="4400" b="1" dirty="0" smtClean="0">
                <a:solidFill>
                  <a:srgbClr val="0070C0"/>
                </a:solidFill>
                <a:latin typeface="Arial" pitchFamily="34" charset="0"/>
                <a:cs typeface="Arial" pitchFamily="34" charset="0"/>
              </a:rPr>
            </a:br>
            <a:r>
              <a:rPr lang="en-US" sz="4400" b="1" dirty="0" smtClean="0">
                <a:solidFill>
                  <a:srgbClr val="0070C0"/>
                </a:solidFill>
                <a:latin typeface="Arial" pitchFamily="34" charset="0"/>
                <a:cs typeface="Arial" pitchFamily="34" charset="0"/>
              </a:rPr>
              <a:t/>
            </a:r>
            <a:br>
              <a:rPr lang="en-US" sz="4400" b="1" dirty="0" smtClean="0">
                <a:solidFill>
                  <a:srgbClr val="0070C0"/>
                </a:solidFill>
                <a:latin typeface="Arial" pitchFamily="34" charset="0"/>
                <a:cs typeface="Arial" pitchFamily="34" charset="0"/>
              </a:rPr>
            </a:br>
            <a:r>
              <a:rPr lang="en-US" sz="4400" b="1" dirty="0">
                <a:solidFill>
                  <a:srgbClr val="0070C0"/>
                </a:solidFill>
                <a:latin typeface="Arial" pitchFamily="34" charset="0"/>
                <a:cs typeface="Arial" pitchFamily="34" charset="0"/>
              </a:rPr>
              <a:t/>
            </a:r>
            <a:br>
              <a:rPr lang="en-US" sz="4400" b="1" dirty="0">
                <a:solidFill>
                  <a:srgbClr val="0070C0"/>
                </a:solidFill>
                <a:latin typeface="Arial" pitchFamily="34" charset="0"/>
                <a:cs typeface="Arial" pitchFamily="34" charset="0"/>
              </a:rPr>
            </a:br>
            <a:r>
              <a:rPr lang="en-US" sz="4400" b="1" dirty="0" smtClean="0">
                <a:solidFill>
                  <a:srgbClr val="0070C0"/>
                </a:solidFill>
                <a:latin typeface="Arial" pitchFamily="34" charset="0"/>
                <a:cs typeface="Arial" pitchFamily="34" charset="0"/>
              </a:rPr>
              <a:t/>
            </a:r>
            <a:br>
              <a:rPr lang="en-US" sz="4400" b="1" dirty="0" smtClean="0">
                <a:solidFill>
                  <a:srgbClr val="0070C0"/>
                </a:solidFill>
                <a:latin typeface="Arial" pitchFamily="34" charset="0"/>
                <a:cs typeface="Arial" pitchFamily="34" charset="0"/>
              </a:rPr>
            </a:br>
            <a:r>
              <a:rPr lang="en-US" sz="4400" b="1" dirty="0" smtClean="0">
                <a:solidFill>
                  <a:srgbClr val="0070C0"/>
                </a:solidFill>
                <a:latin typeface="Arial" pitchFamily="34" charset="0"/>
                <a:cs typeface="Arial" pitchFamily="34" charset="0"/>
              </a:rPr>
              <a:t>TẬP HUẤN </a:t>
            </a:r>
            <a:br>
              <a:rPr lang="en-US" sz="4400" b="1" dirty="0" smtClean="0">
                <a:solidFill>
                  <a:srgbClr val="0070C0"/>
                </a:solidFill>
                <a:latin typeface="Arial" pitchFamily="34" charset="0"/>
                <a:cs typeface="Arial" pitchFamily="34" charset="0"/>
              </a:rPr>
            </a:br>
            <a:r>
              <a:rPr lang="en-US" sz="4400" b="1" dirty="0" smtClean="0">
                <a:solidFill>
                  <a:srgbClr val="0070C0"/>
                </a:solidFill>
                <a:latin typeface="Arial" pitchFamily="34" charset="0"/>
                <a:cs typeface="Arial" pitchFamily="34" charset="0"/>
              </a:rPr>
              <a:t>ĐÁNH GIÁ CHUẨN </a:t>
            </a:r>
            <a:r>
              <a:rPr lang="en-US" sz="4400" b="1" dirty="0">
                <a:solidFill>
                  <a:srgbClr val="0070C0"/>
                </a:solidFill>
                <a:latin typeface="Arial" pitchFamily="34" charset="0"/>
                <a:cs typeface="Arial" pitchFamily="34" charset="0"/>
              </a:rPr>
              <a:t>HIỆU TRƯỞNG </a:t>
            </a:r>
            <a:br>
              <a:rPr lang="en-US" sz="4400" b="1" dirty="0">
                <a:solidFill>
                  <a:srgbClr val="0070C0"/>
                </a:solidFill>
                <a:latin typeface="Arial" pitchFamily="34" charset="0"/>
                <a:cs typeface="Arial" pitchFamily="34" charset="0"/>
              </a:rPr>
            </a:br>
            <a:r>
              <a:rPr lang="en-US" sz="4400" b="1" dirty="0">
                <a:solidFill>
                  <a:srgbClr val="0070C0"/>
                </a:solidFill>
                <a:latin typeface="Arial" pitchFamily="34" charset="0"/>
                <a:cs typeface="Arial" pitchFamily="34" charset="0"/>
              </a:rPr>
              <a:t>C</a:t>
            </a:r>
            <a:r>
              <a:rPr lang="vi-VN" sz="4400" b="1" dirty="0">
                <a:solidFill>
                  <a:srgbClr val="0070C0"/>
                </a:solidFill>
                <a:latin typeface="Arial" pitchFamily="34" charset="0"/>
                <a:cs typeface="Arial" pitchFamily="34" charset="0"/>
              </a:rPr>
              <a:t>Ơ</a:t>
            </a:r>
            <a:r>
              <a:rPr lang="en-US" sz="4400" b="1" dirty="0">
                <a:solidFill>
                  <a:srgbClr val="0070C0"/>
                </a:solidFill>
                <a:latin typeface="Arial" pitchFamily="34" charset="0"/>
                <a:cs typeface="Arial" pitchFamily="34" charset="0"/>
              </a:rPr>
              <a:t> SỞ GIÁO DỤC MẦM </a:t>
            </a:r>
            <a:r>
              <a:rPr lang="en-US" sz="4400" b="1" dirty="0" smtClean="0">
                <a:solidFill>
                  <a:srgbClr val="0070C0"/>
                </a:solidFill>
                <a:latin typeface="Arial" pitchFamily="34" charset="0"/>
                <a:cs typeface="Arial" pitchFamily="34" charset="0"/>
              </a:rPr>
              <a:t>NON </a:t>
            </a:r>
            <a:br>
              <a:rPr lang="en-US" sz="4400" b="1" dirty="0" smtClean="0">
                <a:solidFill>
                  <a:srgbClr val="0070C0"/>
                </a:solidFill>
                <a:latin typeface="Arial" pitchFamily="34" charset="0"/>
                <a:cs typeface="Arial" pitchFamily="34" charset="0"/>
              </a:rPr>
            </a:br>
            <a:r>
              <a:rPr lang="en-US" sz="4400" b="1" dirty="0" smtClean="0">
                <a:solidFill>
                  <a:srgbClr val="0070C0"/>
                </a:solidFill>
                <a:latin typeface="Arial" pitchFamily="34" charset="0"/>
                <a:cs typeface="Arial" pitchFamily="34" charset="0"/>
              </a:rPr>
              <a:t>VÀ CHUẨN NGHỀ NGHIỆP </a:t>
            </a:r>
            <a:br>
              <a:rPr lang="en-US" sz="4400" b="1" dirty="0" smtClean="0">
                <a:solidFill>
                  <a:srgbClr val="0070C0"/>
                </a:solidFill>
                <a:latin typeface="Arial" pitchFamily="34" charset="0"/>
                <a:cs typeface="Arial" pitchFamily="34" charset="0"/>
              </a:rPr>
            </a:br>
            <a:r>
              <a:rPr lang="en-US" sz="4400" b="1" dirty="0" smtClean="0">
                <a:solidFill>
                  <a:srgbClr val="0070C0"/>
                </a:solidFill>
                <a:latin typeface="Arial" pitchFamily="34" charset="0"/>
                <a:cs typeface="Arial" pitchFamily="34" charset="0"/>
              </a:rPr>
              <a:t>GIÁO VIÊN MẦM NON</a:t>
            </a:r>
            <a:r>
              <a:rPr lang="en-US" sz="4400" b="1" dirty="0">
                <a:solidFill>
                  <a:srgbClr val="0070C0"/>
                </a:solidFill>
                <a:latin typeface="Arial" pitchFamily="34" charset="0"/>
                <a:cs typeface="Arial" pitchFamily="34" charset="0"/>
              </a:rPr>
              <a:t/>
            </a:r>
            <a:br>
              <a:rPr lang="en-US" sz="4400" b="1" dirty="0">
                <a:solidFill>
                  <a:srgbClr val="0070C0"/>
                </a:solidFill>
                <a:latin typeface="Arial" pitchFamily="34" charset="0"/>
                <a:cs typeface="Arial" pitchFamily="34" charset="0"/>
              </a:rPr>
            </a:br>
            <a:endParaRPr lang="en-US" sz="3600" b="1" i="1" dirty="0">
              <a:solidFill>
                <a:srgbClr val="0070C0"/>
              </a:solidFill>
              <a:latin typeface="Times New Roman" panose="02020603050405020304" pitchFamily="18" charset="0"/>
              <a:cs typeface="Times New Roman" panose="02020603050405020304" pitchFamily="18" charset="0"/>
            </a:endParaRPr>
          </a:p>
        </p:txBody>
      </p:sp>
      <p:pic>
        <p:nvPicPr>
          <p:cNvPr id="3"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599" y="228599"/>
            <a:ext cx="2006009" cy="150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1955801" y="381000"/>
            <a:ext cx="9550399"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smtClean="0">
                <a:solidFill>
                  <a:srgbClr val="FF0000"/>
                </a:solidFill>
                <a:latin typeface="Arial" pitchFamily="34" charset="0"/>
                <a:cs typeface="Arial" pitchFamily="34" charset="0"/>
              </a:rPr>
              <a:t>SỞ GIÁO DỤC VÀ ĐÀO TẠO THÀNH PHỐ HỒ CHÍ MINH</a:t>
            </a:r>
            <a:endParaRPr lang="en-US" sz="2400" b="1" i="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8925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3749A12D-F0C7-435B-9D83-9DE8E75D1BEC}"/>
              </a:ext>
            </a:extLst>
          </p:cNvPr>
          <p:cNvSpPr>
            <a:spLocks noGrp="1"/>
          </p:cNvSpPr>
          <p:nvPr>
            <p:ph type="title"/>
          </p:nvPr>
        </p:nvSpPr>
        <p:spPr/>
        <p:txBody>
          <a:bodyPr>
            <a:normAutofit/>
          </a:bodyPr>
          <a:lstStyle/>
          <a:p>
            <a:pPr algn="ct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Đặc</a:t>
            </a:r>
            <a:r>
              <a:rPr lang="en-US" b="1" dirty="0">
                <a:solidFill>
                  <a:srgbClr val="FF0000"/>
                </a:solidFill>
                <a:latin typeface="Times New Roman" panose="02020603050405020304" pitchFamily="18" charset="0"/>
                <a:cs typeface="Times New Roman" panose="02020603050405020304" pitchFamily="18" charset="0"/>
              </a:rPr>
              <a:t> tr</a:t>
            </a:r>
            <a:r>
              <a:rPr lang="vi-VN" b="1" dirty="0">
                <a:solidFill>
                  <a:srgbClr val="FF0000"/>
                </a:solidFill>
                <a:latin typeface="Times New Roman" panose="02020603050405020304" pitchFamily="18" charset="0"/>
                <a:cs typeface="Times New Roman" panose="02020603050405020304" pitchFamily="18" charset="0"/>
              </a:rPr>
              <a:t>ư</a:t>
            </a:r>
            <a:r>
              <a:rPr lang="en-US" b="1" dirty="0">
                <a:solidFill>
                  <a:srgbClr val="FF0000"/>
                </a:solidFill>
                <a:latin typeface="Times New Roman" panose="02020603050405020304" pitchFamily="18" charset="0"/>
                <a:cs typeface="Times New Roman" panose="02020603050405020304" pitchFamily="18" charset="0"/>
              </a:rPr>
              <a:t>ng </a:t>
            </a:r>
            <a:r>
              <a:rPr lang="en-US" b="1" dirty="0" err="1">
                <a:solidFill>
                  <a:srgbClr val="FF0000"/>
                </a:solidFill>
                <a:latin typeface="Times New Roman" panose="02020603050405020304" pitchFamily="18" charset="0"/>
                <a:cs typeface="Times New Roman" panose="02020603050405020304" pitchFamily="18" charset="0"/>
              </a:rPr>
              <a:t>đối</a:t>
            </a:r>
            <a:r>
              <a:rPr lang="en-US" b="1" dirty="0">
                <a:solidFill>
                  <a:srgbClr val="FF0000"/>
                </a:solidFill>
                <a:latin typeface="Times New Roman" panose="02020603050405020304" pitchFamily="18" charset="0"/>
                <a:cs typeface="Times New Roman" panose="02020603050405020304" pitchFamily="18" charset="0"/>
              </a:rPr>
              <a:t> t</a:t>
            </a:r>
            <a:r>
              <a:rPr lang="vi-VN" b="1" dirty="0">
                <a:solidFill>
                  <a:srgbClr val="FF0000"/>
                </a:solidFill>
                <a:latin typeface="Times New Roman" panose="02020603050405020304" pitchFamily="18" charset="0"/>
                <a:cs typeface="Times New Roman" panose="02020603050405020304" pitchFamily="18" charset="0"/>
              </a:rPr>
              <a:t>ư</a:t>
            </a:r>
            <a:r>
              <a:rPr lang="en-US" b="1" dirty="0" err="1">
                <a:solidFill>
                  <a:srgbClr val="FF0000"/>
                </a:solidFill>
                <a:latin typeface="Times New Roman" panose="02020603050405020304" pitchFamily="18" charset="0"/>
                <a:cs typeface="Times New Roman" panose="02020603050405020304" pitchFamily="18" charset="0"/>
              </a:rPr>
              <a:t>ợng</a:t>
            </a:r>
            <a:r>
              <a:rPr lang="en-US" b="1" dirty="0">
                <a:solidFill>
                  <a:srgbClr val="FF0000"/>
                </a:solidFill>
                <a:latin typeface="Times New Roman" panose="02020603050405020304" pitchFamily="18" charset="0"/>
                <a:cs typeface="Times New Roman" panose="02020603050405020304" pitchFamily="18" charset="0"/>
              </a:rPr>
              <a:t> lao </a:t>
            </a:r>
            <a:r>
              <a:rPr lang="en-US" b="1" dirty="0" err="1">
                <a:solidFill>
                  <a:srgbClr val="FF0000"/>
                </a:solidFill>
                <a:latin typeface="Times New Roman" panose="02020603050405020304" pitchFamily="18" charset="0"/>
                <a:cs typeface="Times New Roman" panose="02020603050405020304" pitchFamily="18" charset="0"/>
              </a:rPr>
              <a:t>động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của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GVMN-Trẻ</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từ</a:t>
            </a:r>
            <a:r>
              <a:rPr lang="en-US" b="1" dirty="0">
                <a:solidFill>
                  <a:srgbClr val="FF0000"/>
                </a:solidFill>
                <a:latin typeface="Times New Roman" panose="02020603050405020304" pitchFamily="18" charset="0"/>
                <a:cs typeface="Times New Roman" panose="02020603050405020304" pitchFamily="18" charset="0"/>
              </a:rPr>
              <a:t> 03 </a:t>
            </a:r>
            <a:r>
              <a:rPr lang="en-US" b="1" dirty="0" err="1">
                <a:solidFill>
                  <a:srgbClr val="FF0000"/>
                </a:solidFill>
                <a:latin typeface="Times New Roman" panose="02020603050405020304" pitchFamily="18" charset="0"/>
                <a:cs typeface="Times New Roman" panose="02020603050405020304" pitchFamily="18" charset="0"/>
              </a:rPr>
              <a:t>tháng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đến</a:t>
            </a:r>
            <a:r>
              <a:rPr lang="en-US" b="1" dirty="0">
                <a:solidFill>
                  <a:srgbClr val="FF0000"/>
                </a:solidFill>
                <a:latin typeface="Times New Roman" panose="02020603050405020304" pitchFamily="18" charset="0"/>
                <a:cs typeface="Times New Roman" panose="02020603050405020304" pitchFamily="18" charset="0"/>
              </a:rPr>
              <a:t> 6 </a:t>
            </a:r>
            <a:r>
              <a:rPr lang="en-US" b="1" dirty="0" err="1">
                <a:solidFill>
                  <a:srgbClr val="FF0000"/>
                </a:solidFill>
                <a:latin typeface="Times New Roman" panose="02020603050405020304" pitchFamily="18" charset="0"/>
                <a:cs typeface="Times New Roman" panose="02020603050405020304" pitchFamily="18" charset="0"/>
              </a:rPr>
              <a:t>tuổi</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 name="Chỗ dành sẵn cho Nội dung 2">
            <a:extLst>
              <a:ext uri="{FF2B5EF4-FFF2-40B4-BE49-F238E27FC236}">
                <a16:creationId xmlns="" xmlns:a16="http://schemas.microsoft.com/office/drawing/2014/main" id="{383C8D26-3419-43F0-904F-EC61FD7D5AE2}"/>
              </a:ext>
            </a:extLst>
          </p:cNvPr>
          <p:cNvSpPr>
            <a:spLocks noGrp="1"/>
          </p:cNvSpPr>
          <p:nvPr>
            <p:ph idx="1"/>
          </p:nvPr>
        </p:nvSpPr>
        <p:spPr>
          <a:xfrm>
            <a:off x="838200" y="1825625"/>
            <a:ext cx="5526264" cy="4667250"/>
          </a:xfrm>
        </p:spPr>
        <p:txBody>
          <a:bodyPr>
            <a:normAutofit/>
          </a:bodyPr>
          <a:lstStyle/>
          <a:p>
            <a:pPr algn="just">
              <a:buFontTx/>
              <a:buChar char="-"/>
            </a:pPr>
            <a:r>
              <a:rPr lang="en-US" sz="2400" dirty="0" err="1">
                <a:latin typeface="Arial" pitchFamily="34" charset="0"/>
                <a:cs typeface="Arial" pitchFamily="34" charset="0"/>
              </a:rPr>
              <a:t>Đặc</a:t>
            </a:r>
            <a:r>
              <a:rPr lang="en-US" sz="2400" dirty="0">
                <a:latin typeface="Arial" pitchFamily="34" charset="0"/>
                <a:cs typeface="Arial" pitchFamily="34" charset="0"/>
              </a:rPr>
              <a:t> </a:t>
            </a:r>
            <a:r>
              <a:rPr lang="en-US" sz="2400" dirty="0" err="1">
                <a:latin typeface="Arial" pitchFamily="34" charset="0"/>
                <a:cs typeface="Arial" pitchFamily="34" charset="0"/>
              </a:rPr>
              <a:t>tr</a:t>
            </a:r>
            <a:r>
              <a:rPr lang="vi-VN" sz="2400" dirty="0">
                <a:latin typeface="Arial" pitchFamily="34" charset="0"/>
                <a:cs typeface="Arial" pitchFamily="34" charset="0"/>
              </a:rPr>
              <a:t>ư</a:t>
            </a:r>
            <a:r>
              <a:rPr lang="en-US" sz="2400" dirty="0">
                <a:latin typeface="Arial" pitchFamily="34" charset="0"/>
                <a:cs typeface="Arial" pitchFamily="34" charset="0"/>
              </a:rPr>
              <a:t>ng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sự</a:t>
            </a:r>
            <a:r>
              <a:rPr lang="en-US" sz="2400" dirty="0">
                <a:latin typeface="Arial" pitchFamily="34" charset="0"/>
                <a:cs typeface="Arial" pitchFamily="34" charset="0"/>
              </a:rPr>
              <a:t> </a:t>
            </a:r>
            <a:r>
              <a:rPr lang="en-US" sz="2400" dirty="0" err="1">
                <a:latin typeface="Arial" pitchFamily="34" charset="0"/>
                <a:cs typeface="Arial" pitchFamily="34" charset="0"/>
              </a:rPr>
              <a:t>phụ</a:t>
            </a:r>
            <a:r>
              <a:rPr lang="en-US" sz="2400" dirty="0">
                <a:latin typeface="Arial" pitchFamily="34" charset="0"/>
                <a:cs typeface="Arial" pitchFamily="34" charset="0"/>
              </a:rPr>
              <a:t> </a:t>
            </a:r>
            <a:r>
              <a:rPr lang="en-US" sz="2400" dirty="0" err="1">
                <a:latin typeface="Arial" pitchFamily="34" charset="0"/>
                <a:cs typeface="Arial" pitchFamily="34" charset="0"/>
              </a:rPr>
              <a:t>thuộc</a:t>
            </a:r>
            <a:r>
              <a:rPr lang="en-US" sz="2400" dirty="0">
                <a:latin typeface="Arial" pitchFamily="34" charset="0"/>
                <a:cs typeface="Arial" pitchFamily="34" charset="0"/>
              </a:rPr>
              <a:t>/ </a:t>
            </a:r>
            <a:r>
              <a:rPr lang="en-US" sz="2400" dirty="0" err="1">
                <a:latin typeface="Arial" pitchFamily="34" charset="0"/>
                <a:cs typeface="Arial" pitchFamily="34" charset="0"/>
              </a:rPr>
              <a:t>gắn</a:t>
            </a:r>
            <a:r>
              <a:rPr lang="en-US" sz="2400" dirty="0">
                <a:latin typeface="Arial" pitchFamily="34" charset="0"/>
                <a:cs typeface="Arial" pitchFamily="34" charset="0"/>
              </a:rPr>
              <a:t> </a:t>
            </a:r>
            <a:r>
              <a:rPr lang="en-US" sz="2400" dirty="0" err="1">
                <a:latin typeface="Arial" pitchFamily="34" charset="0"/>
                <a:cs typeface="Arial" pitchFamily="34" charset="0"/>
              </a:rPr>
              <a:t>kết</a:t>
            </a:r>
            <a:r>
              <a:rPr lang="en-US" sz="2400" dirty="0">
                <a:latin typeface="Arial" pitchFamily="34" charset="0"/>
                <a:cs typeface="Arial" pitchFamily="34" charset="0"/>
              </a:rPr>
              <a:t> </a:t>
            </a:r>
            <a:r>
              <a:rPr lang="en-US" sz="2400" dirty="0" err="1">
                <a:latin typeface="Arial" pitchFamily="34" charset="0"/>
                <a:cs typeface="Arial" pitchFamily="34" charset="0"/>
              </a:rPr>
              <a:t>giữa</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măt</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sinh</a:t>
            </a:r>
            <a:r>
              <a:rPr lang="en-US" sz="2400" dirty="0">
                <a:latin typeface="Arial" pitchFamily="34" charset="0"/>
                <a:cs typeface="Arial" pitchFamily="34" charset="0"/>
              </a:rPr>
              <a:t> </a:t>
            </a:r>
            <a:r>
              <a:rPr lang="en-US" sz="2400" dirty="0" err="1">
                <a:latin typeface="Arial" pitchFamily="34" charset="0"/>
                <a:cs typeface="Arial" pitchFamily="34" charset="0"/>
              </a:rPr>
              <a:t>lý</a:t>
            </a:r>
            <a:r>
              <a:rPr lang="en-US" sz="2400" dirty="0">
                <a:latin typeface="Arial" pitchFamily="34" charset="0"/>
                <a:cs typeface="Arial" pitchFamily="34" charset="0"/>
              </a:rPr>
              <a:t>- </a:t>
            </a:r>
            <a:r>
              <a:rPr lang="en-US" sz="2400" dirty="0" err="1">
                <a:latin typeface="Arial" pitchFamily="34" charset="0"/>
                <a:cs typeface="Arial" pitchFamily="34" charset="0"/>
              </a:rPr>
              <a:t>tâm</a:t>
            </a:r>
            <a:r>
              <a:rPr lang="en-US" sz="2400" dirty="0">
                <a:latin typeface="Arial" pitchFamily="34" charset="0"/>
                <a:cs typeface="Arial" pitchFamily="34" charset="0"/>
              </a:rPr>
              <a:t> </a:t>
            </a:r>
            <a:r>
              <a:rPr lang="en-US" sz="2400" dirty="0" err="1">
                <a:latin typeface="Arial" pitchFamily="34" charset="0"/>
                <a:cs typeface="Arial" pitchFamily="34" charset="0"/>
              </a:rPr>
              <a:t>lý</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ở </a:t>
            </a:r>
            <a:r>
              <a:rPr lang="en-US" sz="2400" dirty="0" err="1">
                <a:latin typeface="Arial" pitchFamily="34" charset="0"/>
                <a:cs typeface="Arial" pitchFamily="34" charset="0"/>
              </a:rPr>
              <a:t>trẻ</a:t>
            </a:r>
            <a:r>
              <a:rPr lang="en-US" sz="2400" dirty="0">
                <a:latin typeface="Arial" pitchFamily="34" charset="0"/>
                <a:cs typeface="Arial" pitchFamily="34" charset="0"/>
              </a:rPr>
              <a:t> MN</a:t>
            </a:r>
          </a:p>
          <a:p>
            <a:pPr algn="just">
              <a:buFontTx/>
              <a:buChar char="-"/>
            </a:pPr>
            <a:r>
              <a:rPr lang="en-US" sz="2400" dirty="0" err="1">
                <a:latin typeface="Arial" pitchFamily="34" charset="0"/>
                <a:cs typeface="Arial" pitchFamily="34" charset="0"/>
              </a:rPr>
              <a:t>Đặc</a:t>
            </a:r>
            <a:r>
              <a:rPr lang="en-US" sz="2400" dirty="0">
                <a:latin typeface="Arial" pitchFamily="34" charset="0"/>
                <a:cs typeface="Arial" pitchFamily="34" charset="0"/>
              </a:rPr>
              <a:t> </a:t>
            </a:r>
            <a:r>
              <a:rPr lang="en-US" sz="2400" dirty="0" err="1">
                <a:latin typeface="Arial" pitchFamily="34" charset="0"/>
                <a:cs typeface="Arial" pitchFamily="34" charset="0"/>
              </a:rPr>
              <a:t>tr</a:t>
            </a:r>
            <a:r>
              <a:rPr lang="vi-VN" sz="2400" dirty="0">
                <a:latin typeface="Arial" pitchFamily="34" charset="0"/>
                <a:cs typeface="Arial" pitchFamily="34" charset="0"/>
              </a:rPr>
              <a:t>ư</a:t>
            </a:r>
            <a:r>
              <a:rPr lang="en-US" sz="2400" dirty="0">
                <a:latin typeface="Arial" pitchFamily="34" charset="0"/>
                <a:cs typeface="Arial" pitchFamily="34" charset="0"/>
              </a:rPr>
              <a:t>ng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từng</a:t>
            </a:r>
            <a:r>
              <a:rPr lang="en-US" sz="2400" dirty="0">
                <a:latin typeface="Arial" pitchFamily="34" charset="0"/>
                <a:cs typeface="Arial" pitchFamily="34" charset="0"/>
              </a:rPr>
              <a:t> </a:t>
            </a:r>
            <a:r>
              <a:rPr lang="en-US" sz="2400" dirty="0" err="1">
                <a:latin typeface="Arial" pitchFamily="34" charset="0"/>
                <a:cs typeface="Arial" pitchFamily="34" charset="0"/>
              </a:rPr>
              <a:t>mặt</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giai</a:t>
            </a:r>
            <a:r>
              <a:rPr lang="en-US" sz="2400" dirty="0">
                <a:latin typeface="Arial" pitchFamily="34" charset="0"/>
                <a:cs typeface="Arial" pitchFamily="34" charset="0"/>
              </a:rPr>
              <a:t> </a:t>
            </a:r>
            <a:r>
              <a:rPr lang="en-US" sz="2400" dirty="0" err="1">
                <a:latin typeface="Arial" pitchFamily="34" charset="0"/>
                <a:cs typeface="Arial" pitchFamily="34" charset="0"/>
              </a:rPr>
              <a:t>đoạn</a:t>
            </a:r>
            <a:r>
              <a:rPr lang="en-US" sz="2400" dirty="0">
                <a:latin typeface="Arial" pitchFamily="34" charset="0"/>
                <a:cs typeface="Arial" pitchFamily="34" charset="0"/>
              </a:rPr>
              <a:t> </a:t>
            </a:r>
            <a:r>
              <a:rPr lang="en-US" sz="2400" dirty="0" err="1">
                <a:latin typeface="Arial" pitchFamily="34" charset="0"/>
                <a:cs typeface="Arial" pitchFamily="34" charset="0"/>
              </a:rPr>
              <a:t>lứa</a:t>
            </a:r>
            <a:r>
              <a:rPr lang="en-US" sz="2400" dirty="0">
                <a:latin typeface="Arial" pitchFamily="34" charset="0"/>
                <a:cs typeface="Arial" pitchFamily="34" charset="0"/>
              </a:rPr>
              <a:t> </a:t>
            </a:r>
            <a:r>
              <a:rPr lang="en-US" sz="2400" dirty="0" err="1">
                <a:latin typeface="Arial" pitchFamily="34" charset="0"/>
                <a:cs typeface="Arial" pitchFamily="34" charset="0"/>
              </a:rPr>
              <a:t>tuổi</a:t>
            </a:r>
            <a:r>
              <a:rPr lang="en-US" sz="2400" dirty="0">
                <a:latin typeface="Arial" pitchFamily="34" charset="0"/>
                <a:cs typeface="Arial" pitchFamily="34" charset="0"/>
              </a:rPr>
              <a:t>: </a:t>
            </a:r>
            <a:r>
              <a:rPr lang="en-US" sz="2400" dirty="0" err="1">
                <a:latin typeface="Arial" pitchFamily="34" charset="0"/>
                <a:cs typeface="Arial" pitchFamily="34" charset="0"/>
              </a:rPr>
              <a:t>sơ</a:t>
            </a:r>
            <a:r>
              <a:rPr lang="en-US" sz="2400" dirty="0">
                <a:latin typeface="Arial" pitchFamily="34" charset="0"/>
                <a:cs typeface="Arial" pitchFamily="34" charset="0"/>
              </a:rPr>
              <a:t> </a:t>
            </a:r>
            <a:r>
              <a:rPr lang="en-US" sz="2400" dirty="0" err="1">
                <a:latin typeface="Arial" pitchFamily="34" charset="0"/>
                <a:cs typeface="Arial" pitchFamily="34" charset="0"/>
              </a:rPr>
              <a:t>sinh</a:t>
            </a:r>
            <a:r>
              <a:rPr lang="en-US" sz="2400" dirty="0">
                <a:latin typeface="Arial" pitchFamily="34" charset="0"/>
                <a:cs typeface="Arial" pitchFamily="34" charset="0"/>
              </a:rPr>
              <a:t>, </a:t>
            </a:r>
            <a:r>
              <a:rPr lang="en-US" sz="2400" dirty="0" err="1">
                <a:latin typeface="Arial" pitchFamily="34" charset="0"/>
                <a:cs typeface="Arial" pitchFamily="34" charset="0"/>
              </a:rPr>
              <a:t>hài</a:t>
            </a:r>
            <a:r>
              <a:rPr lang="en-US" sz="2400" dirty="0">
                <a:latin typeface="Arial" pitchFamily="34" charset="0"/>
                <a:cs typeface="Arial" pitchFamily="34" charset="0"/>
              </a:rPr>
              <a:t> </a:t>
            </a:r>
            <a:r>
              <a:rPr lang="en-US" sz="2400" dirty="0" err="1">
                <a:latin typeface="Arial" pitchFamily="34" charset="0"/>
                <a:cs typeface="Arial" pitchFamily="34" charset="0"/>
              </a:rPr>
              <a:t>nhi</a:t>
            </a:r>
            <a:r>
              <a:rPr lang="en-US" sz="2400" dirty="0">
                <a:latin typeface="Arial" pitchFamily="34" charset="0"/>
                <a:cs typeface="Arial" pitchFamily="34" charset="0"/>
              </a:rPr>
              <a:t>, </a:t>
            </a:r>
            <a:r>
              <a:rPr lang="en-US" sz="2400" dirty="0" err="1">
                <a:latin typeface="Arial" pitchFamily="34" charset="0"/>
                <a:cs typeface="Arial" pitchFamily="34" charset="0"/>
              </a:rPr>
              <a:t>ấu</a:t>
            </a:r>
            <a:r>
              <a:rPr lang="en-US" sz="2400" dirty="0">
                <a:latin typeface="Arial" pitchFamily="34" charset="0"/>
                <a:cs typeface="Arial" pitchFamily="34" charset="0"/>
              </a:rPr>
              <a:t> </a:t>
            </a:r>
            <a:r>
              <a:rPr lang="en-US" sz="2400" dirty="0" err="1">
                <a:latin typeface="Arial" pitchFamily="34" charset="0"/>
                <a:cs typeface="Arial" pitchFamily="34" charset="0"/>
              </a:rPr>
              <a:t>nhi</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mẫu</a:t>
            </a:r>
            <a:r>
              <a:rPr lang="en-US" sz="2400" dirty="0">
                <a:latin typeface="Arial" pitchFamily="34" charset="0"/>
                <a:cs typeface="Arial" pitchFamily="34" charset="0"/>
              </a:rPr>
              <a:t> </a:t>
            </a:r>
            <a:r>
              <a:rPr lang="en-US" sz="2400" dirty="0" err="1">
                <a:latin typeface="Arial" pitchFamily="34" charset="0"/>
                <a:cs typeface="Arial" pitchFamily="34" charset="0"/>
              </a:rPr>
              <a:t>giáo</a:t>
            </a:r>
            <a:endParaRPr lang="en-US" sz="2400" dirty="0">
              <a:latin typeface="Arial" pitchFamily="34" charset="0"/>
              <a:cs typeface="Arial" pitchFamily="34" charset="0"/>
            </a:endParaRPr>
          </a:p>
          <a:p>
            <a:pPr algn="just">
              <a:buFontTx/>
              <a:buChar char="-"/>
            </a:pPr>
            <a:r>
              <a:rPr lang="en-US" sz="2400" dirty="0" err="1">
                <a:latin typeface="Arial" pitchFamily="34" charset="0"/>
                <a:cs typeface="Arial" pitchFamily="34" charset="0"/>
              </a:rPr>
              <a:t>Đặc</a:t>
            </a:r>
            <a:r>
              <a:rPr lang="en-US" sz="2400" dirty="0">
                <a:latin typeface="Arial" pitchFamily="34" charset="0"/>
                <a:cs typeface="Arial" pitchFamily="34" charset="0"/>
              </a:rPr>
              <a:t> </a:t>
            </a:r>
            <a:r>
              <a:rPr lang="en-US" sz="2400" dirty="0" err="1">
                <a:latin typeface="Arial" pitchFamily="34" charset="0"/>
                <a:cs typeface="Arial" pitchFamily="34" charset="0"/>
              </a:rPr>
              <a:t>tr</a:t>
            </a:r>
            <a:r>
              <a:rPr lang="vi-VN" sz="2400" dirty="0">
                <a:latin typeface="Arial" pitchFamily="34" charset="0"/>
                <a:cs typeface="Arial" pitchFamily="34" charset="0"/>
              </a:rPr>
              <a:t>ư</a:t>
            </a:r>
            <a:r>
              <a:rPr lang="en-US" sz="2400" dirty="0">
                <a:latin typeface="Arial" pitchFamily="34" charset="0"/>
                <a:cs typeface="Arial" pitchFamily="34" charset="0"/>
              </a:rPr>
              <a:t>ng </a:t>
            </a:r>
            <a:r>
              <a:rPr lang="en-US" sz="2400" dirty="0" err="1">
                <a:latin typeface="Arial" pitchFamily="34" charset="0"/>
                <a:cs typeface="Arial" pitchFamily="34" charset="0"/>
              </a:rPr>
              <a:t>sự</a:t>
            </a:r>
            <a:r>
              <a:rPr lang="en-US" sz="2400" dirty="0">
                <a:latin typeface="Arial" pitchFamily="34" charset="0"/>
                <a:cs typeface="Arial" pitchFamily="34" charset="0"/>
              </a:rPr>
              <a:t> </a:t>
            </a:r>
            <a:r>
              <a:rPr lang="en-US" sz="2400" dirty="0" err="1">
                <a:latin typeface="Arial" pitchFamily="34" charset="0"/>
                <a:cs typeface="Arial" pitchFamily="34" charset="0"/>
              </a:rPr>
              <a:t>gắn</a:t>
            </a:r>
            <a:r>
              <a:rPr lang="en-US" sz="2400" dirty="0">
                <a:latin typeface="Arial" pitchFamily="34" charset="0"/>
                <a:cs typeface="Arial" pitchFamily="34" charset="0"/>
              </a:rPr>
              <a:t> </a:t>
            </a:r>
            <a:r>
              <a:rPr lang="en-US" sz="2400" dirty="0" err="1">
                <a:latin typeface="Arial" pitchFamily="34" charset="0"/>
                <a:cs typeface="Arial" pitchFamily="34" charset="0"/>
              </a:rPr>
              <a:t>kết</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 </a:t>
            </a:r>
            <a:r>
              <a:rPr lang="en-US" sz="2400" dirty="0" err="1">
                <a:latin typeface="Arial" pitchFamily="34" charset="0"/>
                <a:cs typeface="Arial" pitchFamily="34" charset="0"/>
              </a:rPr>
              <a:t>Mẹ</a:t>
            </a:r>
            <a:r>
              <a:rPr lang="en-US" sz="2400" dirty="0">
                <a:latin typeface="Arial" pitchFamily="34" charset="0"/>
                <a:cs typeface="Arial" pitchFamily="34" charset="0"/>
              </a:rPr>
              <a:t>/ ng</a:t>
            </a:r>
            <a:r>
              <a:rPr lang="vi-VN" sz="2400" dirty="0">
                <a:latin typeface="Arial" pitchFamily="34" charset="0"/>
                <a:cs typeface="Arial" pitchFamily="34" charset="0"/>
              </a:rPr>
              <a:t>ư</a:t>
            </a:r>
            <a:r>
              <a:rPr lang="en-US" sz="2400" dirty="0" err="1">
                <a:latin typeface="Arial" pitchFamily="34" charset="0"/>
                <a:cs typeface="Arial" pitchFamily="34" charset="0"/>
              </a:rPr>
              <a:t>ời</a:t>
            </a:r>
            <a:r>
              <a:rPr lang="en-US" sz="2400" dirty="0">
                <a:latin typeface="Arial" pitchFamily="34" charset="0"/>
                <a:cs typeface="Arial" pitchFamily="34" charset="0"/>
              </a:rPr>
              <a:t> </a:t>
            </a:r>
            <a:r>
              <a:rPr lang="en-US" sz="2400" dirty="0" err="1">
                <a:latin typeface="Arial" pitchFamily="34" charset="0"/>
                <a:cs typeface="Arial" pitchFamily="34" charset="0"/>
              </a:rPr>
              <a:t>chăm</a:t>
            </a:r>
            <a:r>
              <a:rPr lang="en-US" sz="2400" dirty="0">
                <a:latin typeface="Arial" pitchFamily="34" charset="0"/>
                <a:cs typeface="Arial" pitchFamily="34" charset="0"/>
              </a:rPr>
              <a:t> </a:t>
            </a:r>
            <a:r>
              <a:rPr lang="en-US" sz="2400" dirty="0" err="1">
                <a:latin typeface="Arial" pitchFamily="34" charset="0"/>
                <a:cs typeface="Arial" pitchFamily="34" charset="0"/>
              </a:rPr>
              <a:t>sóc</a:t>
            </a:r>
            <a:r>
              <a:rPr lang="en-US" sz="2400" dirty="0">
                <a:latin typeface="Arial" pitchFamily="34" charset="0"/>
                <a:cs typeface="Arial" pitchFamily="34" charset="0"/>
              </a:rPr>
              <a:t> – ng</a:t>
            </a:r>
            <a:r>
              <a:rPr lang="vi-VN" sz="2400" dirty="0">
                <a:latin typeface="Arial" pitchFamily="34" charset="0"/>
                <a:cs typeface="Arial" pitchFamily="34" charset="0"/>
              </a:rPr>
              <a:t>ư</a:t>
            </a:r>
            <a:r>
              <a:rPr lang="en-US" sz="2400" dirty="0" err="1">
                <a:latin typeface="Arial" pitchFamily="34" charset="0"/>
                <a:cs typeface="Arial" pitchFamily="34" charset="0"/>
              </a:rPr>
              <a:t>ời</a:t>
            </a:r>
            <a:r>
              <a:rPr lang="en-US" sz="2400" dirty="0">
                <a:latin typeface="Arial" pitchFamily="34" charset="0"/>
                <a:cs typeface="Arial" pitchFamily="34" charset="0"/>
              </a:rPr>
              <a:t> </a:t>
            </a:r>
            <a:r>
              <a:rPr lang="en-US" sz="2400" dirty="0" err="1">
                <a:latin typeface="Arial" pitchFamily="34" charset="0"/>
                <a:cs typeface="Arial" pitchFamily="34" charset="0"/>
              </a:rPr>
              <a:t>giáo</a:t>
            </a:r>
            <a:r>
              <a:rPr lang="en-US" sz="2400" dirty="0">
                <a:latin typeface="Arial" pitchFamily="34" charset="0"/>
                <a:cs typeface="Arial" pitchFamily="34" charset="0"/>
              </a:rPr>
              <a:t> </a:t>
            </a:r>
            <a:r>
              <a:rPr lang="en-US" sz="2400" dirty="0" err="1">
                <a:latin typeface="Arial" pitchFamily="34" charset="0"/>
                <a:cs typeface="Arial" pitchFamily="34" charset="0"/>
              </a:rPr>
              <a:t>dục</a:t>
            </a:r>
            <a:r>
              <a:rPr lang="en-US" sz="2400" dirty="0">
                <a:latin typeface="Arial" pitchFamily="34" charset="0"/>
                <a:cs typeface="Arial" pitchFamily="34" charset="0"/>
              </a:rPr>
              <a:t>, </a:t>
            </a:r>
            <a:r>
              <a:rPr lang="en-US" sz="2400" dirty="0" err="1">
                <a:latin typeface="Arial" pitchFamily="34" charset="0"/>
                <a:cs typeface="Arial" pitchFamily="34" charset="0"/>
              </a:rPr>
              <a:t>kích</a:t>
            </a:r>
            <a:r>
              <a:rPr lang="en-US" sz="2400" dirty="0">
                <a:latin typeface="Arial" pitchFamily="34" charset="0"/>
                <a:cs typeface="Arial" pitchFamily="34" charset="0"/>
              </a:rPr>
              <a:t> </a:t>
            </a:r>
            <a:r>
              <a:rPr lang="en-US" sz="2400" dirty="0" err="1">
                <a:latin typeface="Arial" pitchFamily="34" charset="0"/>
                <a:cs typeface="Arial" pitchFamily="34" charset="0"/>
              </a:rPr>
              <a:t>thích</a:t>
            </a:r>
            <a:r>
              <a:rPr lang="en-US" sz="2400" dirty="0">
                <a:latin typeface="Arial" pitchFamily="34" charset="0"/>
                <a:cs typeface="Arial" pitchFamily="34" charset="0"/>
              </a:rPr>
              <a:t> </a:t>
            </a:r>
            <a:r>
              <a:rPr lang="en-US" sz="2400" dirty="0" err="1">
                <a:latin typeface="Arial" pitchFamily="34" charset="0"/>
                <a:cs typeface="Arial" pitchFamily="34" charset="0"/>
              </a:rPr>
              <a:t>sự</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endParaRPr lang="en-US" sz="2400" dirty="0">
              <a:latin typeface="Arial" pitchFamily="34" charset="0"/>
              <a:cs typeface="Arial" pitchFamily="34" charset="0"/>
            </a:endParaRPr>
          </a:p>
          <a:p>
            <a:pPr algn="just">
              <a:buFontTx/>
              <a:buChar char="-"/>
            </a:pPr>
            <a:r>
              <a:rPr lang="en-US" sz="2400" dirty="0">
                <a:latin typeface="Arial" pitchFamily="34" charset="0"/>
                <a:cs typeface="Arial" pitchFamily="34" charset="0"/>
              </a:rPr>
              <a:t>Gia </a:t>
            </a:r>
            <a:r>
              <a:rPr lang="en-US" sz="2400" dirty="0" err="1">
                <a:latin typeface="Arial" pitchFamily="34" charset="0"/>
                <a:cs typeface="Arial" pitchFamily="34" charset="0"/>
              </a:rPr>
              <a:t>đình</a:t>
            </a:r>
            <a:r>
              <a:rPr lang="en-US" sz="2400" dirty="0">
                <a:latin typeface="Arial" pitchFamily="34" charset="0"/>
                <a:cs typeface="Arial" pitchFamily="34" charset="0"/>
              </a:rPr>
              <a:t>, </a:t>
            </a:r>
            <a:r>
              <a:rPr lang="en-US" sz="2400" dirty="0" err="1">
                <a:latin typeface="Arial" pitchFamily="34" charset="0"/>
                <a:cs typeface="Arial" pitchFamily="34" charset="0"/>
              </a:rPr>
              <a:t>cộng</a:t>
            </a:r>
            <a:r>
              <a:rPr lang="en-US" sz="2400" dirty="0">
                <a:latin typeface="Arial" pitchFamily="34" charset="0"/>
                <a:cs typeface="Arial" pitchFamily="34" charset="0"/>
              </a:rPr>
              <a:t> </a:t>
            </a:r>
            <a:r>
              <a:rPr lang="en-US" sz="2400" dirty="0" err="1">
                <a:latin typeface="Arial" pitchFamily="34" charset="0"/>
                <a:cs typeface="Arial" pitchFamily="34" charset="0"/>
              </a:rPr>
              <a:t>đồng</a:t>
            </a:r>
            <a:r>
              <a:rPr lang="en-US" sz="2400" dirty="0">
                <a:latin typeface="Arial" pitchFamily="34" charset="0"/>
                <a:cs typeface="Arial" pitchFamily="34" charset="0"/>
              </a:rPr>
              <a:t> </a:t>
            </a:r>
            <a:r>
              <a:rPr lang="en-US" sz="2400" dirty="0" err="1">
                <a:latin typeface="Arial" pitchFamily="34" charset="0"/>
                <a:cs typeface="Arial" pitchFamily="34" charset="0"/>
              </a:rPr>
              <a:t>là</a:t>
            </a:r>
            <a:r>
              <a:rPr lang="en-US" sz="2400" dirty="0">
                <a:latin typeface="Arial" pitchFamily="34" charset="0"/>
                <a:cs typeface="Arial" pitchFamily="34" charset="0"/>
              </a:rPr>
              <a:t> </a:t>
            </a:r>
            <a:r>
              <a:rPr lang="en-US" sz="2400" dirty="0" err="1">
                <a:latin typeface="Arial" pitchFamily="34" charset="0"/>
                <a:cs typeface="Arial" pitchFamily="34" charset="0"/>
              </a:rPr>
              <a:t>MTXH</a:t>
            </a:r>
            <a:r>
              <a:rPr lang="en-US" sz="2400" dirty="0">
                <a:latin typeface="Arial" pitchFamily="34" charset="0"/>
                <a:cs typeface="Arial" pitchFamily="34" charset="0"/>
              </a:rPr>
              <a:t> </a:t>
            </a:r>
            <a:r>
              <a:rPr lang="en-US" sz="2400" dirty="0" err="1">
                <a:latin typeface="Arial" pitchFamily="34" charset="0"/>
                <a:cs typeface="Arial" pitchFamily="34" charset="0"/>
              </a:rPr>
              <a:t>đầu</a:t>
            </a:r>
            <a:r>
              <a:rPr lang="en-US" sz="2400" dirty="0">
                <a:latin typeface="Arial" pitchFamily="34" charset="0"/>
                <a:cs typeface="Arial" pitchFamily="34" charset="0"/>
              </a:rPr>
              <a:t> </a:t>
            </a:r>
            <a:r>
              <a:rPr lang="en-US" sz="2400" dirty="0" err="1">
                <a:latin typeface="Arial" pitchFamily="34" charset="0"/>
                <a:cs typeface="Arial" pitchFamily="34" charset="0"/>
              </a:rPr>
              <a:t>tiên</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đứa</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ảnh</a:t>
            </a:r>
            <a:r>
              <a:rPr lang="en-US" sz="2400" dirty="0">
                <a:latin typeface="Arial" pitchFamily="34" charset="0"/>
                <a:cs typeface="Arial" pitchFamily="34" charset="0"/>
              </a:rPr>
              <a:t> h</a:t>
            </a:r>
            <a:r>
              <a:rPr lang="vi-VN" sz="2400" dirty="0">
                <a:latin typeface="Arial" pitchFamily="34" charset="0"/>
                <a:cs typeface="Arial" pitchFamily="34" charset="0"/>
              </a:rPr>
              <a:t>ư</a:t>
            </a:r>
            <a:r>
              <a:rPr lang="en-US" sz="2400" dirty="0" err="1">
                <a:latin typeface="Arial" pitchFamily="34" charset="0"/>
                <a:cs typeface="Arial" pitchFamily="34" charset="0"/>
              </a:rPr>
              <a:t>ởng</a:t>
            </a:r>
            <a:r>
              <a:rPr lang="en-US" sz="2400" dirty="0">
                <a:latin typeface="Arial" pitchFamily="34" charset="0"/>
                <a:cs typeface="Arial" pitchFamily="34" charset="0"/>
              </a:rPr>
              <a:t> </a:t>
            </a:r>
            <a:r>
              <a:rPr lang="en-US" sz="2400" dirty="0" err="1">
                <a:latin typeface="Arial" pitchFamily="34" charset="0"/>
                <a:cs typeface="Arial" pitchFamily="34" charset="0"/>
              </a:rPr>
              <a:t>mạnh</a:t>
            </a:r>
            <a:r>
              <a:rPr lang="en-US" sz="2400" dirty="0">
                <a:latin typeface="Arial" pitchFamily="34" charset="0"/>
                <a:cs typeface="Arial" pitchFamily="34" charset="0"/>
              </a:rPr>
              <a:t> </a:t>
            </a:r>
            <a:r>
              <a:rPr lang="en-US" sz="2400" dirty="0" err="1">
                <a:latin typeface="Arial" pitchFamily="34" charset="0"/>
                <a:cs typeface="Arial" pitchFamily="34" charset="0"/>
              </a:rPr>
              <a:t>mẽ</a:t>
            </a:r>
            <a:r>
              <a:rPr lang="en-US" sz="2400" dirty="0">
                <a:latin typeface="Arial" pitchFamily="34" charset="0"/>
                <a:cs typeface="Arial" pitchFamily="34" charset="0"/>
              </a:rPr>
              <a:t> </a:t>
            </a:r>
            <a:r>
              <a:rPr lang="en-US" sz="2400" dirty="0" err="1">
                <a:latin typeface="Arial" pitchFamily="34" charset="0"/>
                <a:cs typeface="Arial" pitchFamily="34" charset="0"/>
              </a:rPr>
              <a:t>đến</a:t>
            </a:r>
            <a:r>
              <a:rPr lang="en-US" sz="2400" dirty="0">
                <a:latin typeface="Arial" pitchFamily="34" charset="0"/>
                <a:cs typeface="Arial" pitchFamily="34" charset="0"/>
              </a:rPr>
              <a:t> </a:t>
            </a:r>
            <a:r>
              <a:rPr lang="en-US" sz="2400" dirty="0" err="1">
                <a:latin typeface="Arial" pitchFamily="34" charset="0"/>
                <a:cs typeface="Arial" pitchFamily="34" charset="0"/>
              </a:rPr>
              <a:t>sự</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trẻ</a:t>
            </a:r>
            <a:endParaRPr lang="en-US" sz="2400" dirty="0">
              <a:latin typeface="Arial" pitchFamily="34" charset="0"/>
              <a:cs typeface="Arial" pitchFamily="34" charset="0"/>
            </a:endParaRPr>
          </a:p>
        </p:txBody>
      </p:sp>
      <p:pic>
        <p:nvPicPr>
          <p:cNvPr id="4" name="Hình ảnh 3">
            <a:extLst>
              <a:ext uri="{FF2B5EF4-FFF2-40B4-BE49-F238E27FC236}">
                <a16:creationId xmlns="" xmlns:a16="http://schemas.microsoft.com/office/drawing/2014/main" id="{F56DD156-2008-42A7-8781-741335497D4E}"/>
              </a:ext>
            </a:extLst>
          </p:cNvPr>
          <p:cNvPicPr>
            <a:picLocks noChangeAspect="1"/>
          </p:cNvPicPr>
          <p:nvPr/>
        </p:nvPicPr>
        <p:blipFill>
          <a:blip r:embed="rId4"/>
          <a:stretch>
            <a:fillRect/>
          </a:stretch>
        </p:blipFill>
        <p:spPr>
          <a:xfrm>
            <a:off x="6531429" y="1888177"/>
            <a:ext cx="5211396" cy="4444419"/>
          </a:xfrm>
          <a:prstGeom prst="rect">
            <a:avLst/>
          </a:prstGeom>
        </p:spPr>
      </p:pic>
    </p:spTree>
    <p:extLst>
      <p:ext uri="{BB962C8B-B14F-4D97-AF65-F5344CB8AC3E}">
        <p14:creationId xmlns:p14="http://schemas.microsoft.com/office/powerpoint/2010/main" val="397114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left)">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6E4037-6665-43E9-9CD5-BE11030B107E}"/>
              </a:ext>
            </a:extLst>
          </p:cNvPr>
          <p:cNvSpPr>
            <a:spLocks noGrp="1"/>
          </p:cNvSpPr>
          <p:nvPr>
            <p:ph type="title"/>
          </p:nvPr>
        </p:nvSpPr>
        <p:spPr>
          <a:xfrm>
            <a:off x="838200" y="365126"/>
            <a:ext cx="10515600" cy="958432"/>
          </a:xfrm>
        </p:spPr>
        <p:txBody>
          <a:bodyPr/>
          <a:lstStyle/>
          <a:p>
            <a:pPr algn="ctr">
              <a:defRPr/>
            </a:pP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Nhu</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cầu</a:t>
            </a:r>
            <a:r>
              <a:rPr lang="en-US" sz="3200" b="1" dirty="0">
                <a:solidFill>
                  <a:srgbClr val="FF0000"/>
                </a:solidFill>
                <a:latin typeface="Times New Roman" panose="02020603050405020304" pitchFamily="18" charset="0"/>
                <a:cs typeface="Times New Roman" panose="02020603050405020304" pitchFamily="18" charset="0"/>
              </a:rPr>
              <a:t> c</a:t>
            </a:r>
            <a:r>
              <a:rPr lang="vi-VN" sz="3200" b="1" dirty="0">
                <a:solidFill>
                  <a:srgbClr val="FF0000"/>
                </a:solidFill>
                <a:latin typeface="Times New Roman" panose="02020603050405020304" pitchFamily="18" charset="0"/>
                <a:cs typeface="Times New Roman" panose="02020603050405020304" pitchFamily="18" charset="0"/>
              </a:rPr>
              <a:t>ơ</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bản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để</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phát</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triển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toàn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diện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của</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trẻ</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mầm</a:t>
            </a:r>
            <a:r>
              <a:rPr lang="en-US" sz="3200" b="1" dirty="0">
                <a:solidFill>
                  <a:srgbClr val="FF0000"/>
                </a:solidFill>
                <a:latin typeface="Times New Roman" panose="02020603050405020304" pitchFamily="18" charset="0"/>
                <a:cs typeface="Times New Roman" panose="02020603050405020304" pitchFamily="18" charset="0"/>
              </a:rPr>
              <a:t> non</a:t>
            </a:r>
            <a:endParaRPr lang="vi-VN" sz="3200" b="1" dirty="0">
              <a:solidFill>
                <a:srgbClr val="FF0000"/>
              </a:solidFill>
              <a:latin typeface="Times New Roman" panose="02020603050405020304" pitchFamily="18" charset="0"/>
              <a:cs typeface="Times New Roman" panose="02020603050405020304" pitchFamily="18" charset="0"/>
            </a:endParaRPr>
          </a:p>
        </p:txBody>
      </p:sp>
      <p:sp>
        <p:nvSpPr>
          <p:cNvPr id="6" name="Oval 6">
            <a:extLst>
              <a:ext uri="{FF2B5EF4-FFF2-40B4-BE49-F238E27FC236}">
                <a16:creationId xmlns="" xmlns:a16="http://schemas.microsoft.com/office/drawing/2014/main" id="{4560FC48-68B6-4D28-AC5B-50781038CE8E}"/>
              </a:ext>
            </a:extLst>
          </p:cNvPr>
          <p:cNvSpPr>
            <a:spLocks noGrp="1" noChangeArrowheads="1"/>
          </p:cNvSpPr>
          <p:nvPr>
            <p:ph idx="1"/>
          </p:nvPr>
        </p:nvSpPr>
        <p:spPr>
          <a:xfrm>
            <a:off x="7220292" y="1354058"/>
            <a:ext cx="1828800" cy="1600200"/>
          </a:xfrm>
          <a:prstGeom prst="ellipse">
            <a:avLst/>
          </a:prstGeom>
          <a:solidFill>
            <a:srgbClr val="FF0000"/>
          </a:solidFill>
          <a:ln>
            <a:solidFill>
              <a:srgbClr val="000000"/>
            </a:solidFill>
            <a:round/>
          </a:ln>
        </p:spPr>
        <p:txBody>
          <a:bodyPr>
            <a:normAutofit/>
          </a:bodyPr>
          <a:lstStyle/>
          <a:p>
            <a:pPr marL="0" indent="0" algn="ctr">
              <a:buNone/>
              <a:defRPr/>
            </a:pPr>
            <a:r>
              <a:rPr lang="en-US" altLang="en-US" b="1" dirty="0">
                <a:latin typeface="Times New Roman" panose="02020603050405020304" pitchFamily="18" charset="0"/>
                <a:cs typeface="Times New Roman" panose="02020603050405020304" pitchFamily="18" charset="0"/>
              </a:rPr>
              <a:t> </a:t>
            </a:r>
            <a:r>
              <a:rPr lang="en-US" altLang="en-US" sz="2400" b="1" dirty="0" err="1">
                <a:latin typeface="Arial" pitchFamily="34" charset="0"/>
                <a:cs typeface="Arial" pitchFamily="34" charset="0"/>
              </a:rPr>
              <a:t>Vui</a:t>
            </a:r>
            <a:r>
              <a:rPr lang="en-US" altLang="en-US" sz="2400" b="1" dirty="0">
                <a:latin typeface="Arial" pitchFamily="34" charset="0"/>
                <a:cs typeface="Arial" pitchFamily="34" charset="0"/>
              </a:rPr>
              <a:t> </a:t>
            </a:r>
            <a:r>
              <a:rPr lang="en-US" altLang="en-US" sz="2400" b="1" dirty="0" err="1">
                <a:latin typeface="Arial" pitchFamily="34" charset="0"/>
                <a:cs typeface="Arial" pitchFamily="34" charset="0"/>
              </a:rPr>
              <a:t>ch</a:t>
            </a:r>
            <a:r>
              <a:rPr lang="vi-VN" altLang="en-US" sz="2400" b="1" dirty="0">
                <a:latin typeface="Arial" pitchFamily="34" charset="0"/>
                <a:cs typeface="Arial" pitchFamily="34" charset="0"/>
              </a:rPr>
              <a:t>ơ</a:t>
            </a:r>
            <a:r>
              <a:rPr lang="en-US" altLang="en-US" sz="2400" b="1" dirty="0">
                <a:latin typeface="Arial" pitchFamily="34" charset="0"/>
                <a:cs typeface="Arial" pitchFamily="34" charset="0"/>
              </a:rPr>
              <a:t>i</a:t>
            </a:r>
          </a:p>
        </p:txBody>
      </p:sp>
      <p:sp>
        <p:nvSpPr>
          <p:cNvPr id="23558" name="Oval 17">
            <a:extLst>
              <a:ext uri="{FF2B5EF4-FFF2-40B4-BE49-F238E27FC236}">
                <a16:creationId xmlns="" xmlns:a16="http://schemas.microsoft.com/office/drawing/2014/main" id="{E8F1506B-1430-48FC-BFD4-2A09060B1D9C}"/>
              </a:ext>
            </a:extLst>
          </p:cNvPr>
          <p:cNvSpPr>
            <a:spLocks noChangeArrowheads="1"/>
          </p:cNvSpPr>
          <p:nvPr/>
        </p:nvSpPr>
        <p:spPr bwMode="auto">
          <a:xfrm>
            <a:off x="4607708" y="3276746"/>
            <a:ext cx="2270127" cy="1544636"/>
          </a:xfrm>
          <a:prstGeom prst="ellipse">
            <a:avLst/>
          </a:prstGeom>
          <a:solidFill>
            <a:srgbClr val="FFFF00"/>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b="1" dirty="0" err="1"/>
              <a:t>SỰ</a:t>
            </a:r>
            <a:r>
              <a:rPr lang="en-US" altLang="en-US" b="1" dirty="0"/>
              <a:t> </a:t>
            </a:r>
            <a:r>
              <a:rPr lang="en-US" altLang="en-US" b="1" dirty="0" err="1"/>
              <a:t>PHÁT</a:t>
            </a:r>
            <a:r>
              <a:rPr lang="en-US" altLang="en-US" b="1" dirty="0"/>
              <a:t> </a:t>
            </a:r>
            <a:r>
              <a:rPr lang="en-US" altLang="en-US" b="1" dirty="0" err="1"/>
              <a:t>TRIỂN</a:t>
            </a:r>
            <a:r>
              <a:rPr lang="en-US" altLang="en-US" b="1" dirty="0"/>
              <a:t> </a:t>
            </a:r>
            <a:r>
              <a:rPr lang="en-US" altLang="en-US" b="1" dirty="0" err="1"/>
              <a:t>TRẺ</a:t>
            </a:r>
            <a:r>
              <a:rPr lang="en-US" altLang="en-US" b="1" dirty="0"/>
              <a:t> MN</a:t>
            </a:r>
            <a:endParaRPr lang="en-US" altLang="en-US" dirty="0"/>
          </a:p>
        </p:txBody>
      </p:sp>
      <p:cxnSp>
        <p:nvCxnSpPr>
          <p:cNvPr id="23563" name="Straight Arrow Connector 14">
            <a:extLst>
              <a:ext uri="{FF2B5EF4-FFF2-40B4-BE49-F238E27FC236}">
                <a16:creationId xmlns="" xmlns:a16="http://schemas.microsoft.com/office/drawing/2014/main" id="{9430952C-1A2A-43B9-89C8-B77270BE5734}"/>
              </a:ext>
            </a:extLst>
          </p:cNvPr>
          <p:cNvCxnSpPr>
            <a:cxnSpLocks noChangeShapeType="1"/>
          </p:cNvCxnSpPr>
          <p:nvPr/>
        </p:nvCxnSpPr>
        <p:spPr bwMode="auto">
          <a:xfrm flipV="1">
            <a:off x="6655981" y="2830938"/>
            <a:ext cx="613445" cy="650006"/>
          </a:xfrm>
          <a:prstGeom prst="straightConnector1">
            <a:avLst/>
          </a:prstGeom>
          <a:noFill/>
          <a:ln w="9525" algn="ctr">
            <a:solidFill>
              <a:schemeClr val="tx1"/>
            </a:solidFill>
            <a:round/>
            <a:headEnd/>
            <a:tailEnd type="triangle" w="med" len="med"/>
          </a:ln>
        </p:spPr>
      </p:cxnSp>
      <p:grpSp>
        <p:nvGrpSpPr>
          <p:cNvPr id="8" name="Group 7"/>
          <p:cNvGrpSpPr/>
          <p:nvPr/>
        </p:nvGrpSpPr>
        <p:grpSpPr>
          <a:xfrm>
            <a:off x="7004381" y="3554204"/>
            <a:ext cx="3592556" cy="1503363"/>
            <a:chOff x="7004381" y="3554204"/>
            <a:chExt cx="3592556" cy="1503363"/>
          </a:xfrm>
        </p:grpSpPr>
        <p:sp>
          <p:nvSpPr>
            <p:cNvPr id="23556" name="Oval 9">
              <a:extLst>
                <a:ext uri="{FF2B5EF4-FFF2-40B4-BE49-F238E27FC236}">
                  <a16:creationId xmlns="" xmlns:a16="http://schemas.microsoft.com/office/drawing/2014/main" id="{2E9D7F15-E436-47DD-ACF3-C897E21B3C06}"/>
                </a:ext>
              </a:extLst>
            </p:cNvPr>
            <p:cNvSpPr>
              <a:spLocks noChangeArrowheads="1"/>
            </p:cNvSpPr>
            <p:nvPr/>
          </p:nvSpPr>
          <p:spPr bwMode="auto">
            <a:xfrm>
              <a:off x="7738754" y="3554204"/>
              <a:ext cx="2858183" cy="1503363"/>
            </a:xfrm>
            <a:prstGeom prst="ellipse">
              <a:avLst/>
            </a:prstGeom>
            <a:solidFill>
              <a:srgbClr val="FF00FF"/>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b="1" dirty="0" err="1">
                  <a:latin typeface="Arial" pitchFamily="34" charset="0"/>
                  <a:cs typeface="Arial" pitchFamily="34" charset="0"/>
                </a:rPr>
                <a:t>Chăm</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sóc</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dinh</a:t>
              </a:r>
              <a:r>
                <a:rPr lang="en-US" altLang="en-US" b="1" dirty="0">
                  <a:latin typeface="Arial" pitchFamily="34" charset="0"/>
                  <a:cs typeface="Arial" pitchFamily="34" charset="0"/>
                </a:rPr>
                <a:t> d</a:t>
              </a:r>
              <a:r>
                <a:rPr lang="vi-VN" altLang="en-US" b="1" dirty="0">
                  <a:latin typeface="Arial" pitchFamily="34" charset="0"/>
                  <a:cs typeface="Arial" pitchFamily="34" charset="0"/>
                </a:rPr>
                <a:t>ư</a:t>
              </a:r>
              <a:r>
                <a:rPr lang="en-US" altLang="en-US" b="1" dirty="0" err="1">
                  <a:latin typeface="Arial" pitchFamily="34" charset="0"/>
                  <a:cs typeface="Arial" pitchFamily="34" charset="0"/>
                </a:rPr>
                <a:t>ỡng</a:t>
              </a:r>
              <a:endParaRPr lang="en-US" altLang="en-US" b="1" dirty="0">
                <a:latin typeface="Arial" pitchFamily="34" charset="0"/>
                <a:cs typeface="Arial" pitchFamily="34" charset="0"/>
              </a:endParaRPr>
            </a:p>
          </p:txBody>
        </p:sp>
        <p:cxnSp>
          <p:nvCxnSpPr>
            <p:cNvPr id="23564" name="Straight Arrow Connector 16">
              <a:extLst>
                <a:ext uri="{FF2B5EF4-FFF2-40B4-BE49-F238E27FC236}">
                  <a16:creationId xmlns="" xmlns:a16="http://schemas.microsoft.com/office/drawing/2014/main" id="{5484E3E1-5C14-4044-A9AC-DB1FADFB386E}"/>
                </a:ext>
              </a:extLst>
            </p:cNvPr>
            <p:cNvCxnSpPr>
              <a:cxnSpLocks/>
            </p:cNvCxnSpPr>
            <p:nvPr/>
          </p:nvCxnSpPr>
          <p:spPr bwMode="auto">
            <a:xfrm>
              <a:off x="7004381" y="4163147"/>
              <a:ext cx="449324" cy="0"/>
            </a:xfrm>
            <a:prstGeom prst="straightConnector1">
              <a:avLst/>
            </a:prstGeom>
            <a:noFill/>
            <a:ln w="9525" algn="ctr">
              <a:solidFill>
                <a:schemeClr val="tx1"/>
              </a:solidFill>
              <a:round/>
              <a:headEnd/>
              <a:tailEnd type="triangle" w="med" len="med"/>
            </a:ln>
          </p:spPr>
        </p:cxnSp>
      </p:grpSp>
      <p:grpSp>
        <p:nvGrpSpPr>
          <p:cNvPr id="9" name="Group 8"/>
          <p:cNvGrpSpPr/>
          <p:nvPr/>
        </p:nvGrpSpPr>
        <p:grpSpPr>
          <a:xfrm>
            <a:off x="6296387" y="4719946"/>
            <a:ext cx="1865312" cy="1765138"/>
            <a:chOff x="6296387" y="4719946"/>
            <a:chExt cx="1865312" cy="1765138"/>
          </a:xfrm>
        </p:grpSpPr>
        <p:sp>
          <p:nvSpPr>
            <p:cNvPr id="13" name="Oval 6">
              <a:extLst>
                <a:ext uri="{FF2B5EF4-FFF2-40B4-BE49-F238E27FC236}">
                  <a16:creationId xmlns="" xmlns:a16="http://schemas.microsoft.com/office/drawing/2014/main" id="{FCF84DFC-64E3-4F92-9EF5-C8FBF3D6AE52}"/>
                </a:ext>
              </a:extLst>
            </p:cNvPr>
            <p:cNvSpPr txBox="1">
              <a:spLocks noChangeArrowheads="1"/>
            </p:cNvSpPr>
            <p:nvPr/>
          </p:nvSpPr>
          <p:spPr bwMode="auto">
            <a:xfrm>
              <a:off x="6296387" y="5157682"/>
              <a:ext cx="1865312" cy="1327402"/>
            </a:xfrm>
            <a:prstGeom prst="ellipse">
              <a:avLst/>
            </a:prstGeom>
            <a:solidFill>
              <a:srgbClr val="FF0000"/>
            </a:solidFill>
            <a:ln w="9525">
              <a:solidFill>
                <a:srgbClr val="000000"/>
              </a:solidFill>
              <a:round/>
              <a:headEnd/>
              <a:tailEnd/>
            </a:ln>
            <a:effectLst/>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marL="0" indent="0" algn="ctr">
                <a:buNone/>
                <a:defRPr/>
              </a:pPr>
              <a:r>
                <a:rPr lang="en-US" altLang="en-US" sz="2400" b="1" kern="0" dirty="0" err="1">
                  <a:effectLst/>
                  <a:latin typeface="Arial" pitchFamily="34" charset="0"/>
                  <a:cs typeface="Arial" pitchFamily="34" charset="0"/>
                </a:rPr>
                <a:t>Giáo</a:t>
              </a:r>
              <a:r>
                <a:rPr lang="en-US" altLang="en-US" sz="2400" b="1" kern="0" dirty="0">
                  <a:effectLst/>
                  <a:latin typeface="Arial" pitchFamily="34" charset="0"/>
                  <a:cs typeface="Arial" pitchFamily="34" charset="0"/>
                </a:rPr>
                <a:t> </a:t>
              </a:r>
              <a:r>
                <a:rPr lang="en-US" altLang="en-US" sz="2400" b="1" kern="0" dirty="0" err="1">
                  <a:effectLst/>
                  <a:latin typeface="Arial" pitchFamily="34" charset="0"/>
                  <a:cs typeface="Arial" pitchFamily="34" charset="0"/>
                </a:rPr>
                <a:t>dục</a:t>
              </a:r>
              <a:endParaRPr lang="en-US" altLang="en-US" sz="2400" b="1" kern="0" dirty="0">
                <a:effectLst/>
                <a:latin typeface="Arial" pitchFamily="34" charset="0"/>
                <a:cs typeface="Arial" pitchFamily="34" charset="0"/>
              </a:endParaRPr>
            </a:p>
          </p:txBody>
        </p:sp>
        <p:cxnSp>
          <p:nvCxnSpPr>
            <p:cNvPr id="23565" name="Straight Arrow Connector 20">
              <a:extLst>
                <a:ext uri="{FF2B5EF4-FFF2-40B4-BE49-F238E27FC236}">
                  <a16:creationId xmlns="" xmlns:a16="http://schemas.microsoft.com/office/drawing/2014/main" id="{9FCC5621-4BDB-4E59-852E-8DC31685830C}"/>
                </a:ext>
              </a:extLst>
            </p:cNvPr>
            <p:cNvCxnSpPr>
              <a:cxnSpLocks/>
            </p:cNvCxnSpPr>
            <p:nvPr/>
          </p:nvCxnSpPr>
          <p:spPr bwMode="auto">
            <a:xfrm>
              <a:off x="6574512" y="4719946"/>
              <a:ext cx="358101" cy="336300"/>
            </a:xfrm>
            <a:prstGeom prst="straightConnector1">
              <a:avLst/>
            </a:prstGeom>
            <a:noFill/>
            <a:ln w="9525" algn="ctr">
              <a:solidFill>
                <a:schemeClr val="tx1"/>
              </a:solidFill>
              <a:round/>
              <a:headEnd/>
              <a:tailEnd type="triangle" w="med" len="med"/>
            </a:ln>
          </p:spPr>
        </p:cxnSp>
      </p:grpSp>
      <p:grpSp>
        <p:nvGrpSpPr>
          <p:cNvPr id="5" name="Group 4"/>
          <p:cNvGrpSpPr/>
          <p:nvPr/>
        </p:nvGrpSpPr>
        <p:grpSpPr>
          <a:xfrm>
            <a:off x="3305360" y="1354058"/>
            <a:ext cx="2604697" cy="1922689"/>
            <a:chOff x="3305360" y="1354058"/>
            <a:chExt cx="2604697" cy="1922689"/>
          </a:xfrm>
        </p:grpSpPr>
        <p:sp>
          <p:nvSpPr>
            <p:cNvPr id="23560" name="Oval 9">
              <a:extLst>
                <a:ext uri="{FF2B5EF4-FFF2-40B4-BE49-F238E27FC236}">
                  <a16:creationId xmlns="" xmlns:a16="http://schemas.microsoft.com/office/drawing/2014/main" id="{2BDB72CF-654B-4ED6-B13B-6C120E2D4222}"/>
                </a:ext>
              </a:extLst>
            </p:cNvPr>
            <p:cNvSpPr>
              <a:spLocks noChangeArrowheads="1"/>
            </p:cNvSpPr>
            <p:nvPr/>
          </p:nvSpPr>
          <p:spPr bwMode="auto">
            <a:xfrm>
              <a:off x="3305360" y="1354058"/>
              <a:ext cx="2604697" cy="1600199"/>
            </a:xfrm>
            <a:prstGeom prst="ellipse">
              <a:avLst/>
            </a:prstGeom>
            <a:solidFill>
              <a:srgbClr val="FF00FF"/>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b="1" dirty="0" err="1">
                  <a:latin typeface="Arial" pitchFamily="34" charset="0"/>
                  <a:cs typeface="Arial" pitchFamily="34" charset="0"/>
                </a:rPr>
                <a:t>Yêu</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th</a:t>
              </a:r>
              <a:r>
                <a:rPr lang="vi-VN" altLang="en-US" b="1" dirty="0">
                  <a:latin typeface="Arial" pitchFamily="34" charset="0"/>
                  <a:cs typeface="Arial" pitchFamily="34" charset="0"/>
                </a:rPr>
                <a:t>ư</a:t>
              </a:r>
              <a:r>
                <a:rPr lang="en-US" altLang="en-US" b="1" dirty="0" err="1">
                  <a:latin typeface="Arial" pitchFamily="34" charset="0"/>
                  <a:cs typeface="Arial" pitchFamily="34" charset="0"/>
                </a:rPr>
                <a:t>ơng</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gần</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gũi</a:t>
              </a:r>
              <a:endParaRPr lang="en-US" altLang="en-US" b="1" dirty="0">
                <a:latin typeface="Arial" pitchFamily="34" charset="0"/>
                <a:cs typeface="Arial" pitchFamily="34" charset="0"/>
              </a:endParaRPr>
            </a:p>
          </p:txBody>
        </p:sp>
        <p:cxnSp>
          <p:nvCxnSpPr>
            <p:cNvPr id="23567" name="Straight Arrow Connector 35">
              <a:extLst>
                <a:ext uri="{FF2B5EF4-FFF2-40B4-BE49-F238E27FC236}">
                  <a16:creationId xmlns="" xmlns:a16="http://schemas.microsoft.com/office/drawing/2014/main" id="{9B75A2AB-F4FC-48CA-9AAE-366054B8B0CC}"/>
                </a:ext>
              </a:extLst>
            </p:cNvPr>
            <p:cNvCxnSpPr>
              <a:cxnSpLocks noChangeShapeType="1"/>
            </p:cNvCxnSpPr>
            <p:nvPr/>
          </p:nvCxnSpPr>
          <p:spPr bwMode="auto">
            <a:xfrm flipH="1" flipV="1">
              <a:off x="5179377" y="2912415"/>
              <a:ext cx="161934" cy="364332"/>
            </a:xfrm>
            <a:prstGeom prst="straightConnector1">
              <a:avLst/>
            </a:prstGeom>
            <a:noFill/>
            <a:ln w="9525" algn="ctr">
              <a:solidFill>
                <a:schemeClr val="tx1"/>
              </a:solidFill>
              <a:round/>
              <a:headEnd/>
              <a:tailEnd type="triangle" w="med" len="med"/>
            </a:ln>
          </p:spPr>
        </p:cxnSp>
      </p:grpSp>
      <p:grpSp>
        <p:nvGrpSpPr>
          <p:cNvPr id="4" name="Group 3"/>
          <p:cNvGrpSpPr/>
          <p:nvPr/>
        </p:nvGrpSpPr>
        <p:grpSpPr>
          <a:xfrm>
            <a:off x="1911673" y="2885695"/>
            <a:ext cx="2600951" cy="1190498"/>
            <a:chOff x="1911673" y="2885695"/>
            <a:chExt cx="2600951" cy="1190498"/>
          </a:xfrm>
        </p:grpSpPr>
        <p:sp>
          <p:nvSpPr>
            <p:cNvPr id="23559" name="Oval 10">
              <a:extLst>
                <a:ext uri="{FF2B5EF4-FFF2-40B4-BE49-F238E27FC236}">
                  <a16:creationId xmlns="" xmlns:a16="http://schemas.microsoft.com/office/drawing/2014/main" id="{117B2BE9-F348-40B8-88F9-3718FA416881}"/>
                </a:ext>
              </a:extLst>
            </p:cNvPr>
            <p:cNvSpPr>
              <a:spLocks noChangeArrowheads="1"/>
            </p:cNvSpPr>
            <p:nvPr/>
          </p:nvSpPr>
          <p:spPr bwMode="auto">
            <a:xfrm>
              <a:off x="1911673" y="2885695"/>
              <a:ext cx="1742841" cy="1190498"/>
            </a:xfrm>
            <a:prstGeom prst="ellipse">
              <a:avLst/>
            </a:prstGeom>
            <a:solidFill>
              <a:srgbClr val="CC99FF"/>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lnSpc>
                  <a:spcPct val="150000"/>
                </a:lnSpc>
              </a:pPr>
              <a:r>
                <a:rPr lang="en-US" altLang="en-US" b="1" smtClean="0">
                  <a:latin typeface="Arial" pitchFamily="34" charset="0"/>
                  <a:cs typeface="Arial" pitchFamily="34" charset="0"/>
                </a:rPr>
                <a:t>Bảo vệ</a:t>
              </a:r>
              <a:endParaRPr lang="en-US" altLang="en-US" dirty="0">
                <a:latin typeface="Arial" pitchFamily="34" charset="0"/>
                <a:cs typeface="Arial" pitchFamily="34" charset="0"/>
              </a:endParaRPr>
            </a:p>
          </p:txBody>
        </p:sp>
        <p:cxnSp>
          <p:nvCxnSpPr>
            <p:cNvPr id="23569" name="Straight Arrow Connector 39">
              <a:extLst>
                <a:ext uri="{FF2B5EF4-FFF2-40B4-BE49-F238E27FC236}">
                  <a16:creationId xmlns="" xmlns:a16="http://schemas.microsoft.com/office/drawing/2014/main" id="{BE4D542F-4B54-46B9-9775-82F2035049F9}"/>
                </a:ext>
              </a:extLst>
            </p:cNvPr>
            <p:cNvCxnSpPr>
              <a:cxnSpLocks noChangeShapeType="1"/>
            </p:cNvCxnSpPr>
            <p:nvPr/>
          </p:nvCxnSpPr>
          <p:spPr bwMode="auto">
            <a:xfrm flipH="1" flipV="1">
              <a:off x="3752604" y="3688773"/>
              <a:ext cx="760020" cy="169223"/>
            </a:xfrm>
            <a:prstGeom prst="straightConnector1">
              <a:avLst/>
            </a:prstGeom>
            <a:noFill/>
            <a:ln w="9525" algn="ctr">
              <a:solidFill>
                <a:schemeClr val="tx1"/>
              </a:solidFill>
              <a:round/>
              <a:headEnd/>
              <a:tailEnd type="triangle" w="med" len="med"/>
            </a:ln>
          </p:spPr>
        </p:cxnSp>
      </p:grpSp>
      <p:grpSp>
        <p:nvGrpSpPr>
          <p:cNvPr id="3" name="Group 2"/>
          <p:cNvGrpSpPr/>
          <p:nvPr/>
        </p:nvGrpSpPr>
        <p:grpSpPr>
          <a:xfrm>
            <a:off x="693760" y="4425674"/>
            <a:ext cx="4280758" cy="1973948"/>
            <a:chOff x="693760" y="4425674"/>
            <a:chExt cx="4280758" cy="1973948"/>
          </a:xfrm>
        </p:grpSpPr>
        <p:sp>
          <p:nvSpPr>
            <p:cNvPr id="23561" name="Oval 8">
              <a:extLst>
                <a:ext uri="{FF2B5EF4-FFF2-40B4-BE49-F238E27FC236}">
                  <a16:creationId xmlns="" xmlns:a16="http://schemas.microsoft.com/office/drawing/2014/main" id="{BCBDE2D3-DED3-48C9-862B-964A887C7A11}"/>
                </a:ext>
              </a:extLst>
            </p:cNvPr>
            <p:cNvSpPr>
              <a:spLocks noChangeArrowheads="1"/>
            </p:cNvSpPr>
            <p:nvPr/>
          </p:nvSpPr>
          <p:spPr bwMode="auto">
            <a:xfrm>
              <a:off x="693760" y="4425674"/>
              <a:ext cx="3913948" cy="1973948"/>
            </a:xfrm>
            <a:prstGeom prst="ellipse">
              <a:avLst/>
            </a:prstGeom>
            <a:solidFill>
              <a:srgbClr val="CCFFCC"/>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sz="2200" b="1" err="1">
                  <a:latin typeface="Arial" pitchFamily="34" charset="0"/>
                  <a:cs typeface="Arial" pitchFamily="34" charset="0"/>
                </a:rPr>
                <a:t>Sống</a:t>
              </a:r>
              <a:r>
                <a:rPr lang="en-US" altLang="en-US" sz="2200" b="1">
                  <a:latin typeface="Arial" pitchFamily="34" charset="0"/>
                  <a:cs typeface="Arial" pitchFamily="34" charset="0"/>
                </a:rPr>
                <a:t> </a:t>
              </a:r>
              <a:r>
                <a:rPr lang="en-US" altLang="en-US" sz="2200" b="1" smtClean="0">
                  <a:latin typeface="Arial" pitchFamily="34" charset="0"/>
                  <a:cs typeface="Arial" pitchFamily="34" charset="0"/>
                </a:rPr>
                <a:t>trong MTGD </a:t>
              </a:r>
              <a:r>
                <a:rPr lang="en-US" altLang="en-US" sz="2200" b="1" dirty="0" err="1">
                  <a:latin typeface="Arial" pitchFamily="34" charset="0"/>
                  <a:cs typeface="Arial" pitchFamily="34" charset="0"/>
                </a:rPr>
                <a:t>vừa</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quen</a:t>
              </a:r>
              <a:r>
                <a:rPr lang="en-US" altLang="en-US" sz="2200" b="1" dirty="0">
                  <a:latin typeface="Arial" pitchFamily="34" charset="0"/>
                  <a:cs typeface="Arial" pitchFamily="34" charset="0"/>
                </a:rPr>
                <a:t> </a:t>
              </a:r>
              <a:r>
                <a:rPr lang="en-US" altLang="en-US" sz="2200" b="1" err="1">
                  <a:latin typeface="Arial" pitchFamily="34" charset="0"/>
                  <a:cs typeface="Arial" pitchFamily="34" charset="0"/>
                </a:rPr>
                <a:t>thuộc</a:t>
              </a:r>
              <a:r>
                <a:rPr lang="en-US" altLang="en-US" sz="2200" b="1" smtClean="0">
                  <a:latin typeface="Arial" pitchFamily="34" charset="0"/>
                  <a:cs typeface="Arial" pitchFamily="34" charset="0"/>
                </a:rPr>
                <a:t>/</a:t>
              </a:r>
            </a:p>
            <a:p>
              <a:pPr algn="ctr"/>
              <a:r>
                <a:rPr lang="en-US" altLang="en-US" sz="2200" b="1" smtClean="0">
                  <a:latin typeface="Arial" pitchFamily="34" charset="0"/>
                  <a:cs typeface="Arial" pitchFamily="34" charset="0"/>
                </a:rPr>
                <a:t>ổn </a:t>
              </a:r>
              <a:r>
                <a:rPr lang="en-US" altLang="en-US" sz="2200" b="1" dirty="0" err="1">
                  <a:latin typeface="Arial" pitchFamily="34" charset="0"/>
                  <a:cs typeface="Arial" pitchFamily="34" charset="0"/>
                </a:rPr>
                <a:t>định</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và</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mở</a:t>
              </a:r>
              <a:r>
                <a:rPr lang="en-US" altLang="en-US" sz="2200" b="1" dirty="0">
                  <a:latin typeface="Arial" pitchFamily="34" charset="0"/>
                  <a:cs typeface="Arial" pitchFamily="34" charset="0"/>
                </a:rPr>
                <a:t>”</a:t>
              </a:r>
            </a:p>
          </p:txBody>
        </p:sp>
        <p:cxnSp>
          <p:nvCxnSpPr>
            <p:cNvPr id="40" name="Straight Arrow Connector 20">
              <a:extLst>
                <a:ext uri="{FF2B5EF4-FFF2-40B4-BE49-F238E27FC236}">
                  <a16:creationId xmlns="" xmlns:a16="http://schemas.microsoft.com/office/drawing/2014/main" id="{6B718048-2187-408A-9A4A-E479C00E2EC3}"/>
                </a:ext>
              </a:extLst>
            </p:cNvPr>
            <p:cNvCxnSpPr>
              <a:cxnSpLocks/>
            </p:cNvCxnSpPr>
            <p:nvPr/>
          </p:nvCxnSpPr>
          <p:spPr bwMode="auto">
            <a:xfrm flipH="1">
              <a:off x="4512624" y="4656808"/>
              <a:ext cx="461894" cy="336443"/>
            </a:xfrm>
            <a:prstGeom prst="straightConnector1">
              <a:avLst/>
            </a:prstGeom>
            <a:noFill/>
            <a:ln w="9525" algn="ctr">
              <a:solidFill>
                <a:schemeClr val="tx1"/>
              </a:solidFill>
              <a:round/>
              <a:headEnd/>
              <a:tailEnd type="triangle" w="med" len="med"/>
            </a:ln>
          </p:spPr>
        </p:cxnSp>
      </p:grpSp>
    </p:spTree>
    <p:extLst>
      <p:ext uri="{BB962C8B-B14F-4D97-AF65-F5344CB8AC3E}">
        <p14:creationId xmlns:p14="http://schemas.microsoft.com/office/powerpoint/2010/main" val="308831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down)">
                                      <p:cBhvr>
                                        <p:cTn id="7" dur="500"/>
                                        <p:tgtEl>
                                          <p:spTgt spid="235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563"/>
                                        </p:tgtEl>
                                        <p:attrNameLst>
                                          <p:attrName>style.visibility</p:attrName>
                                        </p:attrNameLst>
                                      </p:cBhvr>
                                      <p:to>
                                        <p:strVal val="visible"/>
                                      </p:to>
                                    </p:set>
                                    <p:animEffect transition="in" filter="wipe(down)">
                                      <p:cBhvr>
                                        <p:cTn id="27" dur="500"/>
                                        <p:tgtEl>
                                          <p:spTgt spid="2356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
                                            <p:bg/>
                                          </p:spTgt>
                                        </p:tgtEl>
                                        <p:attrNameLst>
                                          <p:attrName>style.visibility</p:attrName>
                                        </p:attrNameLst>
                                      </p:cBhvr>
                                      <p:to>
                                        <p:strVal val="visible"/>
                                      </p:to>
                                    </p:set>
                                    <p:animEffect transition="in" filter="wipe(down)">
                                      <p:cBhvr>
                                        <p:cTn id="30" dur="500"/>
                                        <p:tgtEl>
                                          <p:spTgt spid="6">
                                            <p:bg/>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wipe(down)">
                                      <p:cBhvr>
                                        <p:cTn id="35" dur="500"/>
                                        <p:tgtEl>
                                          <p:spTgt spid="6">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2355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6E4037-6665-43E9-9CD5-BE11030B107E}"/>
              </a:ext>
            </a:extLst>
          </p:cNvPr>
          <p:cNvSpPr>
            <a:spLocks noGrp="1"/>
          </p:cNvSpPr>
          <p:nvPr>
            <p:ph type="title"/>
          </p:nvPr>
        </p:nvSpPr>
        <p:spPr>
          <a:xfrm>
            <a:off x="891363" y="205637"/>
            <a:ext cx="10515600" cy="1325563"/>
          </a:xfrm>
        </p:spPr>
        <p:txBody>
          <a:bodyPr/>
          <a:lstStyle/>
          <a:p>
            <a:pPr algn="ctr">
              <a:defRPr/>
            </a:pP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Arial" pitchFamily="34" charset="0"/>
                <a:cs typeface="Arial" pitchFamily="34" charset="0"/>
              </a:rPr>
              <a:t>Các</a:t>
            </a:r>
            <a:r>
              <a:rPr lang="en-US" sz="3200" b="1" dirty="0" smtClean="0">
                <a:solidFill>
                  <a:srgbClr val="FF0000"/>
                </a:solidFill>
                <a:latin typeface="Arial" pitchFamily="34" charset="0"/>
                <a:cs typeface="Arial" pitchFamily="34" charset="0"/>
              </a:rPr>
              <a:t> </a:t>
            </a:r>
            <a:r>
              <a:rPr lang="en-US" sz="3200" b="1" dirty="0" err="1" smtClean="0">
                <a:solidFill>
                  <a:srgbClr val="FF0000"/>
                </a:solidFill>
                <a:latin typeface="Arial" pitchFamily="34" charset="0"/>
                <a:cs typeface="Arial" pitchFamily="34" charset="0"/>
              </a:rPr>
              <a:t>vai</a:t>
            </a:r>
            <a:r>
              <a:rPr lang="en-US" sz="3200" b="1" dirty="0" smtClean="0">
                <a:solidFill>
                  <a:srgbClr val="FF0000"/>
                </a:solidFill>
                <a:latin typeface="Arial" pitchFamily="34" charset="0"/>
                <a:cs typeface="Arial" pitchFamily="34" charset="0"/>
              </a:rPr>
              <a:t> </a:t>
            </a:r>
            <a:r>
              <a:rPr lang="en-US" sz="3200" b="1" dirty="0" err="1" smtClean="0">
                <a:solidFill>
                  <a:srgbClr val="FF0000"/>
                </a:solidFill>
                <a:latin typeface="Arial" pitchFamily="34" charset="0"/>
                <a:cs typeface="Arial" pitchFamily="34" charset="0"/>
              </a:rPr>
              <a:t>trò</a:t>
            </a:r>
            <a:r>
              <a:rPr lang="en-US" sz="3200" b="1" dirty="0" smtClean="0">
                <a:solidFill>
                  <a:srgbClr val="FF0000"/>
                </a:solidFill>
                <a:latin typeface="Arial" pitchFamily="34" charset="0"/>
                <a:cs typeface="Arial" pitchFamily="34" charset="0"/>
              </a:rPr>
              <a:t> </a:t>
            </a:r>
            <a:r>
              <a:rPr lang="en-US" sz="3200" b="1" dirty="0" err="1" smtClean="0">
                <a:solidFill>
                  <a:srgbClr val="FF0000"/>
                </a:solidFill>
                <a:latin typeface="Arial" pitchFamily="34" charset="0"/>
                <a:cs typeface="Arial" pitchFamily="34" charset="0"/>
              </a:rPr>
              <a:t>của</a:t>
            </a:r>
            <a:r>
              <a:rPr lang="en-US" sz="3200" b="1" dirty="0" smtClean="0">
                <a:solidFill>
                  <a:srgbClr val="FF0000"/>
                </a:solidFill>
                <a:latin typeface="Arial" pitchFamily="34" charset="0"/>
                <a:cs typeface="Arial" pitchFamily="34" charset="0"/>
              </a:rPr>
              <a:t> </a:t>
            </a:r>
            <a:r>
              <a:rPr lang="en-US" sz="3200" b="1" dirty="0" err="1" smtClean="0">
                <a:solidFill>
                  <a:srgbClr val="FF0000"/>
                </a:solidFill>
                <a:latin typeface="Arial" pitchFamily="34" charset="0"/>
                <a:cs typeface="Arial" pitchFamily="34" charset="0"/>
              </a:rPr>
              <a:t>ng</a:t>
            </a:r>
            <a:r>
              <a:rPr lang="vi-VN" sz="3200" b="1" dirty="0" smtClean="0">
                <a:solidFill>
                  <a:srgbClr val="FF0000"/>
                </a:solidFill>
                <a:latin typeface="Arial" pitchFamily="34" charset="0"/>
                <a:cs typeface="Arial" pitchFamily="34" charset="0"/>
              </a:rPr>
              <a:t>ư</a:t>
            </a:r>
            <a:r>
              <a:rPr lang="en-US" sz="3200" b="1" dirty="0" err="1" smtClean="0">
                <a:solidFill>
                  <a:srgbClr val="FF0000"/>
                </a:solidFill>
                <a:latin typeface="Arial" pitchFamily="34" charset="0"/>
                <a:cs typeface="Arial" pitchFamily="34" charset="0"/>
              </a:rPr>
              <a:t>ời</a:t>
            </a:r>
            <a:r>
              <a:rPr lang="en-US" sz="3200" b="1" dirty="0" smtClean="0">
                <a:solidFill>
                  <a:srgbClr val="FF0000"/>
                </a:solidFill>
                <a:latin typeface="Arial" pitchFamily="34" charset="0"/>
                <a:cs typeface="Arial" pitchFamily="34" charset="0"/>
              </a:rPr>
              <a:t> GVMN: </a:t>
            </a:r>
            <a:r>
              <a:rPr lang="en-US" sz="3200" b="1" dirty="0" err="1" smtClean="0">
                <a:solidFill>
                  <a:srgbClr val="FF0000"/>
                </a:solidFill>
                <a:latin typeface="Arial" pitchFamily="34" charset="0"/>
                <a:cs typeface="Arial" pitchFamily="34" charset="0"/>
              </a:rPr>
              <a:t>vai</a:t>
            </a:r>
            <a:r>
              <a:rPr lang="en-US" sz="3200" b="1" dirty="0" smtClean="0">
                <a:solidFill>
                  <a:srgbClr val="FF0000"/>
                </a:solidFill>
                <a:latin typeface="Arial" pitchFamily="34" charset="0"/>
                <a:cs typeface="Arial" pitchFamily="34" charset="0"/>
              </a:rPr>
              <a:t> </a:t>
            </a:r>
            <a:r>
              <a:rPr lang="en-US" sz="3200" b="1" dirty="0" err="1" smtClean="0">
                <a:solidFill>
                  <a:srgbClr val="FF0000"/>
                </a:solidFill>
                <a:latin typeface="Arial" pitchFamily="34" charset="0"/>
                <a:cs typeface="Arial" pitchFamily="34" charset="0"/>
              </a:rPr>
              <a:t>trò</a:t>
            </a:r>
            <a:r>
              <a:rPr lang="en-US" sz="3200" b="1" dirty="0" smtClean="0">
                <a:solidFill>
                  <a:srgbClr val="FF0000"/>
                </a:solidFill>
                <a:latin typeface="Arial" pitchFamily="34" charset="0"/>
                <a:cs typeface="Arial" pitchFamily="34" charset="0"/>
              </a:rPr>
              <a:t> </a:t>
            </a:r>
            <a:r>
              <a:rPr lang="en-US" sz="3200" b="1" dirty="0" err="1" smtClean="0">
                <a:solidFill>
                  <a:srgbClr val="FF0000"/>
                </a:solidFill>
                <a:latin typeface="Arial" pitchFamily="34" charset="0"/>
                <a:cs typeface="Arial" pitchFamily="34" charset="0"/>
              </a:rPr>
              <a:t>trong</a:t>
            </a:r>
            <a:r>
              <a:rPr lang="en-US" sz="3200" b="1" dirty="0" smtClean="0">
                <a:solidFill>
                  <a:srgbClr val="FF0000"/>
                </a:solidFill>
                <a:latin typeface="Arial" pitchFamily="34" charset="0"/>
                <a:cs typeface="Arial" pitchFamily="34" charset="0"/>
              </a:rPr>
              <a:t> 1 </a:t>
            </a:r>
            <a:r>
              <a:rPr lang="en-US" sz="3200" b="1" dirty="0" err="1" smtClean="0">
                <a:solidFill>
                  <a:srgbClr val="FF0000"/>
                </a:solidFill>
                <a:latin typeface="Arial" pitchFamily="34" charset="0"/>
                <a:cs typeface="Arial" pitchFamily="34" charset="0"/>
              </a:rPr>
              <a:t>ng</a:t>
            </a:r>
            <a:r>
              <a:rPr lang="vi-VN" sz="3200" b="1" dirty="0" smtClean="0">
                <a:solidFill>
                  <a:srgbClr val="FF0000"/>
                </a:solidFill>
                <a:latin typeface="Arial" pitchFamily="34" charset="0"/>
                <a:cs typeface="Arial" pitchFamily="34" charset="0"/>
              </a:rPr>
              <a:t>ư</a:t>
            </a:r>
            <a:r>
              <a:rPr lang="en-US" sz="3200" b="1" dirty="0" err="1" smtClean="0">
                <a:solidFill>
                  <a:srgbClr val="FF0000"/>
                </a:solidFill>
                <a:latin typeface="Arial" pitchFamily="34" charset="0"/>
                <a:cs typeface="Arial" pitchFamily="34" charset="0"/>
              </a:rPr>
              <a:t>ời</a:t>
            </a:r>
            <a:endParaRPr lang="vi-VN" sz="3200" b="1" dirty="0">
              <a:solidFill>
                <a:srgbClr val="FF0000"/>
              </a:solidFill>
              <a:latin typeface="Arial" pitchFamily="34" charset="0"/>
              <a:cs typeface="Arial" pitchFamily="34" charset="0"/>
            </a:endParaRPr>
          </a:p>
        </p:txBody>
      </p:sp>
      <p:sp>
        <p:nvSpPr>
          <p:cNvPr id="6" name="Oval 6">
            <a:extLst>
              <a:ext uri="{FF2B5EF4-FFF2-40B4-BE49-F238E27FC236}">
                <a16:creationId xmlns="" xmlns:a16="http://schemas.microsoft.com/office/drawing/2014/main" id="{4560FC48-68B6-4D28-AC5B-50781038CE8E}"/>
              </a:ext>
            </a:extLst>
          </p:cNvPr>
          <p:cNvSpPr>
            <a:spLocks noGrp="1" noChangeArrowheads="1"/>
          </p:cNvSpPr>
          <p:nvPr>
            <p:ph idx="1"/>
          </p:nvPr>
        </p:nvSpPr>
        <p:spPr>
          <a:xfrm>
            <a:off x="7583489" y="1564107"/>
            <a:ext cx="3163680" cy="1931074"/>
          </a:xfrm>
          <a:prstGeom prst="ellipse">
            <a:avLst/>
          </a:prstGeom>
          <a:solidFill>
            <a:srgbClr val="FF0000"/>
          </a:solidFill>
          <a:ln>
            <a:solidFill>
              <a:srgbClr val="000000"/>
            </a:solidFill>
            <a:round/>
          </a:ln>
        </p:spPr>
        <p:txBody>
          <a:bodyPr>
            <a:noAutofit/>
          </a:bodyPr>
          <a:lstStyle/>
          <a:p>
            <a:pPr marL="0" indent="0" algn="ctr">
              <a:buNone/>
              <a:defRPr/>
            </a:pPr>
            <a:r>
              <a:rPr lang="en-US" altLang="en-US" sz="2200" b="1" dirty="0">
                <a:latin typeface="Arial" pitchFamily="34" charset="0"/>
                <a:cs typeface="Arial" pitchFamily="34" charset="0"/>
              </a:rPr>
              <a:t>Ng</a:t>
            </a:r>
            <a:r>
              <a:rPr lang="vi-VN" altLang="en-US" sz="2200" b="1" dirty="0">
                <a:latin typeface="Arial" pitchFamily="34" charset="0"/>
                <a:cs typeface="Arial" pitchFamily="34" charset="0"/>
              </a:rPr>
              <a:t>ư</a:t>
            </a:r>
            <a:r>
              <a:rPr lang="en-US" altLang="en-US" sz="2200" b="1" dirty="0" err="1">
                <a:latin typeface="Arial" pitchFamily="34" charset="0"/>
                <a:cs typeface="Arial" pitchFamily="34" charset="0"/>
              </a:rPr>
              <a:t>ời</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hợp</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tác</a:t>
            </a:r>
            <a:r>
              <a:rPr lang="en-US" altLang="en-US" sz="2200" b="1" dirty="0">
                <a:latin typeface="Arial" pitchFamily="34" charset="0"/>
                <a:cs typeface="Arial" pitchFamily="34" charset="0"/>
              </a:rPr>
              <a:t>, t</a:t>
            </a:r>
            <a:r>
              <a:rPr lang="vi-VN" altLang="en-US" sz="2200" b="1" dirty="0">
                <a:latin typeface="Arial" pitchFamily="34" charset="0"/>
                <a:cs typeface="Arial" pitchFamily="34" charset="0"/>
              </a:rPr>
              <a:t>ư</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vấn</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truyền</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thông</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về</a:t>
            </a:r>
            <a:r>
              <a:rPr lang="en-US" altLang="en-US" sz="2200" b="1" dirty="0">
                <a:latin typeface="Arial" pitchFamily="34" charset="0"/>
                <a:cs typeface="Arial" pitchFamily="34" charset="0"/>
              </a:rPr>
              <a:t> CS-GD </a:t>
            </a:r>
            <a:r>
              <a:rPr lang="en-US" altLang="en-US" sz="2200" b="1" dirty="0" err="1">
                <a:latin typeface="Arial" pitchFamily="34" charset="0"/>
                <a:cs typeface="Arial" pitchFamily="34" charset="0"/>
              </a:rPr>
              <a:t>trẻ</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cho</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GĐ</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và</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CĐ</a:t>
            </a:r>
            <a:endParaRPr lang="en-US" altLang="en-US" sz="2200" b="1" dirty="0">
              <a:latin typeface="Arial" pitchFamily="34" charset="0"/>
              <a:cs typeface="Arial" pitchFamily="34" charset="0"/>
            </a:endParaRPr>
          </a:p>
        </p:txBody>
      </p:sp>
      <p:sp>
        <p:nvSpPr>
          <p:cNvPr id="23558" name="Oval 17">
            <a:extLst>
              <a:ext uri="{FF2B5EF4-FFF2-40B4-BE49-F238E27FC236}">
                <a16:creationId xmlns="" xmlns:a16="http://schemas.microsoft.com/office/drawing/2014/main" id="{E8F1506B-1430-48FC-BFD4-2A09060B1D9C}"/>
              </a:ext>
            </a:extLst>
          </p:cNvPr>
          <p:cNvSpPr>
            <a:spLocks noChangeArrowheads="1"/>
          </p:cNvSpPr>
          <p:nvPr/>
        </p:nvSpPr>
        <p:spPr bwMode="auto">
          <a:xfrm>
            <a:off x="4471094" y="3651153"/>
            <a:ext cx="2574927" cy="1754186"/>
          </a:xfrm>
          <a:prstGeom prst="ellipse">
            <a:avLst/>
          </a:prstGeom>
          <a:solidFill>
            <a:srgbClr val="FFFF00"/>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sz="3200" b="1" dirty="0">
                <a:latin typeface="Arial" pitchFamily="34" charset="0"/>
                <a:cs typeface="Arial" pitchFamily="34" charset="0"/>
              </a:rPr>
              <a:t>Ng</a:t>
            </a:r>
            <a:r>
              <a:rPr lang="vi-VN" altLang="en-US" sz="3200" b="1" dirty="0">
                <a:latin typeface="Arial" pitchFamily="34" charset="0"/>
                <a:cs typeface="Arial" pitchFamily="34" charset="0"/>
              </a:rPr>
              <a:t>ư</a:t>
            </a:r>
            <a:r>
              <a:rPr lang="en-US" altLang="en-US" sz="3200" b="1" dirty="0" err="1">
                <a:latin typeface="Arial" pitchFamily="34" charset="0"/>
                <a:cs typeface="Arial" pitchFamily="34" charset="0"/>
              </a:rPr>
              <a:t>ời</a:t>
            </a:r>
            <a:r>
              <a:rPr lang="en-US" altLang="en-US" sz="3200" b="1" dirty="0">
                <a:latin typeface="Arial" pitchFamily="34" charset="0"/>
                <a:cs typeface="Arial" pitchFamily="34" charset="0"/>
              </a:rPr>
              <a:t> </a:t>
            </a:r>
          </a:p>
          <a:p>
            <a:pPr algn="ctr"/>
            <a:r>
              <a:rPr lang="en-US" altLang="en-US" sz="3200" b="1" dirty="0" err="1">
                <a:latin typeface="Arial" pitchFamily="34" charset="0"/>
                <a:cs typeface="Arial" pitchFamily="34" charset="0"/>
              </a:rPr>
              <a:t>GVMN</a:t>
            </a:r>
            <a:endParaRPr lang="en-US" altLang="en-US" sz="3200" dirty="0">
              <a:latin typeface="Arial" pitchFamily="34" charset="0"/>
              <a:cs typeface="Arial" pitchFamily="34" charset="0"/>
            </a:endParaRPr>
          </a:p>
        </p:txBody>
      </p:sp>
      <p:cxnSp>
        <p:nvCxnSpPr>
          <p:cNvPr id="23563" name="Straight Arrow Connector 14">
            <a:extLst>
              <a:ext uri="{FF2B5EF4-FFF2-40B4-BE49-F238E27FC236}">
                <a16:creationId xmlns="" xmlns:a16="http://schemas.microsoft.com/office/drawing/2014/main" id="{9430952C-1A2A-43B9-89C8-B77270BE5734}"/>
              </a:ext>
            </a:extLst>
          </p:cNvPr>
          <p:cNvCxnSpPr>
            <a:cxnSpLocks noChangeShapeType="1"/>
          </p:cNvCxnSpPr>
          <p:nvPr/>
        </p:nvCxnSpPr>
        <p:spPr bwMode="auto">
          <a:xfrm flipV="1">
            <a:off x="6817421" y="2964882"/>
            <a:ext cx="802580" cy="712607"/>
          </a:xfrm>
          <a:prstGeom prst="straightConnector1">
            <a:avLst/>
          </a:prstGeom>
          <a:noFill/>
          <a:ln w="9525" algn="ctr">
            <a:solidFill>
              <a:schemeClr val="tx1"/>
            </a:solidFill>
            <a:round/>
            <a:headEnd/>
            <a:tailEnd type="triangle" w="med" len="med"/>
          </a:ln>
        </p:spPr>
      </p:cxnSp>
      <p:grpSp>
        <p:nvGrpSpPr>
          <p:cNvPr id="7" name="Group 6"/>
          <p:cNvGrpSpPr/>
          <p:nvPr/>
        </p:nvGrpSpPr>
        <p:grpSpPr>
          <a:xfrm>
            <a:off x="7046021" y="3657599"/>
            <a:ext cx="4810699" cy="1636295"/>
            <a:chOff x="7046021" y="3657599"/>
            <a:chExt cx="4810699" cy="1636295"/>
          </a:xfrm>
        </p:grpSpPr>
        <p:sp>
          <p:nvSpPr>
            <p:cNvPr id="23556" name="Oval 9">
              <a:extLst>
                <a:ext uri="{FF2B5EF4-FFF2-40B4-BE49-F238E27FC236}">
                  <a16:creationId xmlns="" xmlns:a16="http://schemas.microsoft.com/office/drawing/2014/main" id="{2E9D7F15-E436-47DD-ACF3-C897E21B3C06}"/>
                </a:ext>
              </a:extLst>
            </p:cNvPr>
            <p:cNvSpPr>
              <a:spLocks noChangeArrowheads="1"/>
            </p:cNvSpPr>
            <p:nvPr/>
          </p:nvSpPr>
          <p:spPr bwMode="auto">
            <a:xfrm>
              <a:off x="7620001" y="3657599"/>
              <a:ext cx="4236719" cy="1636295"/>
            </a:xfrm>
            <a:prstGeom prst="ellipse">
              <a:avLst/>
            </a:prstGeom>
            <a:solidFill>
              <a:srgbClr val="FF00FF"/>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b="1" dirty="0">
                  <a:latin typeface="Arial" pitchFamily="34" charset="0"/>
                  <a:cs typeface="Arial" pitchFamily="34" charset="0"/>
                </a:rPr>
                <a:t>Ng</a:t>
              </a:r>
              <a:r>
                <a:rPr lang="vi-VN" altLang="en-US" b="1" dirty="0">
                  <a:latin typeface="Arial" pitchFamily="34" charset="0"/>
                  <a:cs typeface="Arial" pitchFamily="34" charset="0"/>
                </a:rPr>
                <a:t>ư</a:t>
              </a:r>
              <a:r>
                <a:rPr lang="en-US" altLang="en-US" b="1" dirty="0" err="1">
                  <a:latin typeface="Arial" pitchFamily="34" charset="0"/>
                  <a:cs typeface="Arial" pitchFamily="34" charset="0"/>
                </a:rPr>
                <a:t>ời</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chăm</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sóc</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nuôi</a:t>
              </a:r>
              <a:r>
                <a:rPr lang="en-US" altLang="en-US" b="1" dirty="0">
                  <a:latin typeface="Arial" pitchFamily="34" charset="0"/>
                  <a:cs typeface="Arial" pitchFamily="34" charset="0"/>
                </a:rPr>
                <a:t> d</a:t>
              </a:r>
              <a:r>
                <a:rPr lang="vi-VN" altLang="en-US" b="1" dirty="0">
                  <a:latin typeface="Arial" pitchFamily="34" charset="0"/>
                  <a:cs typeface="Arial" pitchFamily="34" charset="0"/>
                </a:rPr>
                <a:t>ư</a:t>
              </a:r>
              <a:r>
                <a:rPr lang="en-US" altLang="en-US" b="1" dirty="0" err="1">
                  <a:latin typeface="Arial" pitchFamily="34" charset="0"/>
                  <a:cs typeface="Arial" pitchFamily="34" charset="0"/>
                </a:rPr>
                <a:t>ỡng</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bảo</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vệ</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trẻ</a:t>
              </a:r>
              <a:endParaRPr lang="en-US" altLang="en-US" b="1" dirty="0">
                <a:latin typeface="Arial" pitchFamily="34" charset="0"/>
                <a:cs typeface="Arial" pitchFamily="34" charset="0"/>
              </a:endParaRPr>
            </a:p>
          </p:txBody>
        </p:sp>
        <p:cxnSp>
          <p:nvCxnSpPr>
            <p:cNvPr id="23564" name="Straight Arrow Connector 16">
              <a:extLst>
                <a:ext uri="{FF2B5EF4-FFF2-40B4-BE49-F238E27FC236}">
                  <a16:creationId xmlns="" xmlns:a16="http://schemas.microsoft.com/office/drawing/2014/main" id="{5484E3E1-5C14-4044-A9AC-DB1FADFB386E}"/>
                </a:ext>
              </a:extLst>
            </p:cNvPr>
            <p:cNvCxnSpPr>
              <a:cxnSpLocks/>
            </p:cNvCxnSpPr>
            <p:nvPr/>
          </p:nvCxnSpPr>
          <p:spPr bwMode="auto">
            <a:xfrm>
              <a:off x="7046021" y="4180062"/>
              <a:ext cx="507040" cy="0"/>
            </a:xfrm>
            <a:prstGeom prst="straightConnector1">
              <a:avLst/>
            </a:prstGeom>
            <a:noFill/>
            <a:ln w="9525" algn="ctr">
              <a:solidFill>
                <a:schemeClr val="tx1"/>
              </a:solidFill>
              <a:round/>
              <a:headEnd/>
              <a:tailEnd type="triangle" w="med" len="med"/>
            </a:ln>
          </p:spPr>
        </p:cxnSp>
      </p:grpSp>
      <p:grpSp>
        <p:nvGrpSpPr>
          <p:cNvPr id="8" name="Group 7"/>
          <p:cNvGrpSpPr/>
          <p:nvPr/>
        </p:nvGrpSpPr>
        <p:grpSpPr>
          <a:xfrm>
            <a:off x="6062082" y="5142016"/>
            <a:ext cx="3144252" cy="1497973"/>
            <a:chOff x="6062082" y="5142016"/>
            <a:chExt cx="3144252" cy="1497973"/>
          </a:xfrm>
        </p:grpSpPr>
        <p:sp>
          <p:nvSpPr>
            <p:cNvPr id="13" name="Oval 6">
              <a:extLst>
                <a:ext uri="{FF2B5EF4-FFF2-40B4-BE49-F238E27FC236}">
                  <a16:creationId xmlns="" xmlns:a16="http://schemas.microsoft.com/office/drawing/2014/main" id="{FCF84DFC-64E3-4F92-9EF5-C8FBF3D6AE52}"/>
                </a:ext>
              </a:extLst>
            </p:cNvPr>
            <p:cNvSpPr txBox="1">
              <a:spLocks noChangeArrowheads="1"/>
            </p:cNvSpPr>
            <p:nvPr/>
          </p:nvSpPr>
          <p:spPr bwMode="auto">
            <a:xfrm>
              <a:off x="6062082" y="5542963"/>
              <a:ext cx="3144252" cy="1097026"/>
            </a:xfrm>
            <a:prstGeom prst="ellipse">
              <a:avLst/>
            </a:prstGeom>
            <a:solidFill>
              <a:srgbClr val="FF0000"/>
            </a:solidFill>
            <a:ln w="9525">
              <a:solidFill>
                <a:srgbClr val="000000"/>
              </a:solidFill>
              <a:round/>
              <a:headEnd/>
              <a:tailEnd/>
            </a:ln>
            <a:effectLst/>
          </p:spPr>
          <p:txBody>
            <a:bodyPr/>
            <a:lst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marL="0" indent="0" algn="ctr">
                <a:buNone/>
                <a:defRPr/>
              </a:pPr>
              <a:r>
                <a:rPr lang="en-US" altLang="en-US" sz="2400" b="1" kern="0" dirty="0">
                  <a:effectLst/>
                  <a:latin typeface="Arial" pitchFamily="34" charset="0"/>
                  <a:cs typeface="Arial" pitchFamily="34" charset="0"/>
                </a:rPr>
                <a:t>Ng</a:t>
              </a:r>
              <a:r>
                <a:rPr lang="vi-VN" altLang="en-US" sz="2400" b="1" kern="0" dirty="0">
                  <a:effectLst/>
                  <a:latin typeface="Arial" pitchFamily="34" charset="0"/>
                  <a:cs typeface="Arial" pitchFamily="34" charset="0"/>
                </a:rPr>
                <a:t>ư</a:t>
              </a:r>
              <a:r>
                <a:rPr lang="en-US" altLang="en-US" sz="2400" b="1" kern="0" dirty="0" err="1">
                  <a:effectLst/>
                  <a:latin typeface="Arial" pitchFamily="34" charset="0"/>
                  <a:cs typeface="Arial" pitchFamily="34" charset="0"/>
                </a:rPr>
                <a:t>ời</a:t>
              </a:r>
              <a:r>
                <a:rPr lang="en-US" altLang="en-US" sz="2400" b="1" kern="0" dirty="0">
                  <a:effectLst/>
                  <a:latin typeface="Arial" pitchFamily="34" charset="0"/>
                  <a:cs typeface="Arial" pitchFamily="34" charset="0"/>
                </a:rPr>
                <a:t> </a:t>
              </a:r>
              <a:r>
                <a:rPr lang="en-US" altLang="en-US" sz="2400" b="1" kern="0" dirty="0" err="1">
                  <a:effectLst/>
                  <a:latin typeface="Arial" pitchFamily="34" charset="0"/>
                  <a:cs typeface="Arial" pitchFamily="34" charset="0"/>
                </a:rPr>
                <a:t>giáo</a:t>
              </a:r>
              <a:r>
                <a:rPr lang="en-US" altLang="en-US" sz="2400" b="1" kern="0" dirty="0">
                  <a:effectLst/>
                  <a:latin typeface="Arial" pitchFamily="34" charset="0"/>
                  <a:cs typeface="Arial" pitchFamily="34" charset="0"/>
                </a:rPr>
                <a:t> </a:t>
              </a:r>
              <a:r>
                <a:rPr lang="en-US" altLang="en-US" sz="2400" b="1" kern="0" dirty="0" err="1">
                  <a:effectLst/>
                  <a:latin typeface="Arial" pitchFamily="34" charset="0"/>
                  <a:cs typeface="Arial" pitchFamily="34" charset="0"/>
                </a:rPr>
                <a:t>dục</a:t>
              </a:r>
              <a:r>
                <a:rPr lang="en-US" altLang="en-US" sz="2400" b="1" kern="0" dirty="0">
                  <a:effectLst/>
                  <a:latin typeface="Arial" pitchFamily="34" charset="0"/>
                  <a:cs typeface="Arial" pitchFamily="34" charset="0"/>
                </a:rPr>
                <a:t> </a:t>
              </a:r>
              <a:r>
                <a:rPr lang="en-US" altLang="en-US" sz="2400" b="1" kern="0" dirty="0" err="1">
                  <a:effectLst/>
                  <a:latin typeface="Arial" pitchFamily="34" charset="0"/>
                  <a:cs typeface="Arial" pitchFamily="34" charset="0"/>
                </a:rPr>
                <a:t>trẻ</a:t>
              </a:r>
              <a:endParaRPr lang="en-US" altLang="en-US" sz="2400" b="1" kern="0" dirty="0">
                <a:effectLst/>
                <a:latin typeface="Arial" pitchFamily="34" charset="0"/>
                <a:cs typeface="Arial" pitchFamily="34" charset="0"/>
              </a:endParaRPr>
            </a:p>
          </p:txBody>
        </p:sp>
        <p:cxnSp>
          <p:nvCxnSpPr>
            <p:cNvPr id="23565" name="Straight Arrow Connector 20">
              <a:extLst>
                <a:ext uri="{FF2B5EF4-FFF2-40B4-BE49-F238E27FC236}">
                  <a16:creationId xmlns="" xmlns:a16="http://schemas.microsoft.com/office/drawing/2014/main" id="{9FCC5621-4BDB-4E59-852E-8DC31685830C}"/>
                </a:ext>
              </a:extLst>
            </p:cNvPr>
            <p:cNvCxnSpPr>
              <a:cxnSpLocks/>
            </p:cNvCxnSpPr>
            <p:nvPr/>
          </p:nvCxnSpPr>
          <p:spPr bwMode="auto">
            <a:xfrm>
              <a:off x="6626431" y="5142016"/>
              <a:ext cx="419590" cy="400947"/>
            </a:xfrm>
            <a:prstGeom prst="straightConnector1">
              <a:avLst/>
            </a:prstGeom>
            <a:noFill/>
            <a:ln w="9525" algn="ctr">
              <a:solidFill>
                <a:schemeClr val="tx1"/>
              </a:solidFill>
              <a:round/>
              <a:headEnd/>
              <a:tailEnd type="triangle" w="med" len="med"/>
            </a:ln>
          </p:spPr>
        </p:cxnSp>
      </p:grpSp>
      <p:grpSp>
        <p:nvGrpSpPr>
          <p:cNvPr id="5" name="Group 4"/>
          <p:cNvGrpSpPr/>
          <p:nvPr/>
        </p:nvGrpSpPr>
        <p:grpSpPr>
          <a:xfrm>
            <a:off x="4827589" y="1364683"/>
            <a:ext cx="2105024" cy="2175026"/>
            <a:chOff x="4827589" y="1364683"/>
            <a:chExt cx="2105024" cy="2175026"/>
          </a:xfrm>
        </p:grpSpPr>
        <p:sp>
          <p:nvSpPr>
            <p:cNvPr id="23560" name="Oval 9">
              <a:extLst>
                <a:ext uri="{FF2B5EF4-FFF2-40B4-BE49-F238E27FC236}">
                  <a16:creationId xmlns="" xmlns:a16="http://schemas.microsoft.com/office/drawing/2014/main" id="{2BDB72CF-654B-4ED6-B13B-6C120E2D4222}"/>
                </a:ext>
              </a:extLst>
            </p:cNvPr>
            <p:cNvSpPr>
              <a:spLocks noChangeArrowheads="1"/>
            </p:cNvSpPr>
            <p:nvPr/>
          </p:nvSpPr>
          <p:spPr bwMode="auto">
            <a:xfrm>
              <a:off x="4827589" y="1364683"/>
              <a:ext cx="2105024" cy="1600199"/>
            </a:xfrm>
            <a:prstGeom prst="ellipse">
              <a:avLst/>
            </a:prstGeom>
            <a:solidFill>
              <a:srgbClr val="FF00FF"/>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b="1" dirty="0">
                  <a:latin typeface="Arial" pitchFamily="34" charset="0"/>
                  <a:cs typeface="Arial" pitchFamily="34" charset="0"/>
                </a:rPr>
                <a:t>Ng</a:t>
              </a:r>
              <a:r>
                <a:rPr lang="vi-VN" altLang="en-US" b="1" dirty="0">
                  <a:latin typeface="Arial" pitchFamily="34" charset="0"/>
                  <a:cs typeface="Arial" pitchFamily="34" charset="0"/>
                </a:rPr>
                <a:t>ư</a:t>
              </a:r>
              <a:r>
                <a:rPr lang="en-US" altLang="en-US" b="1" dirty="0" err="1">
                  <a:latin typeface="Arial" pitchFamily="34" charset="0"/>
                  <a:cs typeface="Arial" pitchFamily="34" charset="0"/>
                </a:rPr>
                <a:t>ời</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mẹ</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thứ</a:t>
              </a:r>
              <a:r>
                <a:rPr lang="en-US" altLang="en-US" b="1" dirty="0">
                  <a:latin typeface="Arial" pitchFamily="34" charset="0"/>
                  <a:cs typeface="Arial" pitchFamily="34" charset="0"/>
                </a:rPr>
                <a:t> 2</a:t>
              </a:r>
            </a:p>
          </p:txBody>
        </p:sp>
        <p:cxnSp>
          <p:nvCxnSpPr>
            <p:cNvPr id="23567" name="Straight Arrow Connector 35">
              <a:extLst>
                <a:ext uri="{FF2B5EF4-FFF2-40B4-BE49-F238E27FC236}">
                  <a16:creationId xmlns="" xmlns:a16="http://schemas.microsoft.com/office/drawing/2014/main" id="{9B75A2AB-F4FC-48CA-9AAE-366054B8B0CC}"/>
                </a:ext>
              </a:extLst>
            </p:cNvPr>
            <p:cNvCxnSpPr>
              <a:cxnSpLocks noChangeShapeType="1"/>
            </p:cNvCxnSpPr>
            <p:nvPr/>
          </p:nvCxnSpPr>
          <p:spPr bwMode="auto">
            <a:xfrm flipV="1">
              <a:off x="5826127" y="3044332"/>
              <a:ext cx="1" cy="495377"/>
            </a:xfrm>
            <a:prstGeom prst="straightConnector1">
              <a:avLst/>
            </a:prstGeom>
            <a:noFill/>
            <a:ln w="9525" algn="ctr">
              <a:solidFill>
                <a:schemeClr val="tx1"/>
              </a:solidFill>
              <a:round/>
              <a:headEnd/>
              <a:tailEnd type="triangle" w="med" len="med"/>
            </a:ln>
          </p:spPr>
        </p:cxnSp>
      </p:grpSp>
      <p:grpSp>
        <p:nvGrpSpPr>
          <p:cNvPr id="4" name="Group 3"/>
          <p:cNvGrpSpPr/>
          <p:nvPr/>
        </p:nvGrpSpPr>
        <p:grpSpPr>
          <a:xfrm>
            <a:off x="1537009" y="2121116"/>
            <a:ext cx="3073245" cy="1807737"/>
            <a:chOff x="1537009" y="2121116"/>
            <a:chExt cx="3073245" cy="1807737"/>
          </a:xfrm>
        </p:grpSpPr>
        <p:sp>
          <p:nvSpPr>
            <p:cNvPr id="23559" name="Oval 10">
              <a:extLst>
                <a:ext uri="{FF2B5EF4-FFF2-40B4-BE49-F238E27FC236}">
                  <a16:creationId xmlns="" xmlns:a16="http://schemas.microsoft.com/office/drawing/2014/main" id="{117B2BE9-F348-40B8-88F9-3718FA416881}"/>
                </a:ext>
              </a:extLst>
            </p:cNvPr>
            <p:cNvSpPr>
              <a:spLocks noChangeArrowheads="1"/>
            </p:cNvSpPr>
            <p:nvPr/>
          </p:nvSpPr>
          <p:spPr bwMode="auto">
            <a:xfrm>
              <a:off x="1537009" y="2121116"/>
              <a:ext cx="2802577" cy="1496402"/>
            </a:xfrm>
            <a:prstGeom prst="ellipse">
              <a:avLst/>
            </a:prstGeom>
            <a:solidFill>
              <a:srgbClr val="CC99FF"/>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b="1" dirty="0">
                  <a:latin typeface="Arial" pitchFamily="34" charset="0"/>
                  <a:cs typeface="Arial" pitchFamily="34" charset="0"/>
                </a:rPr>
                <a:t>Ng</a:t>
              </a:r>
              <a:r>
                <a:rPr lang="vi-VN" altLang="en-US" b="1" dirty="0">
                  <a:latin typeface="Arial" pitchFamily="34" charset="0"/>
                  <a:cs typeface="Arial" pitchFamily="34" charset="0"/>
                </a:rPr>
                <a:t>ư</a:t>
              </a:r>
              <a:r>
                <a:rPr lang="en-US" altLang="en-US" b="1" dirty="0" err="1">
                  <a:latin typeface="Arial" pitchFamily="34" charset="0"/>
                  <a:cs typeface="Arial" pitchFamily="34" charset="0"/>
                </a:rPr>
                <a:t>ời</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công</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dân</a:t>
              </a:r>
              <a:r>
                <a:rPr lang="en-US" altLang="en-US" b="1" dirty="0">
                  <a:latin typeface="Arial" pitchFamily="34" charset="0"/>
                  <a:cs typeface="Arial" pitchFamily="34" charset="0"/>
                </a:rPr>
                <a:t> g</a:t>
              </a:r>
              <a:r>
                <a:rPr lang="vi-VN" altLang="en-US" b="1" dirty="0">
                  <a:latin typeface="Arial" pitchFamily="34" charset="0"/>
                  <a:cs typeface="Arial" pitchFamily="34" charset="0"/>
                </a:rPr>
                <a:t>ư</a:t>
              </a:r>
              <a:r>
                <a:rPr lang="en-US" altLang="en-US" b="1" dirty="0" err="1">
                  <a:latin typeface="Arial" pitchFamily="34" charset="0"/>
                  <a:cs typeface="Arial" pitchFamily="34" charset="0"/>
                </a:rPr>
                <a:t>ơng</a:t>
              </a:r>
              <a:r>
                <a:rPr lang="en-US" altLang="en-US" b="1" dirty="0">
                  <a:latin typeface="Arial" pitchFamily="34" charset="0"/>
                  <a:cs typeface="Arial" pitchFamily="34" charset="0"/>
                </a:rPr>
                <a:t> </a:t>
              </a:r>
              <a:r>
                <a:rPr lang="en-US" altLang="en-US" b="1" dirty="0" err="1">
                  <a:latin typeface="Arial" pitchFamily="34" charset="0"/>
                  <a:cs typeface="Arial" pitchFamily="34" charset="0"/>
                </a:rPr>
                <a:t>mẫu</a:t>
              </a:r>
              <a:endParaRPr lang="en-US" altLang="en-US" dirty="0">
                <a:latin typeface="Arial" pitchFamily="34" charset="0"/>
                <a:cs typeface="Arial" pitchFamily="34" charset="0"/>
              </a:endParaRPr>
            </a:p>
          </p:txBody>
        </p:sp>
        <p:cxnSp>
          <p:nvCxnSpPr>
            <p:cNvPr id="23569" name="Straight Arrow Connector 39">
              <a:extLst>
                <a:ext uri="{FF2B5EF4-FFF2-40B4-BE49-F238E27FC236}">
                  <a16:creationId xmlns="" xmlns:a16="http://schemas.microsoft.com/office/drawing/2014/main" id="{BE4D542F-4B54-46B9-9775-82F2035049F9}"/>
                </a:ext>
              </a:extLst>
            </p:cNvPr>
            <p:cNvCxnSpPr>
              <a:cxnSpLocks noChangeShapeType="1"/>
            </p:cNvCxnSpPr>
            <p:nvPr/>
          </p:nvCxnSpPr>
          <p:spPr bwMode="auto">
            <a:xfrm flipH="1" flipV="1">
              <a:off x="4068918" y="3539709"/>
              <a:ext cx="541336" cy="389144"/>
            </a:xfrm>
            <a:prstGeom prst="straightConnector1">
              <a:avLst/>
            </a:prstGeom>
            <a:noFill/>
            <a:ln w="9525" algn="ctr">
              <a:solidFill>
                <a:schemeClr val="tx1"/>
              </a:solidFill>
              <a:round/>
              <a:headEnd/>
              <a:tailEnd type="triangle" w="med" len="med"/>
            </a:ln>
          </p:spPr>
        </p:cxnSp>
      </p:grpSp>
      <p:grpSp>
        <p:nvGrpSpPr>
          <p:cNvPr id="3" name="Group 2"/>
          <p:cNvGrpSpPr/>
          <p:nvPr/>
        </p:nvGrpSpPr>
        <p:grpSpPr>
          <a:xfrm>
            <a:off x="564723" y="4652698"/>
            <a:ext cx="3880989" cy="1820071"/>
            <a:chOff x="564723" y="4652698"/>
            <a:chExt cx="3880989" cy="1820071"/>
          </a:xfrm>
        </p:grpSpPr>
        <p:sp>
          <p:nvSpPr>
            <p:cNvPr id="23561" name="Oval 8">
              <a:extLst>
                <a:ext uri="{FF2B5EF4-FFF2-40B4-BE49-F238E27FC236}">
                  <a16:creationId xmlns="" xmlns:a16="http://schemas.microsoft.com/office/drawing/2014/main" id="{BCBDE2D3-DED3-48C9-862B-964A887C7A11}"/>
                </a:ext>
              </a:extLst>
            </p:cNvPr>
            <p:cNvSpPr>
              <a:spLocks noChangeArrowheads="1"/>
            </p:cNvSpPr>
            <p:nvPr/>
          </p:nvSpPr>
          <p:spPr bwMode="auto">
            <a:xfrm>
              <a:off x="564723" y="4652698"/>
              <a:ext cx="3778581" cy="1820071"/>
            </a:xfrm>
            <a:prstGeom prst="ellipse">
              <a:avLst/>
            </a:prstGeom>
            <a:solidFill>
              <a:srgbClr val="CCFFCC"/>
            </a:solidFill>
            <a:ln w="9525">
              <a:solidFill>
                <a:srgbClr val="000000"/>
              </a:solidFill>
              <a:round/>
              <a:headEnd/>
              <a:tailEnd/>
            </a:ln>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a:r>
                <a:rPr lang="en-US" altLang="en-US" sz="2200" b="1" dirty="0" err="1">
                  <a:latin typeface="Arial" pitchFamily="34" charset="0"/>
                  <a:cs typeface="Arial" pitchFamily="34" charset="0"/>
                </a:rPr>
                <a:t>Thành</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viên</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của</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tập</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thể</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tr</a:t>
              </a:r>
              <a:r>
                <a:rPr lang="vi-VN" altLang="en-US" sz="2200" b="1" dirty="0">
                  <a:latin typeface="Arial" pitchFamily="34" charset="0"/>
                  <a:cs typeface="Arial" pitchFamily="34" charset="0"/>
                </a:rPr>
                <a:t>ư</a:t>
              </a:r>
              <a:r>
                <a:rPr lang="en-US" altLang="en-US" sz="2200" b="1" dirty="0" err="1">
                  <a:latin typeface="Arial" pitchFamily="34" charset="0"/>
                  <a:cs typeface="Arial" pitchFamily="34" charset="0"/>
                </a:rPr>
                <a:t>ờng</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và</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mạng</a:t>
              </a:r>
              <a:r>
                <a:rPr lang="en-US" altLang="en-US" sz="2200" b="1" dirty="0">
                  <a:latin typeface="Arial" pitchFamily="34" charset="0"/>
                  <a:cs typeface="Arial" pitchFamily="34" charset="0"/>
                </a:rPr>
                <a:t> l</a:t>
              </a:r>
              <a:r>
                <a:rPr lang="vi-VN" altLang="en-US" sz="2200" b="1" dirty="0">
                  <a:latin typeface="Arial" pitchFamily="34" charset="0"/>
                  <a:cs typeface="Arial" pitchFamily="34" charset="0"/>
                </a:rPr>
                <a:t>ư</a:t>
              </a:r>
              <a:r>
                <a:rPr lang="en-US" altLang="en-US" sz="2200" b="1" dirty="0" err="1">
                  <a:latin typeface="Arial" pitchFamily="34" charset="0"/>
                  <a:cs typeface="Arial" pitchFamily="34" charset="0"/>
                </a:rPr>
                <a:t>ới</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chuyên</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môn</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nghề</a:t>
              </a:r>
              <a:r>
                <a:rPr lang="en-US" altLang="en-US" sz="2200" b="1" dirty="0">
                  <a:latin typeface="Arial" pitchFamily="34" charset="0"/>
                  <a:cs typeface="Arial" pitchFamily="34" charset="0"/>
                </a:rPr>
                <a:t> </a:t>
              </a:r>
              <a:r>
                <a:rPr lang="en-US" altLang="en-US" sz="2200" b="1" dirty="0" err="1">
                  <a:latin typeface="Arial" pitchFamily="34" charset="0"/>
                  <a:cs typeface="Arial" pitchFamily="34" charset="0"/>
                </a:rPr>
                <a:t>GDMN</a:t>
              </a:r>
              <a:endParaRPr lang="en-US" altLang="en-US" sz="2200" b="1" dirty="0">
                <a:latin typeface="Arial" pitchFamily="34" charset="0"/>
                <a:cs typeface="Arial" pitchFamily="34" charset="0"/>
              </a:endParaRPr>
            </a:p>
          </p:txBody>
        </p:sp>
        <p:cxnSp>
          <p:nvCxnSpPr>
            <p:cNvPr id="40" name="Straight Arrow Connector 20">
              <a:extLst>
                <a:ext uri="{FF2B5EF4-FFF2-40B4-BE49-F238E27FC236}">
                  <a16:creationId xmlns="" xmlns:a16="http://schemas.microsoft.com/office/drawing/2014/main" id="{6B718048-2187-408A-9A4A-E479C00E2EC3}"/>
                </a:ext>
              </a:extLst>
            </p:cNvPr>
            <p:cNvCxnSpPr>
              <a:cxnSpLocks/>
            </p:cNvCxnSpPr>
            <p:nvPr/>
          </p:nvCxnSpPr>
          <p:spPr bwMode="auto">
            <a:xfrm flipH="1">
              <a:off x="4068918" y="4749842"/>
              <a:ext cx="376794" cy="236328"/>
            </a:xfrm>
            <a:prstGeom prst="straightConnector1">
              <a:avLst/>
            </a:prstGeom>
            <a:noFill/>
            <a:ln w="9525" algn="ctr">
              <a:solidFill>
                <a:schemeClr val="tx1"/>
              </a:solidFill>
              <a:round/>
              <a:headEnd/>
              <a:tailEnd type="triangle" w="med" len="med"/>
            </a:ln>
          </p:spPr>
        </p:cxnSp>
      </p:grpSp>
    </p:spTree>
    <p:extLst>
      <p:ext uri="{BB962C8B-B14F-4D97-AF65-F5344CB8AC3E}">
        <p14:creationId xmlns:p14="http://schemas.microsoft.com/office/powerpoint/2010/main" val="359109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down)">
                                      <p:cBhvr>
                                        <p:cTn id="7" dur="500"/>
                                        <p:tgtEl>
                                          <p:spTgt spid="235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563"/>
                                        </p:tgtEl>
                                        <p:attrNameLst>
                                          <p:attrName>style.visibility</p:attrName>
                                        </p:attrNameLst>
                                      </p:cBhvr>
                                      <p:to>
                                        <p:strVal val="visible"/>
                                      </p:to>
                                    </p:set>
                                    <p:animEffect transition="in" filter="wipe(down)">
                                      <p:cBhvr>
                                        <p:cTn id="27" dur="500"/>
                                        <p:tgtEl>
                                          <p:spTgt spid="2356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
                                            <p:bg/>
                                          </p:spTgt>
                                        </p:tgtEl>
                                        <p:attrNameLst>
                                          <p:attrName>style.visibility</p:attrName>
                                        </p:attrNameLst>
                                      </p:cBhvr>
                                      <p:to>
                                        <p:strVal val="visible"/>
                                      </p:to>
                                    </p:set>
                                    <p:animEffect transition="in" filter="wipe(down)">
                                      <p:cBhvr>
                                        <p:cTn id="30" dur="500"/>
                                        <p:tgtEl>
                                          <p:spTgt spid="6">
                                            <p:bg/>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animEffect transition="in" filter="wipe(down)">
                                      <p:cBhvr>
                                        <p:cTn id="35" dur="500"/>
                                        <p:tgtEl>
                                          <p:spTgt spid="6">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2355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A6CC2554-C697-4ACB-A516-3EE301A03F76}"/>
              </a:ext>
            </a:extLst>
          </p:cNvPr>
          <p:cNvSpPr>
            <a:spLocks noGrp="1"/>
          </p:cNvSpPr>
          <p:nvPr>
            <p:ph type="title"/>
          </p:nvPr>
        </p:nvSpPr>
        <p:spPr>
          <a:xfrm>
            <a:off x="304800" y="-175856"/>
            <a:ext cx="11678652" cy="1315343"/>
          </a:xfrm>
        </p:spPr>
        <p:txBody>
          <a:bodyPr>
            <a:normAutofit/>
          </a:bodyPr>
          <a:lstStyle/>
          <a:p>
            <a:pPr algn="ctr"/>
            <a:r>
              <a:rPr lang="en-US" sz="3200" b="1" dirty="0" err="1">
                <a:solidFill>
                  <a:srgbClr val="FF0000"/>
                </a:solidFill>
                <a:latin typeface="Arial" pitchFamily="34" charset="0"/>
                <a:cs typeface="Arial" pitchFamily="34" charset="0"/>
              </a:rPr>
              <a:t>Yêu</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cầu</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về</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năng</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lực</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nghề</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nghiệp</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của</a:t>
            </a:r>
            <a:r>
              <a:rPr lang="en-US" sz="3200" b="1" dirty="0">
                <a:solidFill>
                  <a:srgbClr val="FF0000"/>
                </a:solidFill>
                <a:latin typeface="Arial" pitchFamily="34" charset="0"/>
                <a:cs typeface="Arial" pitchFamily="34" charset="0"/>
              </a:rPr>
              <a:t>  GVMN</a:t>
            </a:r>
          </a:p>
        </p:txBody>
      </p:sp>
      <p:graphicFrame>
        <p:nvGraphicFramePr>
          <p:cNvPr id="4" name="Chỗ dành sẵn cho Nội dung 3">
            <a:extLst>
              <a:ext uri="{FF2B5EF4-FFF2-40B4-BE49-F238E27FC236}">
                <a16:creationId xmlns="" xmlns:a16="http://schemas.microsoft.com/office/drawing/2014/main" id="{1BC99E69-C257-4EE0-847B-264470C64C62}"/>
              </a:ext>
            </a:extLst>
          </p:cNvPr>
          <p:cNvGraphicFramePr>
            <a:graphicFrameLocks noGrp="1"/>
          </p:cNvGraphicFramePr>
          <p:nvPr>
            <p:ph idx="1"/>
            <p:extLst>
              <p:ext uri="{D42A27DB-BD31-4B8C-83A1-F6EECF244321}">
                <p14:modId xmlns:p14="http://schemas.microsoft.com/office/powerpoint/2010/main" val="1299817444"/>
              </p:ext>
            </p:extLst>
          </p:nvPr>
        </p:nvGraphicFramePr>
        <p:xfrm>
          <a:off x="465221" y="952755"/>
          <a:ext cx="11421980" cy="5351791"/>
        </p:xfrm>
        <a:graphic>
          <a:graphicData uri="http://schemas.openxmlformats.org/drawingml/2006/table">
            <a:tbl>
              <a:tblPr firstRow="1" bandRow="1">
                <a:tableStyleId>{5C22544A-7EE6-4342-B048-85BDC9FD1C3A}</a:tableStyleId>
              </a:tblPr>
              <a:tblGrid>
                <a:gridCol w="651060">
                  <a:extLst>
                    <a:ext uri="{9D8B030D-6E8A-4147-A177-3AD203B41FA5}">
                      <a16:colId xmlns="" xmlns:a16="http://schemas.microsoft.com/office/drawing/2014/main" val="827024437"/>
                    </a:ext>
                  </a:extLst>
                </a:gridCol>
                <a:gridCol w="2220477">
                  <a:extLst>
                    <a:ext uri="{9D8B030D-6E8A-4147-A177-3AD203B41FA5}">
                      <a16:colId xmlns="" xmlns:a16="http://schemas.microsoft.com/office/drawing/2014/main" val="3764827226"/>
                    </a:ext>
                  </a:extLst>
                </a:gridCol>
                <a:gridCol w="8550443">
                  <a:extLst>
                    <a:ext uri="{9D8B030D-6E8A-4147-A177-3AD203B41FA5}">
                      <a16:colId xmlns="" xmlns:a16="http://schemas.microsoft.com/office/drawing/2014/main" val="387443503"/>
                    </a:ext>
                  </a:extLst>
                </a:gridCol>
              </a:tblGrid>
              <a:tr h="673929">
                <a:tc>
                  <a:txBody>
                    <a:bodyPr/>
                    <a:lstStyle/>
                    <a:p>
                      <a:r>
                        <a:rPr lang="en-US" sz="2400" dirty="0">
                          <a:latin typeface="Arial" pitchFamily="34" charset="0"/>
                          <a:cs typeface="Arial" pitchFamily="34" charset="0"/>
                        </a:rPr>
                        <a:t>TT</a:t>
                      </a:r>
                    </a:p>
                  </a:txBody>
                  <a:tcPr/>
                </a:tc>
                <a:tc>
                  <a:txBody>
                    <a:bodyPr/>
                    <a:lstStyle/>
                    <a:p>
                      <a:pPr algn="ct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lĩnh</a:t>
                      </a:r>
                      <a:r>
                        <a:rPr lang="en-US" sz="2400" dirty="0">
                          <a:latin typeface="Arial" pitchFamily="34" charset="0"/>
                          <a:cs typeface="Arial" pitchFamily="34" charset="0"/>
                        </a:rPr>
                        <a:t> </a:t>
                      </a:r>
                      <a:r>
                        <a:rPr lang="en-US" sz="2400" dirty="0" err="1">
                          <a:latin typeface="Arial" pitchFamily="34" charset="0"/>
                          <a:cs typeface="Arial" pitchFamily="34" charset="0"/>
                        </a:rPr>
                        <a:t>vực</a:t>
                      </a:r>
                      <a:endParaRPr lang="en-US" sz="2400" dirty="0">
                        <a:latin typeface="Arial" pitchFamily="34" charset="0"/>
                        <a:cs typeface="Arial" pitchFamily="34" charset="0"/>
                      </a:endParaRPr>
                    </a:p>
                  </a:txBody>
                  <a:tcPr/>
                </a:tc>
                <a:tc>
                  <a:txBody>
                    <a:bodyPr/>
                    <a:lstStyle/>
                    <a:p>
                      <a:pPr algn="ctr"/>
                      <a:r>
                        <a:rPr lang="en-US" sz="2400" dirty="0" err="1">
                          <a:latin typeface="Arial" pitchFamily="34" charset="0"/>
                          <a:cs typeface="Arial" pitchFamily="34" charset="0"/>
                        </a:rPr>
                        <a:t>Yêu</a:t>
                      </a:r>
                      <a:r>
                        <a:rPr lang="en-US" sz="2400" dirty="0">
                          <a:latin typeface="Arial" pitchFamily="34" charset="0"/>
                          <a:cs typeface="Arial" pitchFamily="34" charset="0"/>
                        </a:rPr>
                        <a:t> </a:t>
                      </a:r>
                      <a:r>
                        <a:rPr lang="en-US" sz="2400" dirty="0" err="1">
                          <a:latin typeface="Arial" pitchFamily="34" charset="0"/>
                          <a:cs typeface="Arial" pitchFamily="34" charset="0"/>
                        </a:rPr>
                        <a:t>cầu</a:t>
                      </a:r>
                      <a:r>
                        <a:rPr lang="en-US" sz="2400" dirty="0">
                          <a:latin typeface="Arial" pitchFamily="34" charset="0"/>
                          <a:cs typeface="Arial" pitchFamily="34" charset="0"/>
                        </a:rPr>
                        <a:t> </a:t>
                      </a:r>
                      <a:r>
                        <a:rPr lang="en-US" sz="2400" dirty="0" err="1">
                          <a:latin typeface="Arial" pitchFamily="34" charset="0"/>
                          <a:cs typeface="Arial" pitchFamily="34" charset="0"/>
                        </a:rPr>
                        <a:t>về</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lực</a:t>
                      </a:r>
                      <a:r>
                        <a:rPr lang="en-US" sz="2400" dirty="0">
                          <a:latin typeface="Arial" pitchFamily="34" charset="0"/>
                          <a:cs typeface="Arial" pitchFamily="34" charset="0"/>
                        </a:rPr>
                        <a:t> </a:t>
                      </a:r>
                      <a:r>
                        <a:rPr lang="en-US" sz="2400" dirty="0" err="1">
                          <a:latin typeface="Arial" pitchFamily="34" charset="0"/>
                          <a:cs typeface="Arial" pitchFamily="34" charset="0"/>
                        </a:rPr>
                        <a:t>nghề</a:t>
                      </a:r>
                      <a:r>
                        <a:rPr lang="en-US" sz="2400" dirty="0">
                          <a:latin typeface="Arial" pitchFamily="34" charset="0"/>
                          <a:cs typeface="Arial" pitchFamily="34" charset="0"/>
                        </a:rPr>
                        <a:t> </a:t>
                      </a:r>
                      <a:r>
                        <a:rPr lang="en-US" sz="2400" dirty="0" err="1">
                          <a:latin typeface="Arial" pitchFamily="34" charset="0"/>
                          <a:cs typeface="Arial" pitchFamily="34" charset="0"/>
                        </a:rPr>
                        <a:t>nghiệp</a:t>
                      </a:r>
                      <a:endParaRPr lang="en-US" sz="2400" dirty="0">
                        <a:latin typeface="Arial" pitchFamily="34" charset="0"/>
                        <a:cs typeface="Arial" pitchFamily="34" charset="0"/>
                      </a:endParaRPr>
                    </a:p>
                  </a:txBody>
                  <a:tcPr/>
                </a:tc>
                <a:extLst>
                  <a:ext uri="{0D108BD9-81ED-4DB2-BD59-A6C34878D82A}">
                    <a16:rowId xmlns="" xmlns:a16="http://schemas.microsoft.com/office/drawing/2014/main" val="350980054"/>
                  </a:ext>
                </a:extLst>
              </a:tr>
              <a:tr h="1228930">
                <a:tc>
                  <a:txBody>
                    <a:bodyPr/>
                    <a:lstStyle/>
                    <a:p>
                      <a:pPr algn="ctr"/>
                      <a:r>
                        <a:rPr lang="en-US" sz="2400" dirty="0">
                          <a:latin typeface="Arial" pitchFamily="34" charset="0"/>
                          <a:cs typeface="Arial" pitchFamily="34" charset="0"/>
                        </a:rPr>
                        <a:t>1</a:t>
                      </a:r>
                    </a:p>
                  </a:txBody>
                  <a:tcPr anchor="ctr"/>
                </a:tc>
                <a:tc>
                  <a:txBody>
                    <a:bodyPr/>
                    <a:lstStyle/>
                    <a:p>
                      <a:pPr algn="just">
                        <a:lnSpc>
                          <a:spcPct val="150000"/>
                        </a:lnSpc>
                      </a:pPr>
                      <a:r>
                        <a:rPr lang="en-US" sz="2400" dirty="0" err="1">
                          <a:latin typeface="Arial" pitchFamily="34" charset="0"/>
                          <a:cs typeface="Arial" pitchFamily="34" charset="0"/>
                        </a:rPr>
                        <a:t>Trách</a:t>
                      </a:r>
                      <a:r>
                        <a:rPr lang="en-US" sz="2400" dirty="0">
                          <a:latin typeface="Arial" pitchFamily="34" charset="0"/>
                          <a:cs typeface="Arial" pitchFamily="34" charset="0"/>
                        </a:rPr>
                        <a:t> </a:t>
                      </a:r>
                      <a:r>
                        <a:rPr lang="en-US" sz="2400" dirty="0" err="1">
                          <a:latin typeface="Arial" pitchFamily="34" charset="0"/>
                          <a:cs typeface="Arial" pitchFamily="34" charset="0"/>
                        </a:rPr>
                        <a:t>nhiệm</a:t>
                      </a:r>
                      <a:r>
                        <a:rPr lang="en-US" sz="2400" dirty="0">
                          <a:latin typeface="Arial" pitchFamily="34" charset="0"/>
                          <a:cs typeface="Arial" pitchFamily="34" charset="0"/>
                        </a:rPr>
                        <a:t> </a:t>
                      </a:r>
                      <a:r>
                        <a:rPr lang="en-US" sz="2400" dirty="0" err="1">
                          <a:latin typeface="Arial" pitchFamily="34" charset="0"/>
                          <a:cs typeface="Arial" pitchFamily="34" charset="0"/>
                        </a:rPr>
                        <a:t>công</a:t>
                      </a:r>
                      <a:r>
                        <a:rPr lang="en-US" sz="2400" dirty="0">
                          <a:latin typeface="Arial" pitchFamily="34" charset="0"/>
                          <a:cs typeface="Arial" pitchFamily="34" charset="0"/>
                        </a:rPr>
                        <a:t> </a:t>
                      </a:r>
                      <a:r>
                        <a:rPr lang="en-US" sz="2400" dirty="0" err="1">
                          <a:latin typeface="Arial" pitchFamily="34" charset="0"/>
                          <a:cs typeface="Arial" pitchFamily="34" charset="0"/>
                        </a:rPr>
                        <a:t>dân</a:t>
                      </a:r>
                      <a:endParaRPr lang="en-US" sz="2400" dirty="0">
                        <a:latin typeface="Arial" pitchFamily="34" charset="0"/>
                        <a:cs typeface="Arial" pitchFamily="34" charset="0"/>
                      </a:endParaRPr>
                    </a:p>
                  </a:txBody>
                  <a:tcPr anchor="ctr"/>
                </a:tc>
                <a:tc>
                  <a:txBody>
                    <a:bodyPr/>
                    <a:lstStyle/>
                    <a:p>
                      <a:pPr marL="0" indent="0" algn="just">
                        <a:lnSpc>
                          <a:spcPct val="150000"/>
                        </a:lnSpc>
                        <a:buFontTx/>
                        <a:buNone/>
                      </a:pPr>
                      <a:r>
                        <a:rPr lang="en-US" sz="2400" dirty="0">
                          <a:latin typeface="Arial" pitchFamily="34" charset="0"/>
                          <a:cs typeface="Arial" pitchFamily="34" charset="0"/>
                        </a:rPr>
                        <a:t>    Ý </a:t>
                      </a:r>
                      <a:r>
                        <a:rPr lang="en-US" sz="2400" dirty="0" err="1">
                          <a:latin typeface="Arial" pitchFamily="34" charset="0"/>
                          <a:cs typeface="Arial" pitchFamily="34" charset="0"/>
                        </a:rPr>
                        <a:t>thức</a:t>
                      </a:r>
                      <a:r>
                        <a:rPr lang="en-US" sz="2400" dirty="0">
                          <a:latin typeface="Arial" pitchFamily="34" charset="0"/>
                          <a:cs typeface="Arial" pitchFamily="34" charset="0"/>
                        </a:rPr>
                        <a:t> </a:t>
                      </a:r>
                      <a:r>
                        <a:rPr lang="en-US" sz="2400" dirty="0" err="1">
                          <a:latin typeface="Arial" pitchFamily="34" charset="0"/>
                          <a:cs typeface="Arial" pitchFamily="34" charset="0"/>
                        </a:rPr>
                        <a:t>tôn</a:t>
                      </a:r>
                      <a:r>
                        <a:rPr lang="en-US" sz="2400" dirty="0">
                          <a:latin typeface="Arial" pitchFamily="34" charset="0"/>
                          <a:cs typeface="Arial" pitchFamily="34" charset="0"/>
                        </a:rPr>
                        <a:t> </a:t>
                      </a:r>
                      <a:r>
                        <a:rPr lang="en-US" sz="2400" dirty="0" err="1">
                          <a:latin typeface="Arial" pitchFamily="34" charset="0"/>
                          <a:cs typeface="Arial" pitchFamily="34" charset="0"/>
                        </a:rPr>
                        <a:t>trọng</a:t>
                      </a:r>
                      <a:r>
                        <a:rPr lang="en-US" sz="2400" dirty="0">
                          <a:latin typeface="Arial" pitchFamily="34" charset="0"/>
                          <a:cs typeface="Arial" pitchFamily="34" charset="0"/>
                        </a:rPr>
                        <a:t> </a:t>
                      </a:r>
                      <a:r>
                        <a:rPr lang="en-US" sz="2400" dirty="0" err="1">
                          <a:latin typeface="Arial" pitchFamily="34" charset="0"/>
                          <a:cs typeface="Arial" pitchFamily="34" charset="0"/>
                        </a:rPr>
                        <a:t>pháp</a:t>
                      </a:r>
                      <a:r>
                        <a:rPr lang="en-US" sz="2400" dirty="0">
                          <a:latin typeface="Arial" pitchFamily="34" charset="0"/>
                          <a:cs typeface="Arial" pitchFamily="34" charset="0"/>
                        </a:rPr>
                        <a:t> </a:t>
                      </a:r>
                      <a:r>
                        <a:rPr lang="en-US" sz="2400" dirty="0" err="1">
                          <a:latin typeface="Arial" pitchFamily="34" charset="0"/>
                          <a:cs typeface="Arial" pitchFamily="34" charset="0"/>
                        </a:rPr>
                        <a:t>luật</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thực</a:t>
                      </a:r>
                      <a:r>
                        <a:rPr lang="en-US" sz="2400" dirty="0">
                          <a:latin typeface="Arial" pitchFamily="34" charset="0"/>
                          <a:cs typeface="Arial" pitchFamily="34" charset="0"/>
                        </a:rPr>
                        <a:t> </a:t>
                      </a:r>
                      <a:r>
                        <a:rPr lang="en-US" sz="2400" dirty="0" err="1">
                          <a:latin typeface="Arial" pitchFamily="34" charset="0"/>
                          <a:cs typeface="Arial" pitchFamily="34" charset="0"/>
                        </a:rPr>
                        <a:t>hiện</a:t>
                      </a:r>
                      <a:r>
                        <a:rPr lang="en-US" sz="2400" dirty="0">
                          <a:latin typeface="Arial" pitchFamily="34" charset="0"/>
                          <a:cs typeface="Arial" pitchFamily="34" charset="0"/>
                        </a:rPr>
                        <a:t> </a:t>
                      </a:r>
                      <a:r>
                        <a:rPr lang="en-US" sz="2400" dirty="0" err="1">
                          <a:latin typeface="Arial" pitchFamily="34" charset="0"/>
                          <a:cs typeface="Arial" pitchFamily="34" charset="0"/>
                        </a:rPr>
                        <a:t>nghĩa</a:t>
                      </a:r>
                      <a:r>
                        <a:rPr lang="en-US" sz="2400" dirty="0">
                          <a:latin typeface="Arial" pitchFamily="34" charset="0"/>
                          <a:cs typeface="Arial" pitchFamily="34" charset="0"/>
                        </a:rPr>
                        <a:t> </a:t>
                      </a:r>
                      <a:r>
                        <a:rPr lang="en-US" sz="2400" dirty="0" err="1">
                          <a:latin typeface="Arial" pitchFamily="34" charset="0"/>
                          <a:cs typeface="Arial" pitchFamily="34" charset="0"/>
                        </a:rPr>
                        <a:t>vụ</a:t>
                      </a:r>
                      <a:r>
                        <a:rPr lang="en-US" sz="2400" dirty="0">
                          <a:latin typeface="Arial" pitchFamily="34" charset="0"/>
                          <a:cs typeface="Arial" pitchFamily="34" charset="0"/>
                        </a:rPr>
                        <a:t> </a:t>
                      </a:r>
                      <a:r>
                        <a:rPr lang="en-US" sz="2400" err="1">
                          <a:latin typeface="Arial" pitchFamily="34" charset="0"/>
                          <a:cs typeface="Arial" pitchFamily="34" charset="0"/>
                        </a:rPr>
                        <a:t>công</a:t>
                      </a:r>
                      <a:r>
                        <a:rPr lang="en-US" sz="2400">
                          <a:latin typeface="Arial" pitchFamily="34" charset="0"/>
                          <a:cs typeface="Arial" pitchFamily="34" charset="0"/>
                        </a:rPr>
                        <a:t> </a:t>
                      </a:r>
                      <a:r>
                        <a:rPr lang="en-US" sz="2400" smtClean="0">
                          <a:latin typeface="Arial" pitchFamily="34" charset="0"/>
                          <a:cs typeface="Arial" pitchFamily="34" charset="0"/>
                        </a:rPr>
                        <a:t>dân</a:t>
                      </a:r>
                      <a:endParaRPr lang="en-US" sz="2400" dirty="0">
                        <a:latin typeface="Arial" pitchFamily="34" charset="0"/>
                        <a:cs typeface="Arial" pitchFamily="34" charset="0"/>
                      </a:endParaRPr>
                    </a:p>
                  </a:txBody>
                  <a:tcPr anchor="ctr"/>
                </a:tc>
                <a:extLst>
                  <a:ext uri="{0D108BD9-81ED-4DB2-BD59-A6C34878D82A}">
                    <a16:rowId xmlns="" xmlns:a16="http://schemas.microsoft.com/office/drawing/2014/main" val="703052262"/>
                  </a:ext>
                </a:extLst>
              </a:tr>
              <a:tr h="3448932">
                <a:tc>
                  <a:txBody>
                    <a:bodyPr/>
                    <a:lstStyle/>
                    <a:p>
                      <a:pPr algn="ctr"/>
                      <a:r>
                        <a:rPr lang="en-US" sz="2400" dirty="0">
                          <a:latin typeface="Arial" pitchFamily="34" charset="0"/>
                          <a:cs typeface="Arial" pitchFamily="34" charset="0"/>
                        </a:rPr>
                        <a:t>2</a:t>
                      </a:r>
                    </a:p>
                  </a:txBody>
                  <a:tcPr anchor="ctr"/>
                </a:tc>
                <a:tc>
                  <a:txBody>
                    <a:bodyPr/>
                    <a:lstStyle/>
                    <a:p>
                      <a:pPr algn="just">
                        <a:lnSpc>
                          <a:spcPct val="150000"/>
                        </a:lnSpc>
                      </a:pPr>
                      <a:r>
                        <a:rPr lang="en-US" sz="2400" dirty="0" err="1">
                          <a:latin typeface="Arial" pitchFamily="34" charset="0"/>
                          <a:cs typeface="Arial" pitchFamily="34" charset="0"/>
                        </a:rPr>
                        <a:t>Trách</a:t>
                      </a:r>
                      <a:r>
                        <a:rPr lang="en-US" sz="2400" dirty="0">
                          <a:latin typeface="Arial" pitchFamily="34" charset="0"/>
                          <a:cs typeface="Arial" pitchFamily="34" charset="0"/>
                        </a:rPr>
                        <a:t> </a:t>
                      </a:r>
                      <a:r>
                        <a:rPr lang="en-US" sz="2400" dirty="0" err="1">
                          <a:latin typeface="Arial" pitchFamily="34" charset="0"/>
                          <a:cs typeface="Arial" pitchFamily="34" charset="0"/>
                        </a:rPr>
                        <a:t>nhiệm</a:t>
                      </a:r>
                      <a:r>
                        <a:rPr lang="en-US" sz="2400" dirty="0">
                          <a:latin typeface="Arial" pitchFamily="34" charset="0"/>
                          <a:cs typeface="Arial" pitchFamily="34" charset="0"/>
                        </a:rPr>
                        <a:t> </a:t>
                      </a:r>
                      <a:r>
                        <a:rPr lang="en-US" sz="2400" dirty="0" err="1">
                          <a:latin typeface="Arial" pitchFamily="34" charset="0"/>
                          <a:cs typeface="Arial" pitchFamily="34" charset="0"/>
                        </a:rPr>
                        <a:t>đối</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trẻ</a:t>
                      </a:r>
                      <a:endParaRPr lang="en-US" sz="2400" dirty="0">
                        <a:latin typeface="Arial" pitchFamily="34" charset="0"/>
                        <a:cs typeface="Arial" pitchFamily="34" charset="0"/>
                      </a:endParaRPr>
                    </a:p>
                  </a:txBody>
                  <a:tcPr anchor="ctr"/>
                </a:tc>
                <a:tc>
                  <a:txBody>
                    <a:bodyPr/>
                    <a:lstStyle/>
                    <a:p>
                      <a:pPr marL="457200" indent="-457200" algn="just">
                        <a:lnSpc>
                          <a:spcPct val="150000"/>
                        </a:lnSpc>
                        <a:buFontTx/>
                        <a:buChar char="-"/>
                      </a:pPr>
                      <a:r>
                        <a:rPr lang="en-US" sz="2400" dirty="0" err="1">
                          <a:latin typeface="Arial" pitchFamily="34" charset="0"/>
                          <a:cs typeface="Arial" pitchFamily="34" charset="0"/>
                        </a:rPr>
                        <a:t>Yêu</a:t>
                      </a:r>
                      <a:r>
                        <a:rPr lang="en-US" sz="2400" dirty="0">
                          <a:latin typeface="Arial" pitchFamily="34" charset="0"/>
                          <a:cs typeface="Arial" pitchFamily="34" charset="0"/>
                        </a:rPr>
                        <a:t> </a:t>
                      </a:r>
                      <a:r>
                        <a:rPr lang="en-US" sz="2400" dirty="0" err="1">
                          <a:latin typeface="Arial" pitchFamily="34" charset="0"/>
                          <a:cs typeface="Arial" pitchFamily="34" charset="0"/>
                        </a:rPr>
                        <a:t>th</a:t>
                      </a:r>
                      <a:r>
                        <a:rPr lang="vi-VN" sz="2400" dirty="0">
                          <a:latin typeface="Arial" pitchFamily="34" charset="0"/>
                          <a:cs typeface="Arial" pitchFamily="34" charset="0"/>
                        </a:rPr>
                        <a:t>ư</a:t>
                      </a:r>
                      <a:r>
                        <a:rPr lang="en-US" sz="2400" dirty="0" err="1">
                          <a:latin typeface="Arial" pitchFamily="34" charset="0"/>
                          <a:cs typeface="Arial" pitchFamily="34" charset="0"/>
                        </a:rPr>
                        <a:t>ơng</a:t>
                      </a:r>
                      <a:r>
                        <a:rPr lang="en-US" sz="2400" dirty="0">
                          <a:latin typeface="Arial" pitchFamily="34" charset="0"/>
                          <a:cs typeface="Arial" pitchFamily="34" charset="0"/>
                        </a:rPr>
                        <a:t>, </a:t>
                      </a:r>
                      <a:r>
                        <a:rPr lang="en-US" sz="2400" dirty="0" err="1">
                          <a:latin typeface="Arial" pitchFamily="34" charset="0"/>
                          <a:cs typeface="Arial" pitchFamily="34" charset="0"/>
                        </a:rPr>
                        <a:t>tôn</a:t>
                      </a:r>
                      <a:r>
                        <a:rPr lang="en-US" sz="2400" dirty="0">
                          <a:latin typeface="Arial" pitchFamily="34" charset="0"/>
                          <a:cs typeface="Arial" pitchFamily="34" charset="0"/>
                        </a:rPr>
                        <a:t> </a:t>
                      </a:r>
                      <a:r>
                        <a:rPr lang="en-US" sz="2400" dirty="0" err="1">
                          <a:latin typeface="Arial" pitchFamily="34" charset="0"/>
                          <a:cs typeface="Arial" pitchFamily="34" charset="0"/>
                        </a:rPr>
                        <a:t>trọng</a:t>
                      </a:r>
                      <a:r>
                        <a:rPr lang="en-US" sz="2400" dirty="0">
                          <a:latin typeface="Arial" pitchFamily="34" charset="0"/>
                          <a:cs typeface="Arial" pitchFamily="34" charset="0"/>
                        </a:rPr>
                        <a:t>, </a:t>
                      </a:r>
                      <a:r>
                        <a:rPr lang="en-US" sz="2400" dirty="0" err="1">
                          <a:latin typeface="Arial" pitchFamily="34" charset="0"/>
                          <a:cs typeface="Arial" pitchFamily="34" charset="0"/>
                        </a:rPr>
                        <a:t>gần</a:t>
                      </a:r>
                      <a:r>
                        <a:rPr lang="en-US" sz="2400" dirty="0">
                          <a:latin typeface="Arial" pitchFamily="34" charset="0"/>
                          <a:cs typeface="Arial" pitchFamily="34" charset="0"/>
                        </a:rPr>
                        <a:t> </a:t>
                      </a:r>
                      <a:r>
                        <a:rPr lang="en-US" sz="2400" dirty="0" err="1">
                          <a:latin typeface="Arial" pitchFamily="34" charset="0"/>
                          <a:cs typeface="Arial" pitchFamily="34" charset="0"/>
                        </a:rPr>
                        <a:t>gũi</a:t>
                      </a:r>
                      <a:r>
                        <a:rPr lang="en-US" sz="2400" dirty="0">
                          <a:latin typeface="Arial" pitchFamily="34" charset="0"/>
                          <a:cs typeface="Arial" pitchFamily="34" charset="0"/>
                        </a:rPr>
                        <a:t>, </a:t>
                      </a:r>
                      <a:r>
                        <a:rPr lang="en-US" sz="2400" dirty="0" err="1">
                          <a:latin typeface="Arial" pitchFamily="34" charset="0"/>
                          <a:cs typeface="Arial" pitchFamily="34" charset="0"/>
                        </a:rPr>
                        <a:t>công</a:t>
                      </a:r>
                      <a:r>
                        <a:rPr lang="en-US" sz="2400" dirty="0">
                          <a:latin typeface="Arial" pitchFamily="34" charset="0"/>
                          <a:cs typeface="Arial" pitchFamily="34" charset="0"/>
                        </a:rPr>
                        <a:t> </a:t>
                      </a:r>
                      <a:r>
                        <a:rPr lang="en-US" sz="2400" dirty="0" err="1">
                          <a:latin typeface="Arial" pitchFamily="34" charset="0"/>
                          <a:cs typeface="Arial" pitchFamily="34" charset="0"/>
                        </a:rPr>
                        <a:t>bằng</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tân</a:t>
                      </a:r>
                      <a:r>
                        <a:rPr lang="en-US" sz="2400" dirty="0">
                          <a:latin typeface="Arial" pitchFamily="34" charset="0"/>
                          <a:cs typeface="Arial" pitchFamily="34" charset="0"/>
                        </a:rPr>
                        <a:t> </a:t>
                      </a:r>
                      <a:r>
                        <a:rPr lang="en-US" sz="2400" dirty="0" err="1">
                          <a:latin typeface="Arial" pitchFamily="34" charset="0"/>
                          <a:cs typeface="Arial" pitchFamily="34" charset="0"/>
                        </a:rPr>
                        <a:t>tụy</a:t>
                      </a:r>
                      <a:r>
                        <a:rPr lang="en-US" sz="2400" dirty="0">
                          <a:latin typeface="Arial" pitchFamily="34" charset="0"/>
                          <a:cs typeface="Arial" pitchFamily="34" charset="0"/>
                        </a:rPr>
                        <a:t> </a:t>
                      </a:r>
                      <a:r>
                        <a:rPr lang="en-US" sz="2400" dirty="0" err="1">
                          <a:latin typeface="Arial" pitchFamily="34" charset="0"/>
                          <a:cs typeface="Arial" pitchFamily="34" charset="0"/>
                        </a:rPr>
                        <a:t>vì</a:t>
                      </a:r>
                      <a:r>
                        <a:rPr lang="en-US" sz="2400" dirty="0">
                          <a:latin typeface="Arial" pitchFamily="34" charset="0"/>
                          <a:cs typeface="Arial" pitchFamily="34" charset="0"/>
                        </a:rPr>
                        <a:t> </a:t>
                      </a:r>
                      <a:r>
                        <a:rPr lang="en-US" sz="2400" dirty="0" err="1">
                          <a:latin typeface="Arial" pitchFamily="34" charset="0"/>
                          <a:cs typeface="Arial" pitchFamily="34" charset="0"/>
                        </a:rPr>
                        <a:t>sự</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trẻ</a:t>
                      </a:r>
                      <a:endParaRPr lang="en-US" sz="2400" dirty="0">
                        <a:latin typeface="Arial" pitchFamily="34" charset="0"/>
                        <a:cs typeface="Arial" pitchFamily="34" charset="0"/>
                      </a:endParaRPr>
                    </a:p>
                    <a:p>
                      <a:pPr marL="457200" indent="-457200" algn="just">
                        <a:lnSpc>
                          <a:spcPct val="150000"/>
                        </a:lnSpc>
                        <a:buFontTx/>
                        <a:buChar char="-"/>
                      </a:pPr>
                      <a:r>
                        <a:rPr lang="en-US" sz="2400" dirty="0" err="1">
                          <a:latin typeface="Arial" pitchFamily="34" charset="0"/>
                          <a:cs typeface="Arial" pitchFamily="34" charset="0"/>
                        </a:rPr>
                        <a:t>Hiểu</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sự</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toàn</a:t>
                      </a:r>
                      <a:r>
                        <a:rPr lang="en-US" sz="2400" dirty="0">
                          <a:latin typeface="Arial" pitchFamily="34" charset="0"/>
                          <a:cs typeface="Arial" pitchFamily="34" charset="0"/>
                        </a:rPr>
                        <a:t> </a:t>
                      </a:r>
                      <a:r>
                        <a:rPr lang="en-US" sz="2400" dirty="0" err="1">
                          <a:latin typeface="Arial" pitchFamily="34" charset="0"/>
                          <a:cs typeface="Arial" pitchFamily="34" charset="0"/>
                        </a:rPr>
                        <a:t>diện</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th</a:t>
                      </a:r>
                      <a:r>
                        <a:rPr lang="vi-VN" sz="2400" dirty="0">
                          <a:latin typeface="Arial" pitchFamily="34" charset="0"/>
                          <a:cs typeface="Arial" pitchFamily="34" charset="0"/>
                        </a:rPr>
                        <a:t>ơ</a:t>
                      </a:r>
                      <a:endParaRPr lang="en-US" sz="2400" dirty="0">
                        <a:latin typeface="Arial" pitchFamily="34" charset="0"/>
                        <a:cs typeface="Arial" pitchFamily="34" charset="0"/>
                      </a:endParaRPr>
                    </a:p>
                    <a:p>
                      <a:pPr marL="457200" indent="-457200" algn="just">
                        <a:lnSpc>
                          <a:spcPct val="150000"/>
                        </a:lnSpc>
                        <a:buFontTx/>
                        <a:buChar char="-"/>
                      </a:pPr>
                      <a:r>
                        <a:rPr lang="en-US" sz="2400" dirty="0" err="1">
                          <a:latin typeface="Arial" pitchFamily="34" charset="0"/>
                          <a:cs typeface="Arial" pitchFamily="34" charset="0"/>
                        </a:rPr>
                        <a:t>Tổ</a:t>
                      </a:r>
                      <a:r>
                        <a:rPr lang="en-US" sz="2400" dirty="0">
                          <a:latin typeface="Arial" pitchFamily="34" charset="0"/>
                          <a:cs typeface="Arial" pitchFamily="34" charset="0"/>
                        </a:rPr>
                        <a:t> </a:t>
                      </a:r>
                      <a:r>
                        <a:rPr lang="en-US" sz="2400" dirty="0" err="1">
                          <a:latin typeface="Arial" pitchFamily="34" charset="0"/>
                          <a:cs typeface="Arial" pitchFamily="34" charset="0"/>
                        </a:rPr>
                        <a:t>chức</a:t>
                      </a:r>
                      <a:r>
                        <a:rPr lang="en-US" sz="2400" dirty="0">
                          <a:latin typeface="Arial" pitchFamily="34" charset="0"/>
                          <a:cs typeface="Arial" pitchFamily="34" charset="0"/>
                        </a:rPr>
                        <a:t> </a:t>
                      </a:r>
                      <a:r>
                        <a:rPr lang="en-US" sz="2400" dirty="0" err="1">
                          <a:latin typeface="Arial" pitchFamily="34" charset="0"/>
                          <a:cs typeface="Arial" pitchFamily="34" charset="0"/>
                        </a:rPr>
                        <a:t>chăm</a:t>
                      </a:r>
                      <a:r>
                        <a:rPr lang="en-US" sz="2400" dirty="0">
                          <a:latin typeface="Arial" pitchFamily="34" charset="0"/>
                          <a:cs typeface="Arial" pitchFamily="34" charset="0"/>
                        </a:rPr>
                        <a:t> </a:t>
                      </a:r>
                      <a:r>
                        <a:rPr lang="en-US" sz="2400" dirty="0" err="1">
                          <a:latin typeface="Arial" pitchFamily="34" charset="0"/>
                          <a:cs typeface="Arial" pitchFamily="34" charset="0"/>
                        </a:rPr>
                        <a:t>sóc</a:t>
                      </a:r>
                      <a:r>
                        <a:rPr lang="en-US" sz="2400" dirty="0">
                          <a:latin typeface="Arial" pitchFamily="34" charset="0"/>
                          <a:cs typeface="Arial" pitchFamily="34" charset="0"/>
                        </a:rPr>
                        <a:t>, </a:t>
                      </a:r>
                      <a:r>
                        <a:rPr lang="en-US" sz="2400" dirty="0" err="1">
                          <a:latin typeface="Arial" pitchFamily="34" charset="0"/>
                          <a:cs typeface="Arial" pitchFamily="34" charset="0"/>
                        </a:rPr>
                        <a:t>nuôi</a:t>
                      </a:r>
                      <a:r>
                        <a:rPr lang="en-US" sz="2400" dirty="0">
                          <a:latin typeface="Arial" pitchFamily="34" charset="0"/>
                          <a:cs typeface="Arial" pitchFamily="34" charset="0"/>
                        </a:rPr>
                        <a:t> d</a:t>
                      </a:r>
                      <a:r>
                        <a:rPr lang="vi-VN" sz="2400" dirty="0">
                          <a:latin typeface="Arial" pitchFamily="34" charset="0"/>
                          <a:cs typeface="Arial" pitchFamily="34" charset="0"/>
                        </a:rPr>
                        <a:t>ư</a:t>
                      </a:r>
                      <a:r>
                        <a:rPr lang="en-US" sz="2400" dirty="0" err="1">
                          <a:latin typeface="Arial" pitchFamily="34" charset="0"/>
                          <a:cs typeface="Arial" pitchFamily="34" charset="0"/>
                        </a:rPr>
                        <a:t>ỡng</a:t>
                      </a:r>
                      <a:r>
                        <a:rPr lang="en-US" sz="2400" dirty="0">
                          <a:latin typeface="Arial" pitchFamily="34" charset="0"/>
                          <a:cs typeface="Arial" pitchFamily="34" charset="0"/>
                        </a:rPr>
                        <a:t>, </a:t>
                      </a:r>
                      <a:r>
                        <a:rPr lang="en-US" sz="2400" dirty="0" err="1">
                          <a:latin typeface="Arial" pitchFamily="34" charset="0"/>
                          <a:cs typeface="Arial" pitchFamily="34" charset="0"/>
                        </a:rPr>
                        <a:t>bảo</a:t>
                      </a:r>
                      <a:r>
                        <a:rPr lang="en-US" sz="2400" dirty="0">
                          <a:latin typeface="Arial" pitchFamily="34" charset="0"/>
                          <a:cs typeface="Arial" pitchFamily="34" charset="0"/>
                        </a:rPr>
                        <a:t> </a:t>
                      </a:r>
                      <a:r>
                        <a:rPr lang="en-US" sz="2400" dirty="0" err="1">
                          <a:latin typeface="Arial" pitchFamily="34" charset="0"/>
                          <a:cs typeface="Arial" pitchFamily="34" charset="0"/>
                        </a:rPr>
                        <a:t>vệ</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giáo</a:t>
                      </a:r>
                      <a:r>
                        <a:rPr lang="en-US" sz="2400" dirty="0">
                          <a:latin typeface="Arial" pitchFamily="34" charset="0"/>
                          <a:cs typeface="Arial" pitchFamily="34" charset="0"/>
                        </a:rPr>
                        <a:t> </a:t>
                      </a:r>
                      <a:r>
                        <a:rPr lang="en-US" sz="2400" dirty="0" err="1">
                          <a:latin typeface="Arial" pitchFamily="34" charset="0"/>
                          <a:cs typeface="Arial" pitchFamily="34" charset="0"/>
                        </a:rPr>
                        <a:t>dục</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toàn</a:t>
                      </a:r>
                      <a:r>
                        <a:rPr lang="en-US" sz="2400" dirty="0">
                          <a:latin typeface="Arial" pitchFamily="34" charset="0"/>
                          <a:cs typeface="Arial" pitchFamily="34" charset="0"/>
                        </a:rPr>
                        <a:t> </a:t>
                      </a:r>
                      <a:r>
                        <a:rPr lang="en-US" sz="2400" dirty="0" err="1">
                          <a:latin typeface="Arial" pitchFamily="34" charset="0"/>
                          <a:cs typeface="Arial" pitchFamily="34" charset="0"/>
                        </a:rPr>
                        <a:t>diện</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theo</a:t>
                      </a:r>
                      <a:r>
                        <a:rPr lang="en-US" sz="2400" dirty="0">
                          <a:latin typeface="Arial" pitchFamily="34" charset="0"/>
                          <a:cs typeface="Arial" pitchFamily="34" charset="0"/>
                        </a:rPr>
                        <a:t> Ch</a:t>
                      </a:r>
                      <a:r>
                        <a:rPr lang="vi-VN" sz="2400" dirty="0">
                          <a:latin typeface="Arial" pitchFamily="34" charset="0"/>
                          <a:cs typeface="Arial" pitchFamily="34" charset="0"/>
                        </a:rPr>
                        <a:t>ư</a:t>
                      </a:r>
                      <a:r>
                        <a:rPr lang="en-US" sz="2400" dirty="0" err="1">
                          <a:latin typeface="Arial" pitchFamily="34" charset="0"/>
                          <a:cs typeface="Arial" pitchFamily="34" charset="0"/>
                        </a:rPr>
                        <a:t>ơng</a:t>
                      </a:r>
                      <a:r>
                        <a:rPr lang="en-US" sz="2400" dirty="0">
                          <a:latin typeface="Arial" pitchFamily="34" charset="0"/>
                          <a:cs typeface="Arial" pitchFamily="34" charset="0"/>
                        </a:rPr>
                        <a:t> </a:t>
                      </a:r>
                      <a:r>
                        <a:rPr lang="en-US" sz="2400" dirty="0" err="1">
                          <a:latin typeface="Arial" pitchFamily="34" charset="0"/>
                          <a:cs typeface="Arial" pitchFamily="34" charset="0"/>
                        </a:rPr>
                        <a:t>trình</a:t>
                      </a:r>
                      <a:r>
                        <a:rPr lang="en-US" sz="2400" dirty="0">
                          <a:latin typeface="Arial" pitchFamily="34" charset="0"/>
                          <a:cs typeface="Arial" pitchFamily="34" charset="0"/>
                        </a:rPr>
                        <a:t> GD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phù</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nhu</a:t>
                      </a:r>
                      <a:r>
                        <a:rPr lang="en-US" sz="2400" dirty="0">
                          <a:latin typeface="Arial" pitchFamily="34" charset="0"/>
                          <a:cs typeface="Arial" pitchFamily="34" charset="0"/>
                        </a:rPr>
                        <a:t> </a:t>
                      </a:r>
                      <a:r>
                        <a:rPr lang="en-US" sz="2400" dirty="0" err="1">
                          <a:latin typeface="Arial" pitchFamily="34" charset="0"/>
                          <a:cs typeface="Arial" pitchFamily="34" charset="0"/>
                        </a:rPr>
                        <a:t>cầu</a:t>
                      </a:r>
                      <a:r>
                        <a:rPr lang="en-US" sz="2400" dirty="0">
                          <a:latin typeface="Arial" pitchFamily="34" charset="0"/>
                          <a:cs typeface="Arial" pitchFamily="34" charset="0"/>
                        </a:rPr>
                        <a:t>, </a:t>
                      </a:r>
                      <a:r>
                        <a:rPr lang="en-US" sz="2400" dirty="0" err="1">
                          <a:latin typeface="Arial" pitchFamily="34" charset="0"/>
                          <a:cs typeface="Arial" pitchFamily="34" charset="0"/>
                        </a:rPr>
                        <a:t>khả</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từng</a:t>
                      </a:r>
                      <a:r>
                        <a:rPr lang="en-US" sz="2400" dirty="0">
                          <a:latin typeface="Arial" pitchFamily="34" charset="0"/>
                          <a:cs typeface="Arial" pitchFamily="34" charset="0"/>
                        </a:rPr>
                        <a:t> </a:t>
                      </a:r>
                      <a:r>
                        <a:rPr lang="en-US" sz="2400" dirty="0" err="1">
                          <a:latin typeface="Arial" pitchFamily="34" charset="0"/>
                          <a:cs typeface="Arial" pitchFamily="34" charset="0"/>
                        </a:rPr>
                        <a:t>trẻ</a:t>
                      </a:r>
                      <a:endParaRPr lang="en-US" sz="2400" dirty="0">
                        <a:latin typeface="Arial" pitchFamily="34" charset="0"/>
                        <a:cs typeface="Arial" pitchFamily="34" charset="0"/>
                      </a:endParaRPr>
                    </a:p>
                  </a:txBody>
                  <a:tcPr/>
                </a:tc>
                <a:extLst>
                  <a:ext uri="{0D108BD9-81ED-4DB2-BD59-A6C34878D82A}">
                    <a16:rowId xmlns="" xmlns:a16="http://schemas.microsoft.com/office/drawing/2014/main" val="668185181"/>
                  </a:ext>
                </a:extLst>
              </a:tr>
            </a:tbl>
          </a:graphicData>
        </a:graphic>
      </p:graphicFrame>
      <p:cxnSp>
        <p:nvCxnSpPr>
          <p:cNvPr id="5" name="Straight Connector 4"/>
          <p:cNvCxnSpPr/>
          <p:nvPr/>
        </p:nvCxnSpPr>
        <p:spPr>
          <a:xfrm>
            <a:off x="3336966" y="961901"/>
            <a:ext cx="11876" cy="5367647"/>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86888" y="2861953"/>
            <a:ext cx="114121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6888" y="961901"/>
            <a:ext cx="0" cy="53676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6888" y="6329548"/>
            <a:ext cx="114121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1899075" y="961901"/>
            <a:ext cx="0" cy="53676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1080655" y="961901"/>
            <a:ext cx="23750" cy="536764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961146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graphicFrame>
        <p:nvGraphicFramePr>
          <p:cNvPr id="4" name="Chỗ dành sẵn cho Nội dung 3">
            <a:extLst>
              <a:ext uri="{FF2B5EF4-FFF2-40B4-BE49-F238E27FC236}">
                <a16:creationId xmlns="" xmlns:a16="http://schemas.microsoft.com/office/drawing/2014/main" id="{1BC99E69-C257-4EE0-847B-264470C64C62}"/>
              </a:ext>
            </a:extLst>
          </p:cNvPr>
          <p:cNvGraphicFramePr>
            <a:graphicFrameLocks noGrp="1"/>
          </p:cNvGraphicFramePr>
          <p:nvPr>
            <p:ph idx="1"/>
            <p:extLst>
              <p:ext uri="{D42A27DB-BD31-4B8C-83A1-F6EECF244321}">
                <p14:modId xmlns:p14="http://schemas.microsoft.com/office/powerpoint/2010/main" val="2632010717"/>
              </p:ext>
            </p:extLst>
          </p:nvPr>
        </p:nvGraphicFramePr>
        <p:xfrm>
          <a:off x="296883" y="534391"/>
          <a:ext cx="11788238" cy="5962464"/>
        </p:xfrm>
        <a:graphic>
          <a:graphicData uri="http://schemas.openxmlformats.org/drawingml/2006/table">
            <a:tbl>
              <a:tblPr firstRow="1" bandRow="1">
                <a:tableStyleId>{5C22544A-7EE6-4342-B048-85BDC9FD1C3A}</a:tableStyleId>
              </a:tblPr>
              <a:tblGrid>
                <a:gridCol w="724395">
                  <a:extLst>
                    <a:ext uri="{9D8B030D-6E8A-4147-A177-3AD203B41FA5}">
                      <a16:colId xmlns="" xmlns:a16="http://schemas.microsoft.com/office/drawing/2014/main" val="827024437"/>
                    </a:ext>
                  </a:extLst>
                </a:gridCol>
                <a:gridCol w="2315688">
                  <a:extLst>
                    <a:ext uri="{9D8B030D-6E8A-4147-A177-3AD203B41FA5}">
                      <a16:colId xmlns="" xmlns:a16="http://schemas.microsoft.com/office/drawing/2014/main" val="3764827226"/>
                    </a:ext>
                  </a:extLst>
                </a:gridCol>
                <a:gridCol w="8748155">
                  <a:extLst>
                    <a:ext uri="{9D8B030D-6E8A-4147-A177-3AD203B41FA5}">
                      <a16:colId xmlns="" xmlns:a16="http://schemas.microsoft.com/office/drawing/2014/main" val="387443503"/>
                    </a:ext>
                  </a:extLst>
                </a:gridCol>
              </a:tblGrid>
              <a:tr h="771895">
                <a:tc>
                  <a:txBody>
                    <a:bodyPr/>
                    <a:lstStyle/>
                    <a:p>
                      <a:pPr algn="ctr"/>
                      <a:r>
                        <a:rPr lang="en-US" sz="2400" dirty="0">
                          <a:latin typeface="Arial" pitchFamily="34" charset="0"/>
                          <a:cs typeface="Arial" pitchFamily="34" charset="0"/>
                        </a:rPr>
                        <a:t>TT</a:t>
                      </a:r>
                    </a:p>
                  </a:txBody>
                  <a:tcPr anchor="ctr"/>
                </a:tc>
                <a:tc>
                  <a:txBody>
                    <a:bodyPr/>
                    <a:lstStyle/>
                    <a:p>
                      <a:pPr algn="ct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lĩnh</a:t>
                      </a:r>
                      <a:r>
                        <a:rPr lang="en-US" sz="2400" dirty="0">
                          <a:latin typeface="Arial" pitchFamily="34" charset="0"/>
                          <a:cs typeface="Arial" pitchFamily="34" charset="0"/>
                        </a:rPr>
                        <a:t> </a:t>
                      </a:r>
                      <a:r>
                        <a:rPr lang="en-US" sz="2400" dirty="0" err="1">
                          <a:latin typeface="Arial" pitchFamily="34" charset="0"/>
                          <a:cs typeface="Arial" pitchFamily="34" charset="0"/>
                        </a:rPr>
                        <a:t>vực</a:t>
                      </a:r>
                      <a:endParaRPr lang="en-US" sz="2400" dirty="0">
                        <a:latin typeface="Arial" pitchFamily="34" charset="0"/>
                        <a:cs typeface="Arial" pitchFamily="34" charset="0"/>
                      </a:endParaRPr>
                    </a:p>
                  </a:txBody>
                  <a:tcPr anchor="ctr"/>
                </a:tc>
                <a:tc>
                  <a:txBody>
                    <a:bodyPr/>
                    <a:lstStyle/>
                    <a:p>
                      <a:pPr algn="ctr"/>
                      <a:r>
                        <a:rPr lang="en-US" sz="2400" dirty="0" err="1">
                          <a:latin typeface="Arial" pitchFamily="34" charset="0"/>
                          <a:cs typeface="Arial" pitchFamily="34" charset="0"/>
                        </a:rPr>
                        <a:t>Yêu</a:t>
                      </a:r>
                      <a:r>
                        <a:rPr lang="en-US" sz="2400" dirty="0">
                          <a:latin typeface="Arial" pitchFamily="34" charset="0"/>
                          <a:cs typeface="Arial" pitchFamily="34" charset="0"/>
                        </a:rPr>
                        <a:t> </a:t>
                      </a:r>
                      <a:r>
                        <a:rPr lang="en-US" sz="2400" dirty="0" err="1">
                          <a:latin typeface="Arial" pitchFamily="34" charset="0"/>
                          <a:cs typeface="Arial" pitchFamily="34" charset="0"/>
                        </a:rPr>
                        <a:t>cầu</a:t>
                      </a:r>
                      <a:r>
                        <a:rPr lang="en-US" sz="2400" dirty="0">
                          <a:latin typeface="Arial" pitchFamily="34" charset="0"/>
                          <a:cs typeface="Arial" pitchFamily="34" charset="0"/>
                        </a:rPr>
                        <a:t> </a:t>
                      </a:r>
                      <a:r>
                        <a:rPr lang="en-US" sz="2400" dirty="0" err="1">
                          <a:latin typeface="Arial" pitchFamily="34" charset="0"/>
                          <a:cs typeface="Arial" pitchFamily="34" charset="0"/>
                        </a:rPr>
                        <a:t>về</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lực</a:t>
                      </a:r>
                      <a:r>
                        <a:rPr lang="en-US" sz="2400" dirty="0">
                          <a:latin typeface="Arial" pitchFamily="34" charset="0"/>
                          <a:cs typeface="Arial" pitchFamily="34" charset="0"/>
                        </a:rPr>
                        <a:t> </a:t>
                      </a:r>
                      <a:r>
                        <a:rPr lang="en-US" sz="2400" dirty="0" err="1">
                          <a:latin typeface="Arial" pitchFamily="34" charset="0"/>
                          <a:cs typeface="Arial" pitchFamily="34" charset="0"/>
                        </a:rPr>
                        <a:t>nghề</a:t>
                      </a:r>
                      <a:r>
                        <a:rPr lang="en-US" sz="2400" dirty="0">
                          <a:latin typeface="Arial" pitchFamily="34" charset="0"/>
                          <a:cs typeface="Arial" pitchFamily="34" charset="0"/>
                        </a:rPr>
                        <a:t> </a:t>
                      </a:r>
                      <a:r>
                        <a:rPr lang="en-US" sz="2400" dirty="0" err="1">
                          <a:latin typeface="Arial" pitchFamily="34" charset="0"/>
                          <a:cs typeface="Arial" pitchFamily="34" charset="0"/>
                        </a:rPr>
                        <a:t>nghiệp</a:t>
                      </a:r>
                      <a:endParaRPr lang="en-US" sz="2400" dirty="0">
                        <a:latin typeface="Arial" pitchFamily="34" charset="0"/>
                        <a:cs typeface="Arial" pitchFamily="34" charset="0"/>
                      </a:endParaRPr>
                    </a:p>
                  </a:txBody>
                  <a:tcPr anchor="ctr"/>
                </a:tc>
                <a:extLst>
                  <a:ext uri="{0D108BD9-81ED-4DB2-BD59-A6C34878D82A}">
                    <a16:rowId xmlns="" xmlns:a16="http://schemas.microsoft.com/office/drawing/2014/main" val="350980054"/>
                  </a:ext>
                </a:extLst>
              </a:tr>
              <a:tr h="3795014">
                <a:tc>
                  <a:txBody>
                    <a:bodyPr/>
                    <a:lstStyle/>
                    <a:p>
                      <a:pPr algn="ctr"/>
                      <a:r>
                        <a:rPr lang="en-US" sz="2400" dirty="0">
                          <a:latin typeface="Arial" pitchFamily="34" charset="0"/>
                          <a:cs typeface="Arial" pitchFamily="34" charset="0"/>
                        </a:rPr>
                        <a:t>3</a:t>
                      </a:r>
                    </a:p>
                  </a:txBody>
                  <a:tcPr/>
                </a:tc>
                <a:tc>
                  <a:txBody>
                    <a:bodyPr/>
                    <a:lstStyle/>
                    <a:p>
                      <a:pPr algn="just"/>
                      <a:r>
                        <a:rPr lang="en-US" sz="2400" dirty="0" err="1">
                          <a:latin typeface="Arial" pitchFamily="34" charset="0"/>
                          <a:cs typeface="Arial" pitchFamily="34" charset="0"/>
                        </a:rPr>
                        <a:t>Trách</a:t>
                      </a:r>
                      <a:r>
                        <a:rPr lang="en-US" sz="2400" dirty="0">
                          <a:latin typeface="Arial" pitchFamily="34" charset="0"/>
                          <a:cs typeface="Arial" pitchFamily="34" charset="0"/>
                        </a:rPr>
                        <a:t> </a:t>
                      </a:r>
                      <a:r>
                        <a:rPr lang="en-US" sz="2400" dirty="0" err="1">
                          <a:latin typeface="Arial" pitchFamily="34" charset="0"/>
                          <a:cs typeface="Arial" pitchFamily="34" charset="0"/>
                        </a:rPr>
                        <a:t>nhiệm</a:t>
                      </a:r>
                      <a:r>
                        <a:rPr lang="en-US" sz="2400" dirty="0">
                          <a:latin typeface="Arial" pitchFamily="34" charset="0"/>
                          <a:cs typeface="Arial" pitchFamily="34" charset="0"/>
                        </a:rPr>
                        <a:t> </a:t>
                      </a:r>
                      <a:r>
                        <a:rPr lang="en-US" sz="2400" dirty="0" err="1">
                          <a:latin typeface="Arial" pitchFamily="34" charset="0"/>
                          <a:cs typeface="Arial" pitchFamily="34" charset="0"/>
                        </a:rPr>
                        <a:t>đối</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bản</a:t>
                      </a:r>
                      <a:r>
                        <a:rPr lang="en-US" sz="2400" dirty="0">
                          <a:latin typeface="Arial" pitchFamily="34" charset="0"/>
                          <a:cs typeface="Arial" pitchFamily="34" charset="0"/>
                        </a:rPr>
                        <a:t> </a:t>
                      </a:r>
                      <a:r>
                        <a:rPr lang="en-US" sz="2400" dirty="0" err="1">
                          <a:latin typeface="Arial" pitchFamily="34" charset="0"/>
                          <a:cs typeface="Arial" pitchFamily="34" charset="0"/>
                        </a:rPr>
                        <a:t>thân</a:t>
                      </a:r>
                      <a:endParaRPr lang="en-US" sz="2400" dirty="0">
                        <a:latin typeface="Arial" pitchFamily="34" charset="0"/>
                        <a:cs typeface="Arial" pitchFamily="34" charset="0"/>
                      </a:endParaRPr>
                    </a:p>
                  </a:txBody>
                  <a:tcPr/>
                </a:tc>
                <a:tc>
                  <a:txBody>
                    <a:bodyPr/>
                    <a:lstStyle/>
                    <a:p>
                      <a:pPr marL="457200" indent="-457200" algn="just">
                        <a:lnSpc>
                          <a:spcPct val="150000"/>
                        </a:lnSpc>
                        <a:buFontTx/>
                        <a:buChar char="-"/>
                      </a:pPr>
                      <a:r>
                        <a:rPr lang="en-US" sz="2400" dirty="0" err="1">
                          <a:latin typeface="Arial" pitchFamily="34" charset="0"/>
                          <a:cs typeface="Arial" pitchFamily="34" charset="0"/>
                        </a:rPr>
                        <a:t>Tự</a:t>
                      </a:r>
                      <a:r>
                        <a:rPr lang="en-US" sz="2400" dirty="0">
                          <a:latin typeface="Arial" pitchFamily="34" charset="0"/>
                          <a:cs typeface="Arial" pitchFamily="34" charset="0"/>
                        </a:rPr>
                        <a:t> tin, </a:t>
                      </a:r>
                      <a:r>
                        <a:rPr lang="en-US" sz="2400" dirty="0" err="1">
                          <a:latin typeface="Arial" pitchFamily="34" charset="0"/>
                          <a:cs typeface="Arial" pitchFamily="34" charset="0"/>
                        </a:rPr>
                        <a:t>tự</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ý </a:t>
                      </a:r>
                      <a:r>
                        <a:rPr lang="en-US" sz="2400" dirty="0" err="1">
                          <a:latin typeface="Arial" pitchFamily="34" charset="0"/>
                          <a:cs typeface="Arial" pitchFamily="34" charset="0"/>
                        </a:rPr>
                        <a:t>thức</a:t>
                      </a:r>
                      <a:r>
                        <a:rPr lang="en-US" sz="2400" dirty="0">
                          <a:latin typeface="Arial" pitchFamily="34" charset="0"/>
                          <a:cs typeface="Arial" pitchFamily="34" charset="0"/>
                        </a:rPr>
                        <a:t> </a:t>
                      </a:r>
                      <a:r>
                        <a:rPr lang="en-US" sz="2400" dirty="0" err="1">
                          <a:latin typeface="Arial" pitchFamily="34" charset="0"/>
                          <a:cs typeface="Arial" pitchFamily="34" charset="0"/>
                        </a:rPr>
                        <a:t>trách</a:t>
                      </a:r>
                      <a:r>
                        <a:rPr lang="en-US" sz="2400" dirty="0">
                          <a:latin typeface="Arial" pitchFamily="34" charset="0"/>
                          <a:cs typeface="Arial" pitchFamily="34" charset="0"/>
                        </a:rPr>
                        <a:t> </a:t>
                      </a:r>
                      <a:r>
                        <a:rPr lang="en-US" sz="2400" dirty="0" err="1">
                          <a:latin typeface="Arial" pitchFamily="34" charset="0"/>
                          <a:cs typeface="Arial" pitchFamily="34" charset="0"/>
                        </a:rPr>
                        <a:t>nhiệm</a:t>
                      </a:r>
                      <a:r>
                        <a:rPr lang="en-US" sz="2400" dirty="0">
                          <a:latin typeface="Arial" pitchFamily="34" charset="0"/>
                          <a:cs typeface="Arial" pitchFamily="34" charset="0"/>
                        </a:rPr>
                        <a:t> </a:t>
                      </a:r>
                      <a:r>
                        <a:rPr lang="en-US" sz="2400" dirty="0" err="1">
                          <a:latin typeface="Arial" pitchFamily="34" charset="0"/>
                          <a:cs typeface="Arial" pitchFamily="34" charset="0"/>
                        </a:rPr>
                        <a:t>cao</a:t>
                      </a:r>
                      <a:r>
                        <a:rPr lang="en-US" sz="2400" dirty="0">
                          <a:latin typeface="Arial" pitchFamily="34" charset="0"/>
                          <a:cs typeface="Arial" pitchFamily="34" charset="0"/>
                        </a:rPr>
                        <a:t> </a:t>
                      </a:r>
                      <a:r>
                        <a:rPr lang="en-US" sz="2400" dirty="0" err="1">
                          <a:latin typeface="Arial" pitchFamily="34" charset="0"/>
                          <a:cs typeface="Arial" pitchFamily="34" charset="0"/>
                        </a:rPr>
                        <a:t>đối</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nhiệm</a:t>
                      </a:r>
                      <a:r>
                        <a:rPr lang="en-US" sz="2400" dirty="0">
                          <a:latin typeface="Arial" pitchFamily="34" charset="0"/>
                          <a:cs typeface="Arial" pitchFamily="34" charset="0"/>
                        </a:rPr>
                        <a:t> </a:t>
                      </a:r>
                      <a:r>
                        <a:rPr lang="en-US" sz="2400" dirty="0" err="1">
                          <a:latin typeface="Arial" pitchFamily="34" charset="0"/>
                          <a:cs typeface="Arial" pitchFamily="34" charset="0"/>
                        </a:rPr>
                        <a:t>vụ</a:t>
                      </a:r>
                      <a:r>
                        <a:rPr lang="en-US" sz="2400" dirty="0">
                          <a:latin typeface="Arial" pitchFamily="34" charset="0"/>
                          <a:cs typeface="Arial" pitchFamily="34" charset="0"/>
                        </a:rPr>
                        <a:t> đ</a:t>
                      </a:r>
                      <a:r>
                        <a:rPr lang="vi-VN" sz="2400" dirty="0">
                          <a:latin typeface="Arial" pitchFamily="34" charset="0"/>
                          <a:cs typeface="Arial" pitchFamily="34" charset="0"/>
                        </a:rPr>
                        <a:t>ư</a:t>
                      </a:r>
                      <a:r>
                        <a:rPr lang="en-US" sz="2400" dirty="0" err="1">
                          <a:latin typeface="Arial" pitchFamily="34" charset="0"/>
                          <a:cs typeface="Arial" pitchFamily="34" charset="0"/>
                        </a:rPr>
                        <a:t>ợc</a:t>
                      </a:r>
                      <a:r>
                        <a:rPr lang="en-US" sz="2400" dirty="0">
                          <a:latin typeface="Arial" pitchFamily="34" charset="0"/>
                          <a:cs typeface="Arial" pitchFamily="34" charset="0"/>
                        </a:rPr>
                        <a:t> </a:t>
                      </a:r>
                      <a:r>
                        <a:rPr lang="en-US" sz="2400" dirty="0" err="1">
                          <a:latin typeface="Arial" pitchFamily="34" charset="0"/>
                          <a:cs typeface="Arial" pitchFamily="34" charset="0"/>
                        </a:rPr>
                        <a:t>giao</a:t>
                      </a:r>
                      <a:r>
                        <a:rPr lang="en-US" sz="2400" dirty="0">
                          <a:latin typeface="Arial" pitchFamily="34" charset="0"/>
                          <a:cs typeface="Arial" pitchFamily="34" charset="0"/>
                        </a:rPr>
                        <a:t>;  </a:t>
                      </a:r>
                      <a:r>
                        <a:rPr lang="en-US" sz="2400" dirty="0" err="1">
                          <a:latin typeface="Arial" pitchFamily="34" charset="0"/>
                          <a:cs typeface="Arial" pitchFamily="34" charset="0"/>
                        </a:rPr>
                        <a:t>lối</a:t>
                      </a:r>
                      <a:r>
                        <a:rPr lang="en-US" sz="2400" dirty="0">
                          <a:latin typeface="Arial" pitchFamily="34" charset="0"/>
                          <a:cs typeface="Arial" pitchFamily="34" charset="0"/>
                        </a:rPr>
                        <a:t> </a:t>
                      </a:r>
                      <a:r>
                        <a:rPr lang="en-US" sz="2400" dirty="0" err="1">
                          <a:latin typeface="Arial" pitchFamily="34" charset="0"/>
                          <a:cs typeface="Arial" pitchFamily="34" charset="0"/>
                        </a:rPr>
                        <a:t>sống</a:t>
                      </a:r>
                      <a:r>
                        <a:rPr lang="en-US" sz="2400" dirty="0">
                          <a:latin typeface="Arial" pitchFamily="34" charset="0"/>
                          <a:cs typeface="Arial" pitchFamily="34" charset="0"/>
                        </a:rPr>
                        <a:t> </a:t>
                      </a:r>
                      <a:r>
                        <a:rPr lang="en-US" sz="2400" dirty="0" err="1">
                          <a:latin typeface="Arial" pitchFamily="34" charset="0"/>
                          <a:cs typeface="Arial" pitchFamily="34" charset="0"/>
                        </a:rPr>
                        <a:t>gần</a:t>
                      </a:r>
                      <a:r>
                        <a:rPr lang="en-US" sz="2400" dirty="0">
                          <a:latin typeface="Arial" pitchFamily="34" charset="0"/>
                          <a:cs typeface="Arial" pitchFamily="34" charset="0"/>
                        </a:rPr>
                        <a:t> </a:t>
                      </a:r>
                      <a:r>
                        <a:rPr lang="en-US" sz="2400" dirty="0" err="1">
                          <a:latin typeface="Arial" pitchFamily="34" charset="0"/>
                          <a:cs typeface="Arial" pitchFamily="34" charset="0"/>
                        </a:rPr>
                        <a:t>gũi</a:t>
                      </a:r>
                      <a:r>
                        <a:rPr lang="en-US" sz="2400" dirty="0">
                          <a:latin typeface="Arial" pitchFamily="34" charset="0"/>
                          <a:cs typeface="Arial" pitchFamily="34" charset="0"/>
                        </a:rPr>
                        <a:t>, </a:t>
                      </a:r>
                      <a:r>
                        <a:rPr lang="en-US" sz="2400" dirty="0" err="1">
                          <a:latin typeface="Arial" pitchFamily="34" charset="0"/>
                          <a:cs typeface="Arial" pitchFamily="34" charset="0"/>
                        </a:rPr>
                        <a:t>giản</a:t>
                      </a:r>
                      <a:r>
                        <a:rPr lang="en-US" sz="2400" dirty="0">
                          <a:latin typeface="Arial" pitchFamily="34" charset="0"/>
                          <a:cs typeface="Arial" pitchFamily="34" charset="0"/>
                        </a:rPr>
                        <a:t> </a:t>
                      </a:r>
                      <a:r>
                        <a:rPr lang="en-US" sz="2400" dirty="0" err="1">
                          <a:latin typeface="Arial" pitchFamily="34" charset="0"/>
                          <a:cs typeface="Arial" pitchFamily="34" charset="0"/>
                        </a:rPr>
                        <a:t>dị</a:t>
                      </a:r>
                      <a:r>
                        <a:rPr lang="en-US" sz="2400" dirty="0">
                          <a:latin typeface="Arial" pitchFamily="34" charset="0"/>
                          <a:cs typeface="Arial" pitchFamily="34" charset="0"/>
                        </a:rPr>
                        <a:t>, </a:t>
                      </a:r>
                      <a:r>
                        <a:rPr lang="en-US" sz="2400" dirty="0" err="1">
                          <a:latin typeface="Arial" pitchFamily="34" charset="0"/>
                          <a:cs typeface="Arial" pitchFamily="34" charset="0"/>
                        </a:rPr>
                        <a:t>phong</a:t>
                      </a:r>
                      <a:r>
                        <a:rPr lang="en-US" sz="2400" dirty="0">
                          <a:latin typeface="Arial" pitchFamily="34" charset="0"/>
                          <a:cs typeface="Arial" pitchFamily="34" charset="0"/>
                        </a:rPr>
                        <a:t> </a:t>
                      </a:r>
                      <a:r>
                        <a:rPr lang="en-US" sz="2400" dirty="0" err="1">
                          <a:latin typeface="Arial" pitchFamily="34" charset="0"/>
                          <a:cs typeface="Arial" pitchFamily="34" charset="0"/>
                        </a:rPr>
                        <a:t>cách</a:t>
                      </a:r>
                      <a:r>
                        <a:rPr lang="en-US" sz="2400" dirty="0">
                          <a:latin typeface="Arial" pitchFamily="34" charset="0"/>
                          <a:cs typeface="Arial" pitchFamily="34" charset="0"/>
                        </a:rPr>
                        <a:t> </a:t>
                      </a:r>
                      <a:r>
                        <a:rPr lang="en-US" sz="2400" dirty="0" err="1">
                          <a:latin typeface="Arial" pitchFamily="34" charset="0"/>
                          <a:cs typeface="Arial" pitchFamily="34" charset="0"/>
                        </a:rPr>
                        <a:t>làm</a:t>
                      </a:r>
                      <a:r>
                        <a:rPr lang="en-US" sz="2400" dirty="0">
                          <a:latin typeface="Arial" pitchFamily="34" charset="0"/>
                          <a:cs typeface="Arial" pitchFamily="34" charset="0"/>
                        </a:rPr>
                        <a:t> </a:t>
                      </a:r>
                      <a:r>
                        <a:rPr lang="en-US" sz="2400" dirty="0" err="1">
                          <a:latin typeface="Arial" pitchFamily="34" charset="0"/>
                          <a:cs typeface="Arial" pitchFamily="34" charset="0"/>
                        </a:rPr>
                        <a:t>việc</a:t>
                      </a:r>
                      <a:r>
                        <a:rPr lang="en-US" sz="2400" dirty="0">
                          <a:latin typeface="Arial" pitchFamily="34" charset="0"/>
                          <a:cs typeface="Arial" pitchFamily="34" charset="0"/>
                        </a:rPr>
                        <a:t> khoa </a:t>
                      </a:r>
                      <a:r>
                        <a:rPr lang="en-US" sz="2400" dirty="0" err="1">
                          <a:latin typeface="Arial" pitchFamily="34" charset="0"/>
                          <a:cs typeface="Arial" pitchFamily="34" charset="0"/>
                        </a:rPr>
                        <a:t>học</a:t>
                      </a:r>
                      <a:r>
                        <a:rPr lang="en-US" sz="2400" dirty="0">
                          <a:latin typeface="Arial" pitchFamily="34" charset="0"/>
                          <a:cs typeface="Arial" pitchFamily="34" charset="0"/>
                        </a:rPr>
                        <a:t>, </a:t>
                      </a:r>
                      <a:r>
                        <a:rPr lang="en-US" sz="2400" dirty="0" err="1">
                          <a:latin typeface="Arial" pitchFamily="34" charset="0"/>
                          <a:cs typeface="Arial" pitchFamily="34" charset="0"/>
                        </a:rPr>
                        <a:t>chuyên</a:t>
                      </a:r>
                      <a:r>
                        <a:rPr lang="en-US" sz="2400" dirty="0">
                          <a:latin typeface="Arial" pitchFamily="34" charset="0"/>
                          <a:cs typeface="Arial" pitchFamily="34" charset="0"/>
                        </a:rPr>
                        <a:t> </a:t>
                      </a:r>
                      <a:r>
                        <a:rPr lang="en-US" sz="2400" dirty="0" err="1">
                          <a:latin typeface="Arial" pitchFamily="34" charset="0"/>
                          <a:cs typeface="Arial" pitchFamily="34" charset="0"/>
                        </a:rPr>
                        <a:t>nghiệp</a:t>
                      </a:r>
                      <a:r>
                        <a:rPr lang="en-US" sz="2400" dirty="0">
                          <a:latin typeface="Arial" pitchFamily="34" charset="0"/>
                          <a:cs typeface="Arial" pitchFamily="34" charset="0"/>
                        </a:rPr>
                        <a:t>; </a:t>
                      </a:r>
                      <a:r>
                        <a:rPr lang="en-US" sz="2400" dirty="0" err="1">
                          <a:latin typeface="Arial" pitchFamily="34" charset="0"/>
                          <a:cs typeface="Arial" pitchFamily="34" charset="0"/>
                        </a:rPr>
                        <a:t>Tự</a:t>
                      </a:r>
                      <a:r>
                        <a:rPr lang="en-US" sz="2400" dirty="0">
                          <a:latin typeface="Arial" pitchFamily="34" charset="0"/>
                          <a:cs typeface="Arial" pitchFamily="34" charset="0"/>
                        </a:rPr>
                        <a:t> </a:t>
                      </a:r>
                      <a:r>
                        <a:rPr lang="en-US" sz="2400" dirty="0" err="1">
                          <a:latin typeface="Arial" pitchFamily="34" charset="0"/>
                          <a:cs typeface="Arial" pitchFamily="34" charset="0"/>
                        </a:rPr>
                        <a:t>nhận</a:t>
                      </a:r>
                      <a:r>
                        <a:rPr lang="en-US" sz="2400" dirty="0">
                          <a:latin typeface="Arial" pitchFamily="34" charset="0"/>
                          <a:cs typeface="Arial" pitchFamily="34" charset="0"/>
                        </a:rPr>
                        <a:t> </a:t>
                      </a:r>
                      <a:r>
                        <a:rPr lang="en-US" sz="2400" dirty="0" err="1">
                          <a:latin typeface="Arial" pitchFamily="34" charset="0"/>
                          <a:cs typeface="Arial" pitchFamily="34" charset="0"/>
                        </a:rPr>
                        <a:t>thức</a:t>
                      </a:r>
                      <a:r>
                        <a:rPr lang="en-US" sz="2400" dirty="0">
                          <a:latin typeface="Arial" pitchFamily="34" charset="0"/>
                          <a:cs typeface="Arial" pitchFamily="34" charset="0"/>
                        </a:rPr>
                        <a:t> </a:t>
                      </a:r>
                      <a:r>
                        <a:rPr lang="en-US" sz="2400" dirty="0" err="1">
                          <a:latin typeface="Arial" pitchFamily="34" charset="0"/>
                          <a:cs typeface="Arial" pitchFamily="34" charset="0"/>
                        </a:rPr>
                        <a:t>phù</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tự</a:t>
                      </a:r>
                      <a:r>
                        <a:rPr lang="en-US" sz="2400" dirty="0">
                          <a:latin typeface="Arial" pitchFamily="34" charset="0"/>
                          <a:cs typeface="Arial" pitchFamily="34" charset="0"/>
                        </a:rPr>
                        <a:t> </a:t>
                      </a:r>
                      <a:r>
                        <a:rPr lang="en-US" sz="2400" dirty="0" err="1">
                          <a:latin typeface="Arial" pitchFamily="34" charset="0"/>
                          <a:cs typeface="Arial" pitchFamily="34" charset="0"/>
                        </a:rPr>
                        <a:t>học</a:t>
                      </a:r>
                      <a:r>
                        <a:rPr lang="en-US" sz="2400" dirty="0">
                          <a:latin typeface="Arial" pitchFamily="34" charset="0"/>
                          <a:cs typeface="Arial" pitchFamily="34" charset="0"/>
                        </a:rPr>
                        <a:t> </a:t>
                      </a:r>
                      <a:r>
                        <a:rPr lang="en-US" sz="2400" dirty="0" err="1">
                          <a:latin typeface="Arial" pitchFamily="34" charset="0"/>
                          <a:cs typeface="Arial" pitchFamily="34" charset="0"/>
                        </a:rPr>
                        <a:t>hỏi</a:t>
                      </a:r>
                      <a:r>
                        <a:rPr lang="en-US" sz="2400" dirty="0">
                          <a:latin typeface="Arial" pitchFamily="34" charset="0"/>
                          <a:cs typeface="Arial" pitchFamily="34" charset="0"/>
                        </a:rPr>
                        <a:t>, </a:t>
                      </a:r>
                      <a:r>
                        <a:rPr lang="en-US" sz="2400" dirty="0" err="1">
                          <a:latin typeface="Arial" pitchFamily="34" charset="0"/>
                          <a:cs typeface="Arial" pitchFamily="34" charset="0"/>
                        </a:rPr>
                        <a:t>hoàn</a:t>
                      </a:r>
                      <a:r>
                        <a:rPr lang="en-US" sz="2400" dirty="0">
                          <a:latin typeface="Arial" pitchFamily="34" charset="0"/>
                          <a:cs typeface="Arial" pitchFamily="34" charset="0"/>
                        </a:rPr>
                        <a:t> </a:t>
                      </a:r>
                      <a:r>
                        <a:rPr lang="en-US" sz="2400" dirty="0" err="1">
                          <a:latin typeface="Arial" pitchFamily="34" charset="0"/>
                          <a:cs typeface="Arial" pitchFamily="34" charset="0"/>
                        </a:rPr>
                        <a:t>thiện</a:t>
                      </a:r>
                      <a:r>
                        <a:rPr lang="en-US" sz="2400" dirty="0">
                          <a:latin typeface="Arial" pitchFamily="34" charset="0"/>
                          <a:cs typeface="Arial" pitchFamily="34" charset="0"/>
                        </a:rPr>
                        <a:t> </a:t>
                      </a:r>
                      <a:r>
                        <a:rPr lang="en-US" sz="2400" dirty="0" err="1">
                          <a:latin typeface="Arial" pitchFamily="34" charset="0"/>
                          <a:cs typeface="Arial" pitchFamily="34" charset="0"/>
                        </a:rPr>
                        <a:t>bản</a:t>
                      </a:r>
                      <a:r>
                        <a:rPr lang="en-US" sz="2400" dirty="0">
                          <a:latin typeface="Arial" pitchFamily="34" charset="0"/>
                          <a:cs typeface="Arial" pitchFamily="34" charset="0"/>
                        </a:rPr>
                        <a:t> </a:t>
                      </a:r>
                      <a:r>
                        <a:rPr lang="en-US" sz="2400" dirty="0" err="1">
                          <a:latin typeface="Arial" pitchFamily="34" charset="0"/>
                          <a:cs typeface="Arial" pitchFamily="34" charset="0"/>
                        </a:rPr>
                        <a:t>thân</a:t>
                      </a:r>
                      <a:endParaRPr lang="en-US" sz="2400" dirty="0">
                        <a:latin typeface="Arial" pitchFamily="34" charset="0"/>
                        <a:cs typeface="Arial" pitchFamily="34" charset="0"/>
                      </a:endParaRPr>
                    </a:p>
                    <a:p>
                      <a:pPr marL="457200" indent="-457200" algn="just">
                        <a:lnSpc>
                          <a:spcPct val="150000"/>
                        </a:lnSpc>
                        <a:buFontTx/>
                        <a:buChar char="-"/>
                      </a:pPr>
                      <a:r>
                        <a:rPr lang="en-US" sz="2400" dirty="0">
                          <a:latin typeface="Arial" pitchFamily="34" charset="0"/>
                          <a:cs typeface="Arial" pitchFamily="34" charset="0"/>
                        </a:rPr>
                        <a:t>T</a:t>
                      </a:r>
                      <a:r>
                        <a:rPr lang="vi-VN" sz="2400" dirty="0">
                          <a:latin typeface="Arial" pitchFamily="34" charset="0"/>
                          <a:cs typeface="Arial" pitchFamily="34" charset="0"/>
                        </a:rPr>
                        <a:t>ư</a:t>
                      </a:r>
                      <a:r>
                        <a:rPr lang="en-US" sz="2400" dirty="0">
                          <a:latin typeface="Arial" pitchFamily="34" charset="0"/>
                          <a:cs typeface="Arial" pitchFamily="34" charset="0"/>
                        </a:rPr>
                        <a:t> </a:t>
                      </a:r>
                      <a:r>
                        <a:rPr lang="en-US" sz="2400" dirty="0" err="1">
                          <a:latin typeface="Arial" pitchFamily="34" charset="0"/>
                          <a:cs typeface="Arial" pitchFamily="34" charset="0"/>
                        </a:rPr>
                        <a:t>duy</a:t>
                      </a:r>
                      <a:r>
                        <a:rPr lang="en-US" sz="2400" dirty="0">
                          <a:latin typeface="Arial" pitchFamily="34" charset="0"/>
                          <a:cs typeface="Arial" pitchFamily="34" charset="0"/>
                        </a:rPr>
                        <a:t> </a:t>
                      </a:r>
                      <a:r>
                        <a:rPr lang="en-US" sz="2400" dirty="0" err="1">
                          <a:latin typeface="Arial" pitchFamily="34" charset="0"/>
                          <a:cs typeface="Arial" pitchFamily="34" charset="0"/>
                        </a:rPr>
                        <a:t>linh</a:t>
                      </a:r>
                      <a:r>
                        <a:rPr lang="en-US" sz="2400" dirty="0">
                          <a:latin typeface="Arial" pitchFamily="34" charset="0"/>
                          <a:cs typeface="Arial" pitchFamily="34" charset="0"/>
                        </a:rPr>
                        <a:t> </a:t>
                      </a:r>
                      <a:r>
                        <a:rPr lang="en-US" sz="2400" dirty="0" err="1">
                          <a:latin typeface="Arial" pitchFamily="34" charset="0"/>
                          <a:cs typeface="Arial" pitchFamily="34" charset="0"/>
                        </a:rPr>
                        <a:t>hoạt</a:t>
                      </a:r>
                      <a:r>
                        <a:rPr lang="en-US" sz="2400" dirty="0">
                          <a:latin typeface="Arial" pitchFamily="34" charset="0"/>
                          <a:cs typeface="Arial" pitchFamily="34" charset="0"/>
                        </a:rPr>
                        <a:t>, </a:t>
                      </a:r>
                      <a:r>
                        <a:rPr lang="en-US" sz="2400" dirty="0" err="1">
                          <a:latin typeface="Arial" pitchFamily="34" charset="0"/>
                          <a:cs typeface="Arial" pitchFamily="34" charset="0"/>
                        </a:rPr>
                        <a:t>sáng</a:t>
                      </a:r>
                      <a:r>
                        <a:rPr lang="en-US" sz="2400" dirty="0">
                          <a:latin typeface="Arial" pitchFamily="34" charset="0"/>
                          <a:cs typeface="Arial" pitchFamily="34" charset="0"/>
                        </a:rPr>
                        <a:t> </a:t>
                      </a:r>
                      <a:r>
                        <a:rPr lang="en-US" sz="2400" dirty="0" err="1">
                          <a:latin typeface="Arial" pitchFamily="34" charset="0"/>
                          <a:cs typeface="Arial" pitchFamily="34" charset="0"/>
                        </a:rPr>
                        <a:t>tạo</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giải</a:t>
                      </a:r>
                      <a:r>
                        <a:rPr lang="en-US" sz="2400" dirty="0">
                          <a:latin typeface="Arial" pitchFamily="34" charset="0"/>
                          <a:cs typeface="Arial" pitchFamily="34" charset="0"/>
                        </a:rPr>
                        <a:t> </a:t>
                      </a:r>
                      <a:r>
                        <a:rPr lang="en-US" sz="2400" dirty="0" err="1">
                          <a:latin typeface="Arial" pitchFamily="34" charset="0"/>
                          <a:cs typeface="Arial" pitchFamily="34" charset="0"/>
                        </a:rPr>
                        <a:t>quyết</a:t>
                      </a:r>
                      <a:r>
                        <a:rPr lang="en-US" sz="2400" dirty="0">
                          <a:latin typeface="Arial" pitchFamily="34" charset="0"/>
                          <a:cs typeface="Arial" pitchFamily="34" charset="0"/>
                        </a:rPr>
                        <a:t> </a:t>
                      </a:r>
                      <a:r>
                        <a:rPr lang="en-US" sz="2400" dirty="0" err="1">
                          <a:latin typeface="Arial" pitchFamily="34" charset="0"/>
                          <a:cs typeface="Arial" pitchFamily="34" charset="0"/>
                        </a:rPr>
                        <a:t>vấn</a:t>
                      </a:r>
                      <a:r>
                        <a:rPr lang="en-US" sz="2400" dirty="0">
                          <a:latin typeface="Arial" pitchFamily="34" charset="0"/>
                          <a:cs typeface="Arial" pitchFamily="34" charset="0"/>
                        </a:rPr>
                        <a:t> </a:t>
                      </a:r>
                      <a:r>
                        <a:rPr lang="en-US" sz="2400" dirty="0" err="1">
                          <a:latin typeface="Arial" pitchFamily="34" charset="0"/>
                          <a:cs typeface="Arial" pitchFamily="34" charset="0"/>
                        </a:rPr>
                        <a:t>đề</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phối</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a:t>
                      </a:r>
                    </a:p>
                    <a:p>
                      <a:pPr marL="457200" indent="-457200" algn="just">
                        <a:lnSpc>
                          <a:spcPct val="150000"/>
                        </a:lnSpc>
                        <a:buFontTx/>
                        <a:buChar char="-"/>
                      </a:pPr>
                      <a:r>
                        <a:rPr lang="en-US" sz="2400" dirty="0" err="1">
                          <a:latin typeface="Arial" pitchFamily="34" charset="0"/>
                          <a:cs typeface="Arial" pitchFamily="34" charset="0"/>
                        </a:rPr>
                        <a:t>Ngoại</a:t>
                      </a:r>
                      <a:r>
                        <a:rPr lang="en-US" sz="2400" dirty="0">
                          <a:latin typeface="Arial" pitchFamily="34" charset="0"/>
                          <a:cs typeface="Arial" pitchFamily="34" charset="0"/>
                        </a:rPr>
                        <a:t> </a:t>
                      </a:r>
                      <a:r>
                        <a:rPr lang="en-US" sz="2400" dirty="0" err="1">
                          <a:latin typeface="Arial" pitchFamily="34" charset="0"/>
                          <a:cs typeface="Arial" pitchFamily="34" charset="0"/>
                        </a:rPr>
                        <a:t>ngữ</a:t>
                      </a:r>
                      <a:r>
                        <a:rPr lang="en-US" sz="2400" dirty="0">
                          <a:latin typeface="Arial" pitchFamily="34" charset="0"/>
                          <a:cs typeface="Arial" pitchFamily="34" charset="0"/>
                        </a:rPr>
                        <a:t>, </a:t>
                      </a:r>
                      <a:r>
                        <a:rPr lang="en-US" sz="2400" dirty="0" err="1">
                          <a:latin typeface="Arial" pitchFamily="34" charset="0"/>
                          <a:cs typeface="Arial" pitchFamily="34" charset="0"/>
                        </a:rPr>
                        <a:t>đa</a:t>
                      </a:r>
                      <a:r>
                        <a:rPr lang="en-US" sz="2400" dirty="0">
                          <a:latin typeface="Arial" pitchFamily="34" charset="0"/>
                          <a:cs typeface="Arial" pitchFamily="34" charset="0"/>
                        </a:rPr>
                        <a:t> </a:t>
                      </a:r>
                      <a:r>
                        <a:rPr lang="en-US" sz="2400" dirty="0" err="1">
                          <a:latin typeface="Arial" pitchFamily="34" charset="0"/>
                          <a:cs typeface="Arial" pitchFamily="34" charset="0"/>
                        </a:rPr>
                        <a:t>văn</a:t>
                      </a:r>
                      <a:r>
                        <a:rPr lang="en-US" sz="2400" dirty="0">
                          <a:latin typeface="Arial" pitchFamily="34" charset="0"/>
                          <a:cs typeface="Arial" pitchFamily="34" charset="0"/>
                        </a:rPr>
                        <a:t> </a:t>
                      </a:r>
                      <a:r>
                        <a:rPr lang="en-US" sz="2400" dirty="0" err="1">
                          <a:latin typeface="Arial" pitchFamily="34" charset="0"/>
                          <a:cs typeface="Arial" pitchFamily="34" charset="0"/>
                        </a:rPr>
                        <a:t>hóa</a:t>
                      </a:r>
                      <a:r>
                        <a:rPr lang="en-US" sz="2400" dirty="0">
                          <a:latin typeface="Arial" pitchFamily="34" charset="0"/>
                          <a:cs typeface="Arial" pitchFamily="34" charset="0"/>
                        </a:rPr>
                        <a:t>, CNTT; </a:t>
                      </a:r>
                      <a:r>
                        <a:rPr lang="en-US" sz="2400" dirty="0" err="1">
                          <a:latin typeface="Arial" pitchFamily="34" charset="0"/>
                          <a:cs typeface="Arial" pitchFamily="34" charset="0"/>
                        </a:rPr>
                        <a:t>khả</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sáng</a:t>
                      </a:r>
                      <a:r>
                        <a:rPr lang="en-US" sz="2400" dirty="0">
                          <a:latin typeface="Arial" pitchFamily="34" charset="0"/>
                          <a:cs typeface="Arial" pitchFamily="34" charset="0"/>
                        </a:rPr>
                        <a:t> </a:t>
                      </a:r>
                      <a:r>
                        <a:rPr lang="en-US" sz="2400" dirty="0" err="1">
                          <a:latin typeface="Arial" pitchFamily="34" charset="0"/>
                          <a:cs typeface="Arial" pitchFamily="34" charset="0"/>
                        </a:rPr>
                        <a:t>tạo</a:t>
                      </a:r>
                      <a:r>
                        <a:rPr lang="en-US" sz="2400" dirty="0">
                          <a:latin typeface="Arial" pitchFamily="34" charset="0"/>
                          <a:cs typeface="Arial" pitchFamily="34" charset="0"/>
                        </a:rPr>
                        <a:t> </a:t>
                      </a:r>
                      <a:r>
                        <a:rPr lang="en-US" sz="2400" dirty="0" err="1">
                          <a:latin typeface="Arial" pitchFamily="34" charset="0"/>
                          <a:cs typeface="Arial" pitchFamily="34" charset="0"/>
                        </a:rPr>
                        <a:t>nghệ</a:t>
                      </a:r>
                      <a:r>
                        <a:rPr lang="en-US" sz="2400" dirty="0">
                          <a:latin typeface="Arial" pitchFamily="34" charset="0"/>
                          <a:cs typeface="Arial" pitchFamily="34" charset="0"/>
                        </a:rPr>
                        <a:t> </a:t>
                      </a:r>
                      <a:r>
                        <a:rPr lang="en-US" sz="2400" dirty="0" err="1">
                          <a:latin typeface="Arial" pitchFamily="34" charset="0"/>
                          <a:cs typeface="Arial" pitchFamily="34" charset="0"/>
                        </a:rPr>
                        <a:t>thuật</a:t>
                      </a:r>
                      <a:endParaRPr lang="en-US" sz="2400" dirty="0">
                        <a:latin typeface="Arial" pitchFamily="34" charset="0"/>
                        <a:cs typeface="Arial" pitchFamily="34" charset="0"/>
                      </a:endParaRPr>
                    </a:p>
                  </a:txBody>
                  <a:tcPr/>
                </a:tc>
                <a:extLst>
                  <a:ext uri="{0D108BD9-81ED-4DB2-BD59-A6C34878D82A}">
                    <a16:rowId xmlns="" xmlns:a16="http://schemas.microsoft.com/office/drawing/2014/main" val="2648811899"/>
                  </a:ext>
                </a:extLst>
              </a:tr>
              <a:tr h="710009">
                <a:tc>
                  <a:txBody>
                    <a:bodyPr/>
                    <a:lstStyle/>
                    <a:p>
                      <a:pPr algn="ctr"/>
                      <a:endParaRPr lang="en-US" sz="2400" dirty="0">
                        <a:latin typeface="Arial" pitchFamily="34" charset="0"/>
                        <a:cs typeface="Arial" pitchFamily="34" charset="0"/>
                      </a:endParaRPr>
                    </a:p>
                  </a:txBody>
                  <a:tcPr/>
                </a:tc>
                <a:tc>
                  <a:txBody>
                    <a:bodyPr/>
                    <a:lstStyle/>
                    <a:p>
                      <a:endParaRPr lang="en-US" sz="2400" dirty="0">
                        <a:latin typeface="Arial" pitchFamily="34" charset="0"/>
                        <a:cs typeface="Arial" pitchFamily="34" charset="0"/>
                      </a:endParaRPr>
                    </a:p>
                  </a:txBody>
                  <a:tcPr/>
                </a:tc>
                <a:tc>
                  <a:txBody>
                    <a:bodyPr/>
                    <a:lstStyle/>
                    <a:p>
                      <a:pPr marL="0" indent="0">
                        <a:buFontTx/>
                        <a:buNone/>
                      </a:pPr>
                      <a:endParaRPr lang="en-US" sz="2400" dirty="0">
                        <a:latin typeface="Arial" pitchFamily="34" charset="0"/>
                        <a:cs typeface="Arial" pitchFamily="34" charset="0"/>
                      </a:endParaRPr>
                    </a:p>
                  </a:txBody>
                  <a:tcPr/>
                </a:tc>
                <a:extLst>
                  <a:ext uri="{0D108BD9-81ED-4DB2-BD59-A6C34878D82A}">
                    <a16:rowId xmlns="" xmlns:a16="http://schemas.microsoft.com/office/drawing/2014/main" val="1817911617"/>
                  </a:ext>
                </a:extLst>
              </a:tr>
            </a:tbl>
          </a:graphicData>
        </a:graphic>
      </p:graphicFrame>
      <p:cxnSp>
        <p:nvCxnSpPr>
          <p:cNvPr id="3" name="Straight Connector 2"/>
          <p:cNvCxnSpPr/>
          <p:nvPr/>
        </p:nvCxnSpPr>
        <p:spPr>
          <a:xfrm>
            <a:off x="296883" y="534390"/>
            <a:ext cx="1189511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3313216" y="641268"/>
            <a:ext cx="23750" cy="507076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08759" y="5712030"/>
            <a:ext cx="1180407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285008" y="534390"/>
            <a:ext cx="23751" cy="51895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00956" y="534390"/>
            <a:ext cx="0" cy="5177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21280" y="938150"/>
            <a:ext cx="0" cy="478575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491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000648520"/>
              </p:ext>
            </p:extLst>
          </p:nvPr>
        </p:nvGraphicFramePr>
        <p:xfrm>
          <a:off x="362196" y="929999"/>
          <a:ext cx="11566565" cy="3598808"/>
        </p:xfrm>
        <a:graphic>
          <a:graphicData uri="http://schemas.openxmlformats.org/drawingml/2006/table">
            <a:tbl>
              <a:tblPr firstRow="1" bandRow="1">
                <a:tableStyleId>{5C22544A-7EE6-4342-B048-85BDC9FD1C3A}</a:tableStyleId>
              </a:tblPr>
              <a:tblGrid>
                <a:gridCol w="688768"/>
                <a:gridCol w="2196935"/>
                <a:gridCol w="8680862"/>
              </a:tblGrid>
              <a:tr h="764168">
                <a:tc>
                  <a:txBody>
                    <a:bodyPr/>
                    <a:lstStyle/>
                    <a:p>
                      <a:pPr algn="ctr"/>
                      <a:r>
                        <a:rPr lang="en-US" sz="2400" dirty="0">
                          <a:latin typeface="Arial" pitchFamily="34" charset="0"/>
                          <a:cs typeface="Arial" pitchFamily="34" charset="0"/>
                        </a:rPr>
                        <a:t>TT</a:t>
                      </a:r>
                    </a:p>
                  </a:txBody>
                  <a:tcPr anchor="ctr"/>
                </a:tc>
                <a:tc>
                  <a:txBody>
                    <a:bodyPr/>
                    <a:lstStyle/>
                    <a:p>
                      <a:pPr algn="ctr"/>
                      <a:r>
                        <a:rPr lang="en-US" sz="2400" err="1">
                          <a:latin typeface="Arial" pitchFamily="34" charset="0"/>
                          <a:cs typeface="Arial" pitchFamily="34" charset="0"/>
                        </a:rPr>
                        <a:t>Các</a:t>
                      </a:r>
                      <a:r>
                        <a:rPr lang="en-US" sz="2400">
                          <a:latin typeface="Arial" pitchFamily="34" charset="0"/>
                          <a:cs typeface="Arial" pitchFamily="34" charset="0"/>
                        </a:rPr>
                        <a:t> </a:t>
                      </a:r>
                      <a:r>
                        <a:rPr lang="en-US" sz="2400" smtClean="0">
                          <a:latin typeface="Arial" pitchFamily="34" charset="0"/>
                          <a:cs typeface="Arial" pitchFamily="34" charset="0"/>
                        </a:rPr>
                        <a:t>lĩnh </a:t>
                      </a:r>
                      <a:r>
                        <a:rPr lang="en-US" sz="2400" dirty="0" err="1">
                          <a:latin typeface="Arial" pitchFamily="34" charset="0"/>
                          <a:cs typeface="Arial" pitchFamily="34" charset="0"/>
                        </a:rPr>
                        <a:t>vực</a:t>
                      </a:r>
                      <a:endParaRPr lang="en-US" sz="2400" dirty="0">
                        <a:latin typeface="Arial" pitchFamily="34" charset="0"/>
                        <a:cs typeface="Arial" pitchFamily="34" charset="0"/>
                      </a:endParaRPr>
                    </a:p>
                  </a:txBody>
                  <a:tcPr anchor="ctr"/>
                </a:tc>
                <a:tc>
                  <a:txBody>
                    <a:bodyPr/>
                    <a:lstStyle/>
                    <a:p>
                      <a:pPr algn="ctr"/>
                      <a:r>
                        <a:rPr lang="en-US" sz="2400" dirty="0" err="1">
                          <a:latin typeface="Arial" pitchFamily="34" charset="0"/>
                          <a:cs typeface="Arial" pitchFamily="34" charset="0"/>
                        </a:rPr>
                        <a:t>Yêu</a:t>
                      </a:r>
                      <a:r>
                        <a:rPr lang="en-US" sz="2400" dirty="0">
                          <a:latin typeface="Arial" pitchFamily="34" charset="0"/>
                          <a:cs typeface="Arial" pitchFamily="34" charset="0"/>
                        </a:rPr>
                        <a:t> </a:t>
                      </a:r>
                      <a:r>
                        <a:rPr lang="en-US" sz="2400" dirty="0" err="1">
                          <a:latin typeface="Arial" pitchFamily="34" charset="0"/>
                          <a:cs typeface="Arial" pitchFamily="34" charset="0"/>
                        </a:rPr>
                        <a:t>cầu</a:t>
                      </a:r>
                      <a:r>
                        <a:rPr lang="en-US" sz="2400" dirty="0">
                          <a:latin typeface="Arial" pitchFamily="34" charset="0"/>
                          <a:cs typeface="Arial" pitchFamily="34" charset="0"/>
                        </a:rPr>
                        <a:t> </a:t>
                      </a:r>
                      <a:r>
                        <a:rPr lang="en-US" sz="2400" dirty="0" err="1">
                          <a:latin typeface="Arial" pitchFamily="34" charset="0"/>
                          <a:cs typeface="Arial" pitchFamily="34" charset="0"/>
                        </a:rPr>
                        <a:t>về</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lực</a:t>
                      </a:r>
                      <a:r>
                        <a:rPr lang="en-US" sz="2400" dirty="0">
                          <a:latin typeface="Arial" pitchFamily="34" charset="0"/>
                          <a:cs typeface="Arial" pitchFamily="34" charset="0"/>
                        </a:rPr>
                        <a:t> </a:t>
                      </a:r>
                      <a:r>
                        <a:rPr lang="en-US" sz="2400" dirty="0" err="1">
                          <a:latin typeface="Arial" pitchFamily="34" charset="0"/>
                          <a:cs typeface="Arial" pitchFamily="34" charset="0"/>
                        </a:rPr>
                        <a:t>nghề</a:t>
                      </a:r>
                      <a:r>
                        <a:rPr lang="en-US" sz="2400" dirty="0">
                          <a:latin typeface="Arial" pitchFamily="34" charset="0"/>
                          <a:cs typeface="Arial" pitchFamily="34" charset="0"/>
                        </a:rPr>
                        <a:t> </a:t>
                      </a:r>
                      <a:r>
                        <a:rPr lang="en-US" sz="2400" dirty="0" err="1">
                          <a:latin typeface="Arial" pitchFamily="34" charset="0"/>
                          <a:cs typeface="Arial" pitchFamily="34" charset="0"/>
                        </a:rPr>
                        <a:t>nghiệp</a:t>
                      </a:r>
                      <a:endParaRPr lang="en-US" sz="2400" dirty="0">
                        <a:latin typeface="Arial" pitchFamily="34" charset="0"/>
                        <a:cs typeface="Arial" pitchFamily="34" charset="0"/>
                      </a:endParaRPr>
                    </a:p>
                  </a:txBody>
                  <a:tcPr anchor="ctr"/>
                </a:tc>
              </a:tr>
              <a:tr h="2503017">
                <a:tc>
                  <a:txBody>
                    <a:bodyPr/>
                    <a:lstStyle/>
                    <a:p>
                      <a:pPr algn="ctr"/>
                      <a:r>
                        <a:rPr lang="en-US" sz="2400" dirty="0">
                          <a:latin typeface="Arial" pitchFamily="34" charset="0"/>
                          <a:cs typeface="Arial" pitchFamily="34" charset="0"/>
                        </a:rPr>
                        <a:t>4</a:t>
                      </a:r>
                    </a:p>
                  </a:txBody>
                  <a:tcPr/>
                </a:tc>
                <a:tc>
                  <a:txBody>
                    <a:bodyPr/>
                    <a:lstStyle/>
                    <a:p>
                      <a:r>
                        <a:rPr lang="en-US" sz="2400" dirty="0">
                          <a:latin typeface="Arial" pitchFamily="34" charset="0"/>
                          <a:cs typeface="Arial" pitchFamily="34" charset="0"/>
                        </a:rPr>
                        <a:t> </a:t>
                      </a:r>
                      <a:r>
                        <a:rPr lang="en-US" sz="2400" dirty="0" err="1">
                          <a:latin typeface="Arial" pitchFamily="34" charset="0"/>
                          <a:cs typeface="Arial" pitchFamily="34" charset="0"/>
                        </a:rPr>
                        <a:t>Trách</a:t>
                      </a:r>
                      <a:r>
                        <a:rPr lang="en-US" sz="2400" dirty="0">
                          <a:latin typeface="Arial" pitchFamily="34" charset="0"/>
                          <a:cs typeface="Arial" pitchFamily="34" charset="0"/>
                        </a:rPr>
                        <a:t> </a:t>
                      </a:r>
                      <a:r>
                        <a:rPr lang="en-US" sz="2400" dirty="0" err="1">
                          <a:latin typeface="Arial" pitchFamily="34" charset="0"/>
                          <a:cs typeface="Arial" pitchFamily="34" charset="0"/>
                        </a:rPr>
                        <a:t>nhiệm</a:t>
                      </a:r>
                      <a:r>
                        <a:rPr lang="en-US" sz="2400" dirty="0">
                          <a:latin typeface="Arial" pitchFamily="34" charset="0"/>
                          <a:cs typeface="Arial" pitchFamily="34" charset="0"/>
                        </a:rPr>
                        <a:t> PT </a:t>
                      </a:r>
                    </a:p>
                  </a:txBody>
                  <a:tcPr/>
                </a:tc>
                <a:tc>
                  <a:txBody>
                    <a:bodyPr/>
                    <a:lstStyle/>
                    <a:p>
                      <a:pPr marL="457200" indent="-457200">
                        <a:lnSpc>
                          <a:spcPct val="150000"/>
                        </a:lnSpc>
                        <a:buFontTx/>
                        <a:buChar char="-"/>
                      </a:pPr>
                      <a:r>
                        <a:rPr lang="en-US" sz="2400" dirty="0" err="1">
                          <a:latin typeface="Arial" pitchFamily="34" charset="0"/>
                          <a:cs typeface="Arial" pitchFamily="34" charset="0"/>
                        </a:rPr>
                        <a:t>Tôn</a:t>
                      </a:r>
                      <a:r>
                        <a:rPr lang="en-US" sz="2400" dirty="0">
                          <a:latin typeface="Arial" pitchFamily="34" charset="0"/>
                          <a:cs typeface="Arial" pitchFamily="34" charset="0"/>
                        </a:rPr>
                        <a:t> </a:t>
                      </a:r>
                      <a:r>
                        <a:rPr lang="en-US" sz="2400" dirty="0" err="1" smtClean="0">
                          <a:latin typeface="Arial" pitchFamily="34" charset="0"/>
                          <a:cs typeface="Arial" pitchFamily="34" charset="0"/>
                        </a:rPr>
                        <a:t>trọng</a:t>
                      </a:r>
                      <a:r>
                        <a:rPr lang="en-US" sz="2400" dirty="0">
                          <a:latin typeface="Arial" pitchFamily="34" charset="0"/>
                          <a:cs typeface="Arial" pitchFamily="34" charset="0"/>
                        </a:rPr>
                        <a:t>, </a:t>
                      </a:r>
                      <a:r>
                        <a:rPr lang="en-US" sz="2400" dirty="0" err="1">
                          <a:latin typeface="Arial" pitchFamily="34" charset="0"/>
                          <a:cs typeface="Arial" pitchFamily="34" charset="0"/>
                        </a:rPr>
                        <a:t>đoàn</a:t>
                      </a:r>
                      <a:r>
                        <a:rPr lang="en-US" sz="2400" dirty="0">
                          <a:latin typeface="Arial" pitchFamily="34" charset="0"/>
                          <a:cs typeface="Arial" pitchFamily="34" charset="0"/>
                        </a:rPr>
                        <a:t> </a:t>
                      </a:r>
                      <a:r>
                        <a:rPr lang="en-US" sz="2400" dirty="0" err="1">
                          <a:latin typeface="Arial" pitchFamily="34" charset="0"/>
                          <a:cs typeface="Arial" pitchFamily="34" charset="0"/>
                        </a:rPr>
                        <a:t>kết</a:t>
                      </a:r>
                      <a:r>
                        <a:rPr lang="en-US" sz="2400" dirty="0">
                          <a:latin typeface="Arial" pitchFamily="34" charset="0"/>
                          <a:cs typeface="Arial" pitchFamily="34" charset="0"/>
                        </a:rPr>
                        <a:t>, </a:t>
                      </a:r>
                      <a:r>
                        <a:rPr lang="en-US" sz="2400" dirty="0" err="1">
                          <a:latin typeface="Arial" pitchFamily="34" charset="0"/>
                          <a:cs typeface="Arial" pitchFamily="34" charset="0"/>
                        </a:rPr>
                        <a:t>thân</a:t>
                      </a:r>
                      <a:r>
                        <a:rPr lang="en-US" sz="2400" dirty="0">
                          <a:latin typeface="Arial" pitchFamily="34" charset="0"/>
                          <a:cs typeface="Arial" pitchFamily="34" charset="0"/>
                        </a:rPr>
                        <a:t> </a:t>
                      </a:r>
                      <a:r>
                        <a:rPr lang="en-US" sz="2400" dirty="0" err="1">
                          <a:latin typeface="Arial" pitchFamily="34" charset="0"/>
                          <a:cs typeface="Arial" pitchFamily="34" charset="0"/>
                        </a:rPr>
                        <a:t>thiện</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bên</a:t>
                      </a:r>
                      <a:endParaRPr lang="en-US" sz="2400" dirty="0">
                        <a:latin typeface="Arial" pitchFamily="34" charset="0"/>
                        <a:cs typeface="Arial" pitchFamily="34" charset="0"/>
                      </a:endParaRPr>
                    </a:p>
                    <a:p>
                      <a:pPr marL="457200" indent="-457200">
                        <a:lnSpc>
                          <a:spcPct val="150000"/>
                        </a:lnSpc>
                        <a:buFontTx/>
                        <a:buChar char="-"/>
                      </a:pP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lực</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 </a:t>
                      </a:r>
                      <a:r>
                        <a:rPr lang="en-US" sz="2400" dirty="0" err="1">
                          <a:latin typeface="Arial" pitchFamily="34" charset="0"/>
                          <a:cs typeface="Arial" pitchFamily="34" charset="0"/>
                        </a:rPr>
                        <a:t>tác</a:t>
                      </a:r>
                      <a:r>
                        <a:rPr lang="en-US" sz="2400" dirty="0">
                          <a:latin typeface="Arial" pitchFamily="34" charset="0"/>
                          <a:cs typeface="Arial" pitchFamily="34" charset="0"/>
                        </a:rPr>
                        <a:t>, </a:t>
                      </a:r>
                      <a:r>
                        <a:rPr lang="en-US" sz="2400" dirty="0" err="1">
                          <a:latin typeface="Arial" pitchFamily="34" charset="0"/>
                          <a:cs typeface="Arial" pitchFamily="34" charset="0"/>
                        </a:rPr>
                        <a:t>hỗ</a:t>
                      </a:r>
                      <a:r>
                        <a:rPr lang="en-US" sz="2400" dirty="0">
                          <a:latin typeface="Arial" pitchFamily="34" charset="0"/>
                          <a:cs typeface="Arial" pitchFamily="34" charset="0"/>
                        </a:rPr>
                        <a:t> </a:t>
                      </a:r>
                      <a:r>
                        <a:rPr lang="en-US" sz="2400" dirty="0" err="1">
                          <a:latin typeface="Arial" pitchFamily="34" charset="0"/>
                          <a:cs typeface="Arial" pitchFamily="34" charset="0"/>
                        </a:rPr>
                        <a:t>trợ</a:t>
                      </a:r>
                      <a:r>
                        <a:rPr lang="en-US" sz="2400" dirty="0">
                          <a:latin typeface="Arial" pitchFamily="34" charset="0"/>
                          <a:cs typeface="Arial" pitchFamily="34" charset="0"/>
                        </a:rPr>
                        <a:t> </a:t>
                      </a:r>
                      <a:r>
                        <a:rPr lang="en-US" sz="2400" dirty="0" err="1">
                          <a:latin typeface="Arial" pitchFamily="34" charset="0"/>
                          <a:cs typeface="Arial" pitchFamily="34" charset="0"/>
                        </a:rPr>
                        <a:t>đồng</a:t>
                      </a:r>
                      <a:r>
                        <a:rPr lang="en-US" sz="2400" dirty="0">
                          <a:latin typeface="Arial" pitchFamily="34" charset="0"/>
                          <a:cs typeface="Arial" pitchFamily="34" charset="0"/>
                        </a:rPr>
                        <a:t> </a:t>
                      </a:r>
                      <a:r>
                        <a:rPr lang="en-US" sz="2400" dirty="0" err="1">
                          <a:latin typeface="Arial" pitchFamily="34" charset="0"/>
                          <a:cs typeface="Arial" pitchFamily="34" charset="0"/>
                        </a:rPr>
                        <a:t>nghiệp</a:t>
                      </a:r>
                      <a:r>
                        <a:rPr lang="en-US" sz="2400" dirty="0">
                          <a:latin typeface="Arial" pitchFamily="34" charset="0"/>
                          <a:cs typeface="Arial" pitchFamily="34" charset="0"/>
                        </a:rPr>
                        <a:t>, </a:t>
                      </a:r>
                      <a:r>
                        <a:rPr lang="en-US" sz="2400" dirty="0" err="1">
                          <a:latin typeface="Arial" pitchFamily="34" charset="0"/>
                          <a:cs typeface="Arial" pitchFamily="34" charset="0"/>
                        </a:rPr>
                        <a:t>tập</a:t>
                      </a:r>
                      <a:r>
                        <a:rPr lang="en-US" sz="2400" dirty="0">
                          <a:latin typeface="Arial" pitchFamily="34" charset="0"/>
                          <a:cs typeface="Arial" pitchFamily="34" charset="0"/>
                        </a:rPr>
                        <a:t> </a:t>
                      </a:r>
                      <a:r>
                        <a:rPr lang="en-US" sz="2400" dirty="0" err="1">
                          <a:latin typeface="Arial" pitchFamily="34" charset="0"/>
                          <a:cs typeface="Arial" pitchFamily="34" charset="0"/>
                        </a:rPr>
                        <a:t>thể</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nhà</a:t>
                      </a:r>
                      <a:r>
                        <a:rPr lang="en-US" sz="2400" dirty="0">
                          <a:latin typeface="Arial" pitchFamily="34" charset="0"/>
                          <a:cs typeface="Arial" pitchFamily="34" charset="0"/>
                        </a:rPr>
                        <a:t> </a:t>
                      </a:r>
                      <a:r>
                        <a:rPr lang="en-US" sz="2400" dirty="0" err="1">
                          <a:latin typeface="Arial" pitchFamily="34" charset="0"/>
                          <a:cs typeface="Arial" pitchFamily="34" charset="0"/>
                        </a:rPr>
                        <a:t>tr</a:t>
                      </a:r>
                      <a:r>
                        <a:rPr lang="vi-VN" sz="2400" dirty="0">
                          <a:latin typeface="Arial" pitchFamily="34" charset="0"/>
                          <a:cs typeface="Arial" pitchFamily="34" charset="0"/>
                        </a:rPr>
                        <a:t>ư</a:t>
                      </a:r>
                      <a:r>
                        <a:rPr lang="en-US" sz="2400" dirty="0" err="1">
                          <a:latin typeface="Arial" pitchFamily="34" charset="0"/>
                          <a:cs typeface="Arial" pitchFamily="34" charset="0"/>
                        </a:rPr>
                        <a:t>ờng</a:t>
                      </a:r>
                      <a:r>
                        <a:rPr lang="en-US" sz="2400" dirty="0">
                          <a:latin typeface="Arial" pitchFamily="34" charset="0"/>
                          <a:cs typeface="Arial" pitchFamily="34" charset="0"/>
                        </a:rPr>
                        <a:t>; t</a:t>
                      </a:r>
                      <a:r>
                        <a:rPr lang="vi-VN" sz="2400" dirty="0">
                          <a:latin typeface="Arial" pitchFamily="34" charset="0"/>
                          <a:cs typeface="Arial" pitchFamily="34" charset="0"/>
                        </a:rPr>
                        <a:t>ư</a:t>
                      </a:r>
                      <a:r>
                        <a:rPr lang="en-US" sz="2400" dirty="0">
                          <a:latin typeface="Arial" pitchFamily="34" charset="0"/>
                          <a:cs typeface="Arial" pitchFamily="34" charset="0"/>
                        </a:rPr>
                        <a:t> </a:t>
                      </a:r>
                      <a:r>
                        <a:rPr lang="en-US" sz="2400" dirty="0" err="1">
                          <a:latin typeface="Arial" pitchFamily="34" charset="0"/>
                          <a:cs typeface="Arial" pitchFamily="34" charset="0"/>
                        </a:rPr>
                        <a:t>vấn</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Cha, </a:t>
                      </a:r>
                      <a:r>
                        <a:rPr lang="en-US" sz="2400" dirty="0" err="1">
                          <a:latin typeface="Arial" pitchFamily="34" charset="0"/>
                          <a:cs typeface="Arial" pitchFamily="34" charset="0"/>
                        </a:rPr>
                        <a:t>Mẹ</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cộng</a:t>
                      </a:r>
                      <a:r>
                        <a:rPr lang="en-US" sz="2400" dirty="0">
                          <a:latin typeface="Arial" pitchFamily="34" charset="0"/>
                          <a:cs typeface="Arial" pitchFamily="34" charset="0"/>
                        </a:rPr>
                        <a:t> </a:t>
                      </a:r>
                      <a:r>
                        <a:rPr lang="en-US" sz="2400" dirty="0" err="1">
                          <a:latin typeface="Arial" pitchFamily="34" charset="0"/>
                          <a:cs typeface="Arial" pitchFamily="34" charset="0"/>
                        </a:rPr>
                        <a:t>đồng</a:t>
                      </a:r>
                      <a:endParaRPr lang="en-US" sz="2400" dirty="0">
                        <a:latin typeface="Arial" pitchFamily="34" charset="0"/>
                        <a:cs typeface="Arial" pitchFamily="34" charset="0"/>
                      </a:endParaRPr>
                    </a:p>
                    <a:p>
                      <a:pPr marL="457200" indent="-457200">
                        <a:lnSpc>
                          <a:spcPct val="150000"/>
                        </a:lnSpc>
                        <a:buFontTx/>
                        <a:buChar char="-"/>
                      </a:pP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lực</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 </a:t>
                      </a:r>
                      <a:r>
                        <a:rPr lang="en-US" sz="2400" dirty="0" err="1">
                          <a:latin typeface="Arial" pitchFamily="34" charset="0"/>
                          <a:cs typeface="Arial" pitchFamily="34" charset="0"/>
                        </a:rPr>
                        <a:t>tác</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nghề</a:t>
                      </a:r>
                      <a:r>
                        <a:rPr lang="en-US" sz="2400" dirty="0">
                          <a:latin typeface="Arial" pitchFamily="34" charset="0"/>
                          <a:cs typeface="Arial" pitchFamily="34" charset="0"/>
                        </a:rPr>
                        <a:t> </a:t>
                      </a:r>
                      <a:r>
                        <a:rPr lang="en-US" sz="2400" dirty="0" err="1">
                          <a:latin typeface="Arial" pitchFamily="34" charset="0"/>
                          <a:cs typeface="Arial" pitchFamily="34" charset="0"/>
                        </a:rPr>
                        <a:t>nghiệp</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mạng</a:t>
                      </a:r>
                      <a:r>
                        <a:rPr lang="en-US" sz="2400" dirty="0">
                          <a:latin typeface="Arial" pitchFamily="34" charset="0"/>
                          <a:cs typeface="Arial" pitchFamily="34" charset="0"/>
                        </a:rPr>
                        <a:t> l</a:t>
                      </a:r>
                      <a:r>
                        <a:rPr lang="vi-VN" sz="2400" dirty="0">
                          <a:latin typeface="Arial" pitchFamily="34" charset="0"/>
                          <a:cs typeface="Arial" pitchFamily="34" charset="0"/>
                        </a:rPr>
                        <a:t>ư</a:t>
                      </a:r>
                      <a:r>
                        <a:rPr lang="en-US" sz="2400" dirty="0" err="1">
                          <a:latin typeface="Arial" pitchFamily="34" charset="0"/>
                          <a:cs typeface="Arial" pitchFamily="34" charset="0"/>
                        </a:rPr>
                        <a:t>ới</a:t>
                      </a:r>
                      <a:r>
                        <a:rPr lang="en-US" sz="2400" dirty="0">
                          <a:latin typeface="Arial" pitchFamily="34" charset="0"/>
                          <a:cs typeface="Arial" pitchFamily="34" charset="0"/>
                        </a:rPr>
                        <a:t> </a:t>
                      </a:r>
                      <a:r>
                        <a:rPr lang="en-US" sz="2400" dirty="0" err="1">
                          <a:latin typeface="Arial" pitchFamily="34" charset="0"/>
                          <a:cs typeface="Arial" pitchFamily="34" charset="0"/>
                        </a:rPr>
                        <a:t>chuyên</a:t>
                      </a:r>
                      <a:r>
                        <a:rPr lang="en-US" sz="2400" dirty="0">
                          <a:latin typeface="Arial" pitchFamily="34" charset="0"/>
                          <a:cs typeface="Arial" pitchFamily="34" charset="0"/>
                        </a:rPr>
                        <a:t> </a:t>
                      </a:r>
                      <a:r>
                        <a:rPr lang="en-US" sz="2400" dirty="0" err="1">
                          <a:latin typeface="Arial" pitchFamily="34" charset="0"/>
                          <a:cs typeface="Arial" pitchFamily="34" charset="0"/>
                        </a:rPr>
                        <a:t>môn</a:t>
                      </a:r>
                      <a:r>
                        <a:rPr lang="en-US" sz="2400" dirty="0">
                          <a:latin typeface="Arial" pitchFamily="34" charset="0"/>
                          <a:cs typeface="Arial" pitchFamily="34" charset="0"/>
                        </a:rPr>
                        <a:t> (</a:t>
                      </a:r>
                      <a:r>
                        <a:rPr lang="en-US" sz="2400" dirty="0" err="1">
                          <a:latin typeface="Arial" pitchFamily="34" charset="0"/>
                          <a:cs typeface="Arial" pitchFamily="34" charset="0"/>
                        </a:rPr>
                        <a:t>GDMN</a:t>
                      </a:r>
                      <a:r>
                        <a:rPr lang="en-US" sz="2400" dirty="0">
                          <a:latin typeface="Arial" pitchFamily="34" charset="0"/>
                          <a:cs typeface="Arial" pitchFamily="34" charset="0"/>
                        </a:rPr>
                        <a:t>)</a:t>
                      </a:r>
                    </a:p>
                  </a:txBody>
                  <a:tcPr/>
                </a:tc>
              </a:tr>
            </a:tbl>
          </a:graphicData>
        </a:graphic>
      </p:graphicFrame>
      <p:cxnSp>
        <p:nvCxnSpPr>
          <p:cNvPr id="6" name="Straight Connector 5"/>
          <p:cNvCxnSpPr/>
          <p:nvPr/>
        </p:nvCxnSpPr>
        <p:spPr>
          <a:xfrm>
            <a:off x="3253839" y="427512"/>
            <a:ext cx="11876" cy="350322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045030" y="522515"/>
            <a:ext cx="11875" cy="34082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91885" y="427512"/>
            <a:ext cx="11875" cy="35032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15635" y="3942607"/>
            <a:ext cx="11459689" cy="11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887199" y="368137"/>
            <a:ext cx="0" cy="359822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0353186"/>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A3B15BE2-2A84-4748-9715-0CBE58B29DA0}"/>
              </a:ext>
            </a:extLst>
          </p:cNvPr>
          <p:cNvSpPr>
            <a:spLocks noGrp="1"/>
          </p:cNvSpPr>
          <p:nvPr>
            <p:ph idx="1"/>
          </p:nvPr>
        </p:nvSpPr>
        <p:spPr>
          <a:xfrm>
            <a:off x="534573" y="506437"/>
            <a:ext cx="11408898" cy="5670526"/>
          </a:xfrm>
        </p:spPr>
        <p:txBody>
          <a:bodyPr>
            <a:normAutofit/>
          </a:bodyPr>
          <a:lstStyle/>
          <a:p>
            <a:pPr marL="0" indent="0" algn="ctr">
              <a:buNone/>
            </a:pPr>
            <a:r>
              <a:rPr lang="en-US" sz="3200" b="1" dirty="0" err="1">
                <a:solidFill>
                  <a:srgbClr val="FF0000"/>
                </a:solidFill>
                <a:latin typeface="Arial" pitchFamily="34" charset="0"/>
                <a:cs typeface="Arial" pitchFamily="34" charset="0"/>
              </a:rPr>
              <a:t>Điểm</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đặc</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thù</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của</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chuẩn</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nghề</a:t>
            </a:r>
            <a:r>
              <a:rPr lang="en-US" sz="3200" b="1" dirty="0">
                <a:solidFill>
                  <a:srgbClr val="FF0000"/>
                </a:solidFill>
                <a:latin typeface="Arial" pitchFamily="34" charset="0"/>
                <a:cs typeface="Arial" pitchFamily="34" charset="0"/>
              </a:rPr>
              <a:t> </a:t>
            </a:r>
            <a:r>
              <a:rPr lang="en-US" sz="3200" b="1" dirty="0" err="1">
                <a:solidFill>
                  <a:srgbClr val="FF0000"/>
                </a:solidFill>
                <a:latin typeface="Arial" pitchFamily="34" charset="0"/>
                <a:cs typeface="Arial" pitchFamily="34" charset="0"/>
              </a:rPr>
              <a:t>nghiệp</a:t>
            </a:r>
            <a:r>
              <a:rPr lang="en-US" sz="3200" b="1" dirty="0">
                <a:solidFill>
                  <a:srgbClr val="FF0000"/>
                </a:solidFill>
                <a:latin typeface="Arial" pitchFamily="34" charset="0"/>
                <a:cs typeface="Arial" pitchFamily="34" charset="0"/>
              </a:rPr>
              <a:t> GVMN ở VN</a:t>
            </a:r>
          </a:p>
          <a:p>
            <a:pPr marL="514350" indent="-514350">
              <a:buAutoNum type="arabicParenBoth"/>
            </a:pPr>
            <a:endParaRPr lang="en-US" dirty="0">
              <a:latin typeface="Times New Roman" panose="02020603050405020304" pitchFamily="18" charset="0"/>
              <a:cs typeface="Times New Roman" panose="02020603050405020304" pitchFamily="18" charset="0"/>
            </a:endParaRPr>
          </a:p>
          <a:p>
            <a:pPr marL="514350" indent="-514350" algn="just">
              <a:lnSpc>
                <a:spcPct val="150000"/>
              </a:lnSpc>
              <a:buAutoNum type="arabicParenBoth"/>
            </a:pP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cấu</a:t>
            </a:r>
            <a:r>
              <a:rPr lang="en-US" sz="2400" dirty="0">
                <a:latin typeface="Arial" pitchFamily="34" charset="0"/>
                <a:cs typeface="Arial" pitchFamily="34" charset="0"/>
              </a:rPr>
              <a:t> </a:t>
            </a:r>
            <a:r>
              <a:rPr lang="en-US" sz="2400" dirty="0" err="1">
                <a:latin typeface="Arial" pitchFamily="34" charset="0"/>
                <a:cs typeface="Arial" pitchFamily="34" charset="0"/>
              </a:rPr>
              <a:t>trúc</a:t>
            </a:r>
            <a:r>
              <a:rPr lang="en-US" sz="2400" dirty="0">
                <a:latin typeface="Arial" pitchFamily="34" charset="0"/>
                <a:cs typeface="Arial" pitchFamily="34" charset="0"/>
              </a:rPr>
              <a:t> </a:t>
            </a:r>
            <a:r>
              <a:rPr lang="en-US" sz="2400" dirty="0" err="1">
                <a:latin typeface="Arial" pitchFamily="34" charset="0"/>
                <a:cs typeface="Arial" pitchFamily="34" charset="0"/>
              </a:rPr>
              <a:t>chung</a:t>
            </a:r>
            <a:r>
              <a:rPr lang="en-US" sz="2400" dirty="0">
                <a:latin typeface="Arial" pitchFamily="34" charset="0"/>
                <a:cs typeface="Arial" pitchFamily="34" charset="0"/>
              </a:rPr>
              <a:t> t</a:t>
            </a:r>
            <a:r>
              <a:rPr lang="vi-VN" sz="2400" dirty="0">
                <a:latin typeface="Arial" pitchFamily="34" charset="0"/>
                <a:cs typeface="Arial" pitchFamily="34" charset="0"/>
              </a:rPr>
              <a:t>ư</a:t>
            </a:r>
            <a:r>
              <a:rPr lang="en-US" sz="2400" dirty="0" err="1">
                <a:latin typeface="Arial" pitchFamily="34" charset="0"/>
                <a:cs typeface="Arial" pitchFamily="34" charset="0"/>
              </a:rPr>
              <a:t>ơng</a:t>
            </a:r>
            <a:r>
              <a:rPr lang="en-US" sz="2400" dirty="0">
                <a:latin typeface="Arial" pitchFamily="34" charset="0"/>
                <a:cs typeface="Arial" pitchFamily="34" charset="0"/>
              </a:rPr>
              <a:t> </a:t>
            </a:r>
            <a:r>
              <a:rPr lang="en-US" sz="2400" dirty="0" err="1">
                <a:latin typeface="Arial" pitchFamily="34" charset="0"/>
                <a:cs typeface="Arial" pitchFamily="34" charset="0"/>
              </a:rPr>
              <a:t>đồng</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a:t>
            </a:r>
            <a:r>
              <a:rPr lang="en-US" sz="2400" dirty="0" err="1">
                <a:latin typeface="Arial" pitchFamily="34" charset="0"/>
                <a:cs typeface="Arial" pitchFamily="34" charset="0"/>
              </a:rPr>
              <a:t>nghề</a:t>
            </a:r>
            <a:r>
              <a:rPr lang="en-US" sz="2400" dirty="0">
                <a:latin typeface="Arial" pitchFamily="34" charset="0"/>
                <a:cs typeface="Arial" pitchFamily="34" charset="0"/>
              </a:rPr>
              <a:t> </a:t>
            </a:r>
            <a:r>
              <a:rPr lang="en-US" sz="2400" dirty="0" err="1">
                <a:latin typeface="Arial" pitchFamily="34" charset="0"/>
                <a:cs typeface="Arial" pitchFamily="34" charset="0"/>
              </a:rPr>
              <a:t>nghiệp</a:t>
            </a:r>
            <a:r>
              <a:rPr lang="en-US" sz="2400" dirty="0">
                <a:latin typeface="Arial" pitchFamily="34" charset="0"/>
                <a:cs typeface="Arial" pitchFamily="34" charset="0"/>
              </a:rPr>
              <a:t> GVPT (5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15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chí</a:t>
            </a:r>
            <a:r>
              <a:rPr lang="en-US" sz="2400" dirty="0">
                <a:latin typeface="Arial" pitchFamily="34" charset="0"/>
                <a:cs typeface="Arial" pitchFamily="34" charset="0"/>
              </a:rPr>
              <a:t>)</a:t>
            </a:r>
          </a:p>
          <a:p>
            <a:pPr marL="514350" indent="-514350" algn="just">
              <a:lnSpc>
                <a:spcPct val="150000"/>
              </a:lnSpc>
              <a:buAutoNum type="arabicParenBoth"/>
            </a:pP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cấu</a:t>
            </a:r>
            <a:r>
              <a:rPr lang="en-US" sz="2400" dirty="0">
                <a:latin typeface="Arial" pitchFamily="34" charset="0"/>
                <a:cs typeface="Arial" pitchFamily="34" charset="0"/>
              </a:rPr>
              <a:t> </a:t>
            </a:r>
            <a:r>
              <a:rPr lang="en-US" sz="2400" dirty="0" err="1">
                <a:latin typeface="Arial" pitchFamily="34" charset="0"/>
                <a:cs typeface="Arial" pitchFamily="34" charset="0"/>
              </a:rPr>
              <a:t>phần</a:t>
            </a:r>
            <a:r>
              <a:rPr lang="en-US" sz="2400" dirty="0">
                <a:latin typeface="Arial" pitchFamily="34" charset="0"/>
                <a:cs typeface="Arial" pitchFamily="34" charset="0"/>
              </a:rPr>
              <a:t> </a:t>
            </a:r>
            <a:r>
              <a:rPr lang="en-US" sz="2400" dirty="0" err="1">
                <a:latin typeface="Arial" pitchFamily="34" charset="0"/>
                <a:cs typeface="Arial" pitchFamily="34" charset="0"/>
              </a:rPr>
              <a:t>Phẩm</a:t>
            </a:r>
            <a:r>
              <a:rPr lang="en-US" sz="2400" dirty="0">
                <a:latin typeface="Arial" pitchFamily="34" charset="0"/>
                <a:cs typeface="Arial" pitchFamily="34" charset="0"/>
              </a:rPr>
              <a:t> </a:t>
            </a:r>
            <a:r>
              <a:rPr lang="en-US" sz="2400" dirty="0" err="1">
                <a:latin typeface="Arial" pitchFamily="34" charset="0"/>
                <a:cs typeface="Arial" pitchFamily="34" charset="0"/>
              </a:rPr>
              <a:t>chất</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lực</a:t>
            </a:r>
            <a:r>
              <a:rPr lang="en-US" sz="2400" dirty="0">
                <a:latin typeface="Arial" pitchFamily="34" charset="0"/>
                <a:cs typeface="Arial" pitchFamily="34" charset="0"/>
              </a:rPr>
              <a:t>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1: </a:t>
            </a:r>
            <a:r>
              <a:rPr lang="en-US" sz="2400" dirty="0" err="1">
                <a:latin typeface="Arial" pitchFamily="34" charset="0"/>
                <a:cs typeface="Arial" pitchFamily="34" charset="0"/>
              </a:rPr>
              <a:t>phẩm</a:t>
            </a:r>
            <a:r>
              <a:rPr lang="en-US" sz="2400" dirty="0">
                <a:latin typeface="Arial" pitchFamily="34" charset="0"/>
                <a:cs typeface="Arial" pitchFamily="34" charset="0"/>
              </a:rPr>
              <a:t> </a:t>
            </a:r>
            <a:r>
              <a:rPr lang="en-US" sz="2400" dirty="0" err="1">
                <a:latin typeface="Arial" pitchFamily="34" charset="0"/>
                <a:cs typeface="Arial" pitchFamily="34" charset="0"/>
              </a:rPr>
              <a:t>chất</a:t>
            </a:r>
            <a:r>
              <a:rPr lang="en-US" sz="2400" dirty="0">
                <a:latin typeface="Arial" pitchFamily="34" charset="0"/>
                <a:cs typeface="Arial" pitchFamily="34" charset="0"/>
              </a:rPr>
              <a:t> </a:t>
            </a:r>
            <a:r>
              <a:rPr lang="en-US" sz="2400" dirty="0" err="1">
                <a:latin typeface="Arial" pitchFamily="34" charset="0"/>
                <a:cs typeface="Arial" pitchFamily="34" charset="0"/>
              </a:rPr>
              <a:t>nhà</a:t>
            </a:r>
            <a:r>
              <a:rPr lang="en-US" sz="2400" dirty="0">
                <a:latin typeface="Arial" pitchFamily="34" charset="0"/>
                <a:cs typeface="Arial" pitchFamily="34" charset="0"/>
              </a:rPr>
              <a:t> </a:t>
            </a:r>
            <a:r>
              <a:rPr lang="en-US" sz="2400" dirty="0" err="1">
                <a:latin typeface="Arial" pitchFamily="34" charset="0"/>
                <a:cs typeface="Arial" pitchFamily="34" charset="0"/>
              </a:rPr>
              <a:t>giáo</a:t>
            </a:r>
            <a:r>
              <a:rPr lang="en-US" sz="2400" dirty="0">
                <a:latin typeface="Arial" pitchFamily="34" charset="0"/>
                <a:cs typeface="Arial" pitchFamily="34" charset="0"/>
              </a:rPr>
              <a:t>;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2-5: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lực</a:t>
            </a:r>
            <a:r>
              <a:rPr lang="en-US" sz="2400" dirty="0">
                <a:latin typeface="Arial" pitchFamily="34" charset="0"/>
                <a:cs typeface="Arial" pitchFamily="34" charset="0"/>
              </a:rPr>
              <a:t> </a:t>
            </a:r>
            <a:r>
              <a:rPr lang="en-US" sz="2400" dirty="0" err="1">
                <a:latin typeface="Arial" pitchFamily="34" charset="0"/>
                <a:cs typeface="Arial" pitchFamily="34" charset="0"/>
              </a:rPr>
              <a:t>nghề</a:t>
            </a:r>
            <a:r>
              <a:rPr lang="en-US" sz="2400" dirty="0">
                <a:latin typeface="Arial" pitchFamily="34" charset="0"/>
                <a:cs typeface="Arial" pitchFamily="34" charset="0"/>
              </a:rPr>
              <a:t> </a:t>
            </a:r>
            <a:r>
              <a:rPr lang="en-US" sz="2400" dirty="0" err="1">
                <a:latin typeface="Arial" pitchFamily="34" charset="0"/>
                <a:cs typeface="Arial" pitchFamily="34" charset="0"/>
              </a:rPr>
              <a:t>nghiệp</a:t>
            </a:r>
            <a:r>
              <a:rPr lang="en-US" sz="2400" dirty="0">
                <a:latin typeface="Arial" pitchFamily="34" charset="0"/>
                <a:cs typeface="Arial" pitchFamily="34" charset="0"/>
              </a:rPr>
              <a:t> c</a:t>
            </a:r>
            <a:r>
              <a:rPr lang="vi-VN" sz="2400" dirty="0">
                <a:latin typeface="Arial" pitchFamily="34" charset="0"/>
                <a:cs typeface="Arial" pitchFamily="34" charset="0"/>
              </a:rPr>
              <a:t>ơ</a:t>
            </a:r>
            <a:r>
              <a:rPr lang="en-US" sz="2400" dirty="0">
                <a:latin typeface="Arial" pitchFamily="34" charset="0"/>
                <a:cs typeface="Arial" pitchFamily="34" charset="0"/>
              </a:rPr>
              <a:t> </a:t>
            </a:r>
            <a:r>
              <a:rPr lang="en-US" sz="2400" dirty="0" err="1">
                <a:latin typeface="Arial" pitchFamily="34" charset="0"/>
                <a:cs typeface="Arial" pitchFamily="34" charset="0"/>
              </a:rPr>
              <a:t>bản</a:t>
            </a:r>
            <a:r>
              <a:rPr lang="en-US" sz="2400" dirty="0">
                <a:latin typeface="Arial" pitchFamily="34" charset="0"/>
                <a:cs typeface="Arial" pitchFamily="34" charset="0"/>
              </a:rPr>
              <a:t>)</a:t>
            </a:r>
          </a:p>
          <a:p>
            <a:pPr marL="514350" indent="-514350" algn="just">
              <a:lnSpc>
                <a:spcPct val="150000"/>
              </a:lnSpc>
              <a:buAutoNum type="arabicParenBoth"/>
            </a:pP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2018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chí</a:t>
            </a:r>
            <a:r>
              <a:rPr lang="en-US" sz="2400" dirty="0">
                <a:latin typeface="Arial" pitchFamily="34" charset="0"/>
                <a:cs typeface="Arial" pitchFamily="34" charset="0"/>
              </a:rPr>
              <a:t> </a:t>
            </a:r>
            <a:r>
              <a:rPr lang="en-US" sz="2400" dirty="0" err="1">
                <a:latin typeface="Arial" pitchFamily="34" charset="0"/>
                <a:cs typeface="Arial" pitchFamily="34" charset="0"/>
              </a:rPr>
              <a:t>nhằm</a:t>
            </a:r>
            <a:r>
              <a:rPr lang="en-US" sz="2400" dirty="0">
                <a:latin typeface="Arial" pitchFamily="34" charset="0"/>
                <a:cs typeface="Arial" pitchFamily="34" charset="0"/>
              </a:rPr>
              <a:t> </a:t>
            </a:r>
            <a:r>
              <a:rPr lang="en-US" sz="2400" dirty="0" err="1">
                <a:latin typeface="Arial" pitchFamily="34" charset="0"/>
                <a:cs typeface="Arial" pitchFamily="34" charset="0"/>
              </a:rPr>
              <a:t>tăng</a:t>
            </a:r>
            <a:r>
              <a:rPr lang="en-US" sz="2400" dirty="0">
                <a:latin typeface="Arial" pitchFamily="34" charset="0"/>
                <a:cs typeface="Arial" pitchFamily="34" charset="0"/>
              </a:rPr>
              <a:t> c</a:t>
            </a:r>
            <a:r>
              <a:rPr lang="vi-VN" sz="2400" dirty="0">
                <a:latin typeface="Arial" pitchFamily="34" charset="0"/>
                <a:cs typeface="Arial" pitchFamily="34" charset="0"/>
              </a:rPr>
              <a:t>ư</a:t>
            </a:r>
            <a:r>
              <a:rPr lang="en-US" sz="2400" dirty="0" err="1">
                <a:latin typeface="Arial" pitchFamily="34" charset="0"/>
                <a:cs typeface="Arial" pitchFamily="34" charset="0"/>
              </a:rPr>
              <a:t>ờng</a:t>
            </a:r>
            <a:r>
              <a:rPr lang="en-US" sz="2400" dirty="0">
                <a:latin typeface="Arial" pitchFamily="34" charset="0"/>
                <a:cs typeface="Arial" pitchFamily="34" charset="0"/>
              </a:rPr>
              <a:t> h</a:t>
            </a:r>
            <a:r>
              <a:rPr lang="vi-VN" sz="2400" dirty="0">
                <a:latin typeface="Arial" pitchFamily="34" charset="0"/>
                <a:cs typeface="Arial" pitchFamily="34" charset="0"/>
              </a:rPr>
              <a:t>ơ</a:t>
            </a:r>
            <a:r>
              <a:rPr lang="en-US" sz="2400" dirty="0">
                <a:latin typeface="Arial" pitchFamily="34" charset="0"/>
                <a:cs typeface="Arial" pitchFamily="34" charset="0"/>
              </a:rPr>
              <a:t>n </a:t>
            </a:r>
            <a:r>
              <a:rPr lang="en-US" sz="2400" dirty="0" err="1">
                <a:latin typeface="Arial" pitchFamily="34" charset="0"/>
                <a:cs typeface="Arial" pitchFamily="34" charset="0"/>
              </a:rPr>
              <a:t>những</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lực</a:t>
            </a:r>
            <a:r>
              <a:rPr lang="en-US" sz="2400" dirty="0">
                <a:latin typeface="Arial" pitchFamily="34" charset="0"/>
                <a:cs typeface="Arial" pitchFamily="34" charset="0"/>
              </a:rPr>
              <a:t> </a:t>
            </a:r>
            <a:r>
              <a:rPr lang="en-US" sz="2400" dirty="0" err="1">
                <a:latin typeface="Arial" pitchFamily="34" charset="0"/>
                <a:cs typeface="Arial" pitchFamily="34" charset="0"/>
              </a:rPr>
              <a:t>quan</a:t>
            </a:r>
            <a:r>
              <a:rPr lang="en-US" sz="2400" dirty="0">
                <a:latin typeface="Arial" pitchFamily="34" charset="0"/>
                <a:cs typeface="Arial" pitchFamily="34" charset="0"/>
              </a:rPr>
              <a:t> </a:t>
            </a:r>
            <a:r>
              <a:rPr lang="en-US" sz="2400" dirty="0" err="1">
                <a:latin typeface="Arial" pitchFamily="34" charset="0"/>
                <a:cs typeface="Arial" pitchFamily="34" charset="0"/>
              </a:rPr>
              <a:t>trọng</a:t>
            </a:r>
            <a:r>
              <a:rPr lang="en-US" sz="2400" dirty="0">
                <a:latin typeface="Arial" pitchFamily="34" charset="0"/>
                <a:cs typeface="Arial" pitchFamily="34" charset="0"/>
              </a:rPr>
              <a:t> </a:t>
            </a:r>
            <a:r>
              <a:rPr lang="en-US" sz="2400" dirty="0" err="1">
                <a:latin typeface="Arial" pitchFamily="34" charset="0"/>
                <a:cs typeface="Arial" pitchFamily="34" charset="0"/>
              </a:rPr>
              <a:t>cần</a:t>
            </a:r>
            <a:r>
              <a:rPr lang="en-US" sz="2400" dirty="0">
                <a:latin typeface="Arial" pitchFamily="34" charset="0"/>
                <a:cs typeface="Arial" pitchFamily="34" charset="0"/>
              </a:rPr>
              <a:t> </a:t>
            </a:r>
            <a:r>
              <a:rPr lang="en-US" sz="2400" dirty="0" err="1">
                <a:latin typeface="Arial" pitchFamily="34" charset="0"/>
                <a:cs typeface="Arial" pitchFamily="34" charset="0"/>
              </a:rPr>
              <a:t>thiết</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sự</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toàn</a:t>
            </a:r>
            <a:r>
              <a:rPr lang="en-US" sz="2400" dirty="0">
                <a:latin typeface="Arial" pitchFamily="34" charset="0"/>
                <a:cs typeface="Arial" pitchFamily="34" charset="0"/>
              </a:rPr>
              <a:t> </a:t>
            </a:r>
            <a:r>
              <a:rPr lang="en-US" sz="2400" dirty="0" err="1">
                <a:latin typeface="Arial" pitchFamily="34" charset="0"/>
                <a:cs typeface="Arial" pitchFamily="34" charset="0"/>
              </a:rPr>
              <a:t>diện</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em</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bối</a:t>
            </a:r>
            <a:r>
              <a:rPr lang="en-US" sz="2400" dirty="0">
                <a:latin typeface="Arial" pitchFamily="34" charset="0"/>
                <a:cs typeface="Arial" pitchFamily="34" charset="0"/>
              </a:rPr>
              <a:t> </a:t>
            </a:r>
            <a:r>
              <a:rPr lang="en-US" sz="2400" dirty="0" err="1">
                <a:latin typeface="Arial" pitchFamily="34" charset="0"/>
                <a:cs typeface="Arial" pitchFamily="34" charset="0"/>
              </a:rPr>
              <a:t>cảnh</a:t>
            </a:r>
            <a:r>
              <a:rPr lang="en-US" sz="2400" dirty="0">
                <a:latin typeface="Arial" pitchFamily="34" charset="0"/>
                <a:cs typeface="Arial" pitchFamily="34" charset="0"/>
              </a:rPr>
              <a:t> </a:t>
            </a:r>
            <a:r>
              <a:rPr lang="en-US" sz="2400" dirty="0" err="1">
                <a:latin typeface="Arial" pitchFamily="34" charset="0"/>
                <a:cs typeface="Arial" pitchFamily="34" charset="0"/>
              </a:rPr>
              <a:t>đổi</a:t>
            </a:r>
            <a:r>
              <a:rPr lang="en-US" sz="2400" dirty="0">
                <a:latin typeface="Arial" pitchFamily="34" charset="0"/>
                <a:cs typeface="Arial" pitchFamily="34" charset="0"/>
              </a:rPr>
              <a:t> </a:t>
            </a:r>
            <a:r>
              <a:rPr lang="en-US" sz="2400" dirty="0" err="1">
                <a:latin typeface="Arial" pitchFamily="34" charset="0"/>
                <a:cs typeface="Arial" pitchFamily="34" charset="0"/>
              </a:rPr>
              <a:t>mới</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a:t>
            </a:r>
            <a:r>
              <a:rPr lang="en-US" sz="2400" dirty="0" err="1">
                <a:latin typeface="Arial" pitchFamily="34" charset="0"/>
                <a:cs typeface="Arial" pitchFamily="34" charset="0"/>
              </a:rPr>
              <a:t>nhập</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chí</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3, 4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tiêu</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5)</a:t>
            </a:r>
          </a:p>
          <a:p>
            <a:pPr marL="514350" indent="-514350">
              <a:buAutoNum type="arabicParenBoth"/>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889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up)">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up)">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27213" y="1258784"/>
            <a:ext cx="10390909" cy="2714752"/>
          </a:xfrm>
          <a:ln>
            <a:miter lim="800000"/>
            <a:headEnd/>
            <a:tailEnd/>
          </a:ln>
          <a:extLst/>
        </p:spPr>
        <p:txBody>
          <a:bodyPr rtlCol="0">
            <a:noAutofit/>
          </a:bodyPr>
          <a:lstStyle/>
          <a:p>
            <a:pPr algn="ctr" eaLnBrk="1" fontAlgn="auto" hangingPunct="1">
              <a:spcBef>
                <a:spcPts val="0"/>
              </a:spcBef>
              <a:spcAft>
                <a:spcPts val="0"/>
              </a:spcAft>
              <a:buFont typeface="Wingdings 3" charset="2"/>
              <a:buNone/>
              <a:defRPr/>
            </a:pPr>
            <a:r>
              <a:rPr lang="en-US" sz="4800" b="1" dirty="0">
                <a:ln w="10541" cmpd="sng">
                  <a:solidFill>
                    <a:schemeClr val="accent1">
                      <a:shade val="88000"/>
                      <a:satMod val="110000"/>
                    </a:schemeClr>
                  </a:solidFill>
                  <a:prstDash val="solid"/>
                </a:ln>
                <a:solidFill>
                  <a:srgbClr val="FF0000"/>
                </a:solidFill>
              </a:rPr>
              <a:t>HƯỚNG DẪN TRIỂN KHAI </a:t>
            </a:r>
          </a:p>
          <a:p>
            <a:pPr algn="ctr" eaLnBrk="1" fontAlgn="auto" hangingPunct="1">
              <a:spcBef>
                <a:spcPts val="0"/>
              </a:spcBef>
              <a:spcAft>
                <a:spcPts val="0"/>
              </a:spcAft>
              <a:buFont typeface="Wingdings 3" charset="2"/>
              <a:buNone/>
              <a:defRPr/>
            </a:pPr>
            <a:r>
              <a:rPr lang="en-US" sz="4800" b="1" dirty="0">
                <a:ln w="10541" cmpd="sng">
                  <a:solidFill>
                    <a:schemeClr val="accent1">
                      <a:shade val="88000"/>
                      <a:satMod val="110000"/>
                    </a:schemeClr>
                  </a:solidFill>
                  <a:prstDash val="solid"/>
                </a:ln>
                <a:solidFill>
                  <a:srgbClr val="FF0000"/>
                </a:solidFill>
              </a:rPr>
              <a:t>THÔNG TƯ SỐ </a:t>
            </a:r>
            <a:r>
              <a:rPr lang="en-US" sz="4800" b="1" dirty="0" smtClean="0">
                <a:ln w="10541" cmpd="sng">
                  <a:solidFill>
                    <a:schemeClr val="accent1">
                      <a:shade val="88000"/>
                      <a:satMod val="110000"/>
                    </a:schemeClr>
                  </a:solidFill>
                  <a:prstDash val="solid"/>
                </a:ln>
                <a:solidFill>
                  <a:srgbClr val="FF0000"/>
                </a:solidFill>
              </a:rPr>
              <a:t>26/2018/TT-BGDĐT</a:t>
            </a:r>
            <a:endParaRPr lang="en-US" sz="4800" b="1" dirty="0">
              <a:ln w="10541" cmpd="sng">
                <a:solidFill>
                  <a:schemeClr val="accent1">
                    <a:shade val="88000"/>
                    <a:satMod val="110000"/>
                  </a:schemeClr>
                </a:solidFill>
                <a:prstDash val="solid"/>
              </a:ln>
              <a:solidFill>
                <a:srgbClr val="FF0000"/>
              </a:solidFill>
            </a:endParaRPr>
          </a:p>
          <a:p>
            <a:pPr algn="ctr" eaLnBrk="1" fontAlgn="auto" hangingPunct="1">
              <a:spcBef>
                <a:spcPts val="0"/>
              </a:spcBef>
              <a:spcAft>
                <a:spcPts val="0"/>
              </a:spcAft>
              <a:buFont typeface="Wingdings 3" charset="2"/>
              <a:buNone/>
              <a:defRPr/>
            </a:pPr>
            <a:r>
              <a:rPr lang="en-US" sz="4800" b="1" dirty="0">
                <a:ln w="10541" cmpd="sng">
                  <a:solidFill>
                    <a:schemeClr val="accent1">
                      <a:shade val="88000"/>
                      <a:satMod val="110000"/>
                    </a:schemeClr>
                  </a:solidFill>
                  <a:prstDash val="solid"/>
                </a:ln>
                <a:solidFill>
                  <a:srgbClr val="FF0000"/>
                </a:solidFill>
              </a:rPr>
              <a:t>BAN HÀNH  QUY </a:t>
            </a:r>
            <a:r>
              <a:rPr lang="en-US" sz="4800" b="1" dirty="0" smtClean="0">
                <a:ln w="10541" cmpd="sng">
                  <a:solidFill>
                    <a:schemeClr val="accent1">
                      <a:shade val="88000"/>
                      <a:satMod val="110000"/>
                    </a:schemeClr>
                  </a:solidFill>
                  <a:prstDash val="solid"/>
                </a:ln>
                <a:solidFill>
                  <a:srgbClr val="FF0000"/>
                </a:solidFill>
              </a:rPr>
              <a:t>ĐỊNH </a:t>
            </a:r>
            <a:r>
              <a:rPr lang="en-US" sz="4800" b="1" dirty="0">
                <a:ln w="10541" cmpd="sng">
                  <a:solidFill>
                    <a:schemeClr val="accent1">
                      <a:shade val="88000"/>
                      <a:satMod val="110000"/>
                    </a:schemeClr>
                  </a:solidFill>
                  <a:prstDash val="solid"/>
                </a:ln>
                <a:solidFill>
                  <a:srgbClr val="FF0000"/>
                </a:solidFill>
              </a:rPr>
              <a:t>CHUẨN </a:t>
            </a:r>
            <a:endParaRPr lang="en-US" sz="4800" b="1" dirty="0" smtClean="0">
              <a:ln w="10541" cmpd="sng">
                <a:solidFill>
                  <a:schemeClr val="accent1">
                    <a:shade val="88000"/>
                    <a:satMod val="110000"/>
                  </a:schemeClr>
                </a:solidFill>
                <a:prstDash val="solid"/>
              </a:ln>
              <a:solidFill>
                <a:srgbClr val="FF0000"/>
              </a:solidFill>
            </a:endParaRPr>
          </a:p>
          <a:p>
            <a:pPr algn="ctr" eaLnBrk="1" fontAlgn="auto" hangingPunct="1">
              <a:spcBef>
                <a:spcPts val="0"/>
              </a:spcBef>
              <a:spcAft>
                <a:spcPts val="0"/>
              </a:spcAft>
              <a:buFont typeface="Wingdings 3" charset="2"/>
              <a:buNone/>
              <a:defRPr/>
            </a:pPr>
            <a:r>
              <a:rPr lang="en-US" sz="4800" b="1" dirty="0" smtClean="0">
                <a:ln w="10541" cmpd="sng">
                  <a:solidFill>
                    <a:schemeClr val="accent1">
                      <a:shade val="88000"/>
                      <a:satMod val="110000"/>
                    </a:schemeClr>
                  </a:solidFill>
                  <a:prstDash val="solid"/>
                </a:ln>
                <a:solidFill>
                  <a:srgbClr val="FF0000"/>
                </a:solidFill>
              </a:rPr>
              <a:t>NGHỀ </a:t>
            </a:r>
            <a:r>
              <a:rPr lang="en-US" sz="4800" b="1" dirty="0">
                <a:ln w="10541" cmpd="sng">
                  <a:solidFill>
                    <a:schemeClr val="accent1">
                      <a:shade val="88000"/>
                      <a:satMod val="110000"/>
                    </a:schemeClr>
                  </a:solidFill>
                  <a:prstDash val="solid"/>
                </a:ln>
                <a:solidFill>
                  <a:srgbClr val="FF0000"/>
                </a:solidFill>
              </a:rPr>
              <a:t>NGHIỆP </a:t>
            </a:r>
            <a:r>
              <a:rPr lang="en-US" sz="4800" b="1" dirty="0" smtClean="0">
                <a:ln w="10541" cmpd="sng">
                  <a:solidFill>
                    <a:schemeClr val="accent1">
                      <a:shade val="88000"/>
                      <a:satMod val="110000"/>
                    </a:schemeClr>
                  </a:solidFill>
                  <a:prstDash val="solid"/>
                </a:ln>
                <a:solidFill>
                  <a:srgbClr val="FF0000"/>
                </a:solidFill>
              </a:rPr>
              <a:t>GIÁO VIÊN MẦM NON</a:t>
            </a:r>
          </a:p>
        </p:txBody>
      </p:sp>
      <p:sp>
        <p:nvSpPr>
          <p:cNvPr id="4" name="Subtitle 3"/>
          <p:cNvSpPr txBox="1">
            <a:spLocks/>
          </p:cNvSpPr>
          <p:nvPr/>
        </p:nvSpPr>
        <p:spPr>
          <a:xfrm>
            <a:off x="273639" y="251264"/>
            <a:ext cx="3564715" cy="92246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5400" b="1" dirty="0" smtClean="0">
                <a:solidFill>
                  <a:srgbClr val="FF0000"/>
                </a:solidFill>
                <a:latin typeface="Arial" pitchFamily="34" charset="0"/>
                <a:cs typeface="Arial" pitchFamily="34" charset="0"/>
              </a:rPr>
              <a:t>PHẦN 2</a:t>
            </a:r>
            <a:endParaRPr lang="en-US" sz="5400" b="1" i="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74357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35842" name="Rectangle 10"/>
          <p:cNvSpPr>
            <a:spLocks noChangeArrowheads="1"/>
          </p:cNvSpPr>
          <p:nvPr/>
        </p:nvSpPr>
        <p:spPr bwMode="auto">
          <a:xfrm>
            <a:off x="0" y="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en-US" altLang="en-US"/>
          </a:p>
        </p:txBody>
      </p:sp>
      <p:graphicFrame>
        <p:nvGraphicFramePr>
          <p:cNvPr id="35843" name="Object 9"/>
          <p:cNvGraphicFramePr>
            <a:graphicFrameLocks noChangeAspect="1"/>
          </p:cNvGraphicFramePr>
          <p:nvPr>
            <p:extLst>
              <p:ext uri="{D42A27DB-BD31-4B8C-83A1-F6EECF244321}">
                <p14:modId xmlns:p14="http://schemas.microsoft.com/office/powerpoint/2010/main" val="1967100353"/>
              </p:ext>
            </p:extLst>
          </p:nvPr>
        </p:nvGraphicFramePr>
        <p:xfrm>
          <a:off x="1771208" y="125818"/>
          <a:ext cx="8871984" cy="6653988"/>
        </p:xfrm>
        <a:graphic>
          <a:graphicData uri="http://schemas.openxmlformats.org/presentationml/2006/ole">
            <mc:AlternateContent xmlns:mc="http://schemas.openxmlformats.org/markup-compatibility/2006">
              <mc:Choice xmlns:v="urn:schemas-microsoft-com:vml" Requires="v">
                <p:oleObj spid="_x0000_s2062" name="Slide" r:id="rId4" imgW="6784852" imgH="5088507" progId="PowerPoint.Slide.12">
                  <p:embed/>
                </p:oleObj>
              </mc:Choice>
              <mc:Fallback>
                <p:oleObj name="Slide" r:id="rId4" imgW="6784852" imgH="5088507" progId="PowerPoint.Slide.12">
                  <p:embed/>
                  <p:pic>
                    <p:nvPicPr>
                      <p:cNvPr id="0" name=""/>
                      <p:cNvPicPr>
                        <a:picLocks noChangeAspect="1" noChangeArrowheads="1"/>
                      </p:cNvPicPr>
                      <p:nvPr/>
                    </p:nvPicPr>
                    <p:blipFill>
                      <a:blip r:embed="rId5"/>
                      <a:srcRect/>
                      <a:stretch>
                        <a:fillRect/>
                      </a:stretch>
                    </p:blipFill>
                    <p:spPr bwMode="auto">
                      <a:xfrm>
                        <a:off x="1771208" y="125818"/>
                        <a:ext cx="8871984" cy="6653988"/>
                      </a:xfrm>
                      <a:prstGeom prst="rect">
                        <a:avLst/>
                      </a:prstGeom>
                      <a:noFill/>
                      <a:ln>
                        <a:noFill/>
                      </a:ln>
                    </p:spPr>
                  </p:pic>
                </p:oleObj>
              </mc:Fallback>
            </mc:AlternateContent>
          </a:graphicData>
        </a:graphic>
      </p:graphicFrame>
      <p:sp>
        <p:nvSpPr>
          <p:cNvPr id="35844" name="Rectangle 11"/>
          <p:cNvSpPr>
            <a:spLocks noChangeArrowheads="1"/>
          </p:cNvSpPr>
          <p:nvPr/>
        </p:nvSpPr>
        <p:spPr bwMode="auto">
          <a:xfrm>
            <a:off x="0" y="3552825"/>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en-US" altLang="en-US"/>
          </a:p>
        </p:txBody>
      </p:sp>
    </p:spTree>
    <p:extLst>
      <p:ext uri="{BB962C8B-B14F-4D97-AF65-F5344CB8AC3E}">
        <p14:creationId xmlns:p14="http://schemas.microsoft.com/office/powerpoint/2010/main" val="606091941"/>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10256" name="WordArt 16"/>
          <p:cNvSpPr>
            <a:spLocks noChangeArrowheads="1" noChangeShapeType="1" noTextEdit="1"/>
          </p:cNvSpPr>
          <p:nvPr/>
        </p:nvSpPr>
        <p:spPr bwMode="auto">
          <a:xfrm>
            <a:off x="3783836" y="617690"/>
            <a:ext cx="5002979" cy="730102"/>
          </a:xfrm>
          <a:prstGeom prst="rect">
            <a:avLst/>
          </a:prstGeom>
        </p:spPr>
        <p:txBody>
          <a:bodyPr wrap="none" fromWordArt="1">
            <a:prstTxWarp prst="textPlain">
              <a:avLst>
                <a:gd name="adj" fmla="val 50000"/>
              </a:avLst>
            </a:prstTxWarp>
          </a:bodyPr>
          <a:lstStyle/>
          <a:p>
            <a:pPr algn="ctr" eaLnBrk="1" hangingPunct="1">
              <a:defRPr/>
            </a:pPr>
            <a:r>
              <a:rPr lang="en-US" sz="3600" b="1" kern="10" dirty="0" err="1">
                <a:ln w="9525">
                  <a:solidFill>
                    <a:schemeClr val="accent2"/>
                  </a:solidFill>
                  <a:round/>
                  <a:headEnd/>
                  <a:tailEnd/>
                </a:ln>
                <a:solidFill>
                  <a:schemeClr val="accent2"/>
                </a:solidFill>
                <a:latin typeface="Arial" pitchFamily="34" charset="0"/>
                <a:ea typeface="+mn-lt"/>
                <a:cs typeface="Arial" pitchFamily="34" charset="0"/>
              </a:rPr>
              <a:t>Chuẩn</a:t>
            </a:r>
            <a:r>
              <a:rPr lang="en-US" sz="3600" b="1" kern="10" dirty="0">
                <a:ln w="9525">
                  <a:solidFill>
                    <a:schemeClr val="accent2"/>
                  </a:solidFill>
                  <a:round/>
                  <a:headEnd/>
                  <a:tailEnd/>
                </a:ln>
                <a:solidFill>
                  <a:schemeClr val="accent2"/>
                </a:solidFill>
                <a:latin typeface="Arial" pitchFamily="34" charset="0"/>
                <a:ea typeface="+mn-lt"/>
                <a:cs typeface="Arial" pitchFamily="34" charset="0"/>
              </a:rPr>
              <a:t> NN GVMN L</a:t>
            </a:r>
            <a:r>
              <a:rPr lang="vi-VN" sz="3600" b="1" kern="10" dirty="0">
                <a:ln w="9525">
                  <a:solidFill>
                    <a:schemeClr val="accent2"/>
                  </a:solidFill>
                  <a:round/>
                  <a:headEnd/>
                  <a:tailEnd/>
                </a:ln>
                <a:solidFill>
                  <a:schemeClr val="accent2"/>
                </a:solidFill>
                <a:latin typeface="Arial" pitchFamily="34" charset="0"/>
                <a:ea typeface="+mn-lt"/>
                <a:cs typeface="Arial" pitchFamily="34" charset="0"/>
              </a:rPr>
              <a:t>à gì ?</a:t>
            </a:r>
            <a:endParaRPr lang="en-US" sz="3600" b="1" kern="10" dirty="0">
              <a:ln w="9525">
                <a:solidFill>
                  <a:schemeClr val="accent2"/>
                </a:solidFill>
                <a:round/>
                <a:headEnd/>
                <a:tailEnd/>
              </a:ln>
              <a:solidFill>
                <a:schemeClr val="accent2"/>
              </a:solidFill>
              <a:latin typeface="Arial" pitchFamily="34" charset="0"/>
              <a:ea typeface="+mn-lt"/>
              <a:cs typeface="Arial" pitchFamily="34" charset="0"/>
            </a:endParaRPr>
          </a:p>
        </p:txBody>
      </p:sp>
      <p:sp>
        <p:nvSpPr>
          <p:cNvPr id="19459" name="WordArt 19"/>
          <p:cNvSpPr>
            <a:spLocks noChangeArrowheads="1" noChangeShapeType="1" noTextEdit="1"/>
          </p:cNvSpPr>
          <p:nvPr/>
        </p:nvSpPr>
        <p:spPr bwMode="auto">
          <a:xfrm>
            <a:off x="6816725" y="1844675"/>
            <a:ext cx="2663825" cy="1728788"/>
          </a:xfrm>
          <a:prstGeom prst="rect">
            <a:avLst/>
          </a:prstGeom>
        </p:spPr>
        <p:txBody>
          <a:bodyPr wrap="none" fromWordArt="1">
            <a:prstTxWarp prst="textPlain">
              <a:avLst>
                <a:gd name="adj" fmla="val 50000"/>
              </a:avLst>
            </a:prstTxWarp>
          </a:bodyPr>
          <a:lstStyle/>
          <a:p>
            <a:pPr algn="ctr"/>
            <a:endParaRPr lang="en-US" sz="3600" b="1" kern="10">
              <a:ln w="9525">
                <a:solidFill>
                  <a:srgbClr val="000099"/>
                </a:solidFill>
                <a:round/>
                <a:headEnd/>
                <a:tailEnd/>
              </a:ln>
              <a:solidFill>
                <a:srgbClr val="000099"/>
              </a:solidFill>
              <a:latin typeface="+mn-lt"/>
              <a:ea typeface="+mn-lt"/>
              <a:cs typeface="+mn-lt"/>
            </a:endParaRPr>
          </a:p>
        </p:txBody>
      </p:sp>
      <p:sp>
        <p:nvSpPr>
          <p:cNvPr id="19460" name="Rectangle 1"/>
          <p:cNvSpPr>
            <a:spLocks noChangeArrowheads="1"/>
          </p:cNvSpPr>
          <p:nvPr/>
        </p:nvSpPr>
        <p:spPr bwMode="auto">
          <a:xfrm>
            <a:off x="839971" y="1499116"/>
            <a:ext cx="1048370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lnSpc>
                <a:spcPct val="150000"/>
              </a:lnSpc>
            </a:pPr>
            <a:r>
              <a:rPr lang="pt-BR" altLang="en-US" sz="2800" b="1" i="1" dirty="0">
                <a:latin typeface="Arial" pitchFamily="34" charset="0"/>
                <a:cs typeface="Arial" pitchFamily="34" charset="0"/>
              </a:rPr>
              <a:t>Chuẩn nghề nghiệp giáo viên mầm non </a:t>
            </a:r>
            <a:r>
              <a:rPr lang="pt-BR" altLang="en-US" sz="2800" dirty="0" smtClean="0">
                <a:latin typeface="Arial" pitchFamily="34" charset="0"/>
                <a:cs typeface="Arial" pitchFamily="34" charset="0"/>
              </a:rPr>
              <a:t>được </a:t>
            </a:r>
            <a:r>
              <a:rPr lang="pt-BR" altLang="en-US" sz="2800" dirty="0">
                <a:latin typeface="Arial" pitchFamily="34" charset="0"/>
                <a:cs typeface="Arial" pitchFamily="34" charset="0"/>
              </a:rPr>
              <a:t>hiểu là hệ thống </a:t>
            </a:r>
            <a:r>
              <a:rPr lang="vi-VN" altLang="en-US" sz="2800" dirty="0">
                <a:latin typeface="Arial" pitchFamily="34" charset="0"/>
                <a:cs typeface="Arial" pitchFamily="34" charset="0"/>
              </a:rPr>
              <a:t>phẩm chất, năng lực mà giáo viên cần đạt được để thực hiện nhiệm vụ nuôi dưỡng, chăm sóc, giáo dục trẻ em trong</a:t>
            </a:r>
            <a:r>
              <a:rPr lang="en-US" altLang="en-US" sz="2800" dirty="0">
                <a:latin typeface="Arial" pitchFamily="34" charset="0"/>
                <a:cs typeface="Arial" pitchFamily="34" charset="0"/>
              </a:rPr>
              <a:t> </a:t>
            </a:r>
            <a:r>
              <a:rPr lang="vi-VN" altLang="en-US" sz="2800" dirty="0">
                <a:latin typeface="Arial" pitchFamily="34" charset="0"/>
                <a:cs typeface="Arial" pitchFamily="34" charset="0"/>
              </a:rPr>
              <a:t>các cơ sở giáo dục mầm non</a:t>
            </a:r>
            <a:r>
              <a:rPr lang="en-US" altLang="en-US" sz="2800" dirty="0">
                <a:latin typeface="Arial" pitchFamily="34" charset="0"/>
                <a:cs typeface="Arial" pitchFamily="34" charset="0"/>
              </a:rPr>
              <a:t> </a:t>
            </a:r>
            <a:r>
              <a:rPr lang="pt-BR" altLang="en-US" sz="2800" dirty="0" smtClean="0">
                <a:latin typeface="Arial" pitchFamily="34" charset="0"/>
                <a:cs typeface="Arial" pitchFamily="34" charset="0"/>
              </a:rPr>
              <a:t>được </a:t>
            </a:r>
            <a:r>
              <a:rPr lang="pt-BR" altLang="en-US" sz="2800" dirty="0">
                <a:latin typeface="Arial" pitchFamily="34" charset="0"/>
                <a:cs typeface="Arial" pitchFamily="34" charset="0"/>
              </a:rPr>
              <a:t>thể hiện cụ thể trong từng lĩnh vực hoạt động nghề nghiệp.</a:t>
            </a:r>
          </a:p>
          <a:p>
            <a:pPr eaLnBrk="1" hangingPunct="1">
              <a:lnSpc>
                <a:spcPct val="150000"/>
              </a:lnSpc>
            </a:pPr>
            <a:endParaRPr lang="en-US" altLang="en-US" sz="2800" dirty="0">
              <a:latin typeface="Arial" pitchFamily="34" charset="0"/>
              <a:cs typeface="Arial" pitchFamily="34" charset="0"/>
            </a:endParaRPr>
          </a:p>
        </p:txBody>
      </p:sp>
    </p:spTree>
    <p:extLst>
      <p:ext uri="{BB962C8B-B14F-4D97-AF65-F5344CB8AC3E}">
        <p14:creationId xmlns:p14="http://schemas.microsoft.com/office/powerpoint/2010/main" val="33870992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10256"/>
                                        </p:tgtEl>
                                        <p:attrNameLst>
                                          <p:attrName>style.visibility</p:attrName>
                                        </p:attrNameLst>
                                      </p:cBhvr>
                                      <p:to>
                                        <p:strVal val="visible"/>
                                      </p:to>
                                    </p:set>
                                    <p:animEffect transition="in" filter="box(out)">
                                      <p:cBhvr>
                                        <p:cTn id="7" dur="500"/>
                                        <p:tgtEl>
                                          <p:spTgt spid="10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7AE291-2174-42E2-A6D3-D63DD299F9E2}"/>
              </a:ext>
            </a:extLst>
          </p:cNvPr>
          <p:cNvSpPr>
            <a:spLocks noGrp="1"/>
          </p:cNvSpPr>
          <p:nvPr>
            <p:ph type="ctrTitle"/>
          </p:nvPr>
        </p:nvSpPr>
        <p:spPr>
          <a:xfrm>
            <a:off x="328704" y="2147870"/>
            <a:ext cx="11408898" cy="2435682"/>
          </a:xfrm>
        </p:spPr>
        <p:txBody>
          <a:bodyPr>
            <a:noAutofit/>
          </a:bodyPr>
          <a:lstStyle/>
          <a:p>
            <a:pPr>
              <a:lnSpc>
                <a:spcPct val="100000"/>
              </a:lnSpc>
            </a:pPr>
            <a:r>
              <a:rPr lang="en-US" sz="4800" b="1" dirty="0">
                <a:solidFill>
                  <a:srgbClr val="0000CC"/>
                </a:solidFill>
                <a:latin typeface="Arial" pitchFamily="34" charset="0"/>
                <a:cs typeface="Arial" pitchFamily="34" charset="0"/>
              </a:rPr>
              <a:t>CHUẨN NGHỀ NGHIỆP </a:t>
            </a:r>
            <a:r>
              <a:rPr lang="en-US" sz="4800" b="1" dirty="0" smtClean="0">
                <a:solidFill>
                  <a:srgbClr val="0000CC"/>
                </a:solidFill>
                <a:latin typeface="Arial" pitchFamily="34" charset="0"/>
                <a:cs typeface="Arial" pitchFamily="34" charset="0"/>
              </a:rPr>
              <a:t/>
            </a:r>
            <a:br>
              <a:rPr lang="en-US" sz="4800" b="1" dirty="0" smtClean="0">
                <a:solidFill>
                  <a:srgbClr val="0000CC"/>
                </a:solidFill>
                <a:latin typeface="Arial" pitchFamily="34" charset="0"/>
                <a:cs typeface="Arial" pitchFamily="34" charset="0"/>
              </a:rPr>
            </a:br>
            <a:r>
              <a:rPr lang="en-US" sz="4800" b="1" dirty="0" smtClean="0">
                <a:solidFill>
                  <a:srgbClr val="0000CC"/>
                </a:solidFill>
                <a:latin typeface="Arial" pitchFamily="34" charset="0"/>
                <a:cs typeface="Arial" pitchFamily="34" charset="0"/>
              </a:rPr>
              <a:t>GIÁO </a:t>
            </a:r>
            <a:r>
              <a:rPr lang="en-US" sz="4800" b="1" dirty="0">
                <a:solidFill>
                  <a:srgbClr val="0000CC"/>
                </a:solidFill>
                <a:latin typeface="Arial" pitchFamily="34" charset="0"/>
                <a:cs typeface="Arial" pitchFamily="34" charset="0"/>
              </a:rPr>
              <a:t>VIÊN MẦM </a:t>
            </a:r>
            <a:r>
              <a:rPr lang="en-US" sz="4800" b="1" dirty="0" smtClean="0">
                <a:solidFill>
                  <a:srgbClr val="0000CC"/>
                </a:solidFill>
                <a:latin typeface="Arial" pitchFamily="34" charset="0"/>
                <a:cs typeface="Arial" pitchFamily="34" charset="0"/>
              </a:rPr>
              <a:t>NON </a:t>
            </a:r>
            <a:br>
              <a:rPr lang="en-US" sz="4800" b="1" dirty="0" smtClean="0">
                <a:solidFill>
                  <a:srgbClr val="0000CC"/>
                </a:solidFill>
                <a:latin typeface="Arial" pitchFamily="34" charset="0"/>
                <a:cs typeface="Arial" pitchFamily="34" charset="0"/>
              </a:rPr>
            </a:br>
            <a:r>
              <a:rPr lang="en-US" sz="4800" b="1" dirty="0" smtClean="0">
                <a:solidFill>
                  <a:srgbClr val="0000CC"/>
                </a:solidFill>
                <a:latin typeface="Arial" pitchFamily="34" charset="0"/>
                <a:cs typeface="Arial" pitchFamily="34" charset="0"/>
              </a:rPr>
              <a:t>NĂM 2018  </a:t>
            </a:r>
            <a:endParaRPr lang="en-US" sz="4800" b="1" dirty="0">
              <a:solidFill>
                <a:srgbClr val="0000CC"/>
              </a:solidFill>
              <a:latin typeface="Arial" pitchFamily="34" charset="0"/>
              <a:cs typeface="Arial" pitchFamily="34" charset="0"/>
            </a:endParaRPr>
          </a:p>
        </p:txBody>
      </p:sp>
      <p:sp>
        <p:nvSpPr>
          <p:cNvPr id="4" name="Subtitle 3"/>
          <p:cNvSpPr>
            <a:spLocks noGrp="1"/>
          </p:cNvSpPr>
          <p:nvPr>
            <p:ph type="subTitle" idx="1"/>
          </p:nvPr>
        </p:nvSpPr>
        <p:spPr>
          <a:xfrm>
            <a:off x="1570811" y="634035"/>
            <a:ext cx="4596073" cy="922460"/>
          </a:xfrm>
        </p:spPr>
        <p:txBody>
          <a:bodyPr anchor="ctr">
            <a:normAutofit/>
          </a:bodyPr>
          <a:lstStyle/>
          <a:p>
            <a:r>
              <a:rPr lang="en-US" sz="6000" b="1" dirty="0" smtClean="0">
                <a:solidFill>
                  <a:srgbClr val="FF0000"/>
                </a:solidFill>
                <a:latin typeface="Arial" pitchFamily="34" charset="0"/>
                <a:cs typeface="Arial" pitchFamily="34" charset="0"/>
              </a:rPr>
              <a:t>PHẦN I</a:t>
            </a:r>
            <a:endParaRPr lang="en-US" sz="6000" b="1" i="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453700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10256" name="WordArt 16"/>
          <p:cNvSpPr>
            <a:spLocks noChangeArrowheads="1" noChangeShapeType="1" noTextEdit="1"/>
          </p:cNvSpPr>
          <p:nvPr/>
        </p:nvSpPr>
        <p:spPr bwMode="auto">
          <a:xfrm>
            <a:off x="3543300" y="304800"/>
            <a:ext cx="4619866" cy="489294"/>
          </a:xfrm>
          <a:prstGeom prst="rect">
            <a:avLst/>
          </a:prstGeom>
        </p:spPr>
        <p:txBody>
          <a:bodyPr wrap="none" fromWordArt="1">
            <a:prstTxWarp prst="textPlain">
              <a:avLst>
                <a:gd name="adj" fmla="val 50000"/>
              </a:avLst>
            </a:prstTxWarp>
          </a:bodyPr>
          <a:lstStyle/>
          <a:p>
            <a:pPr algn="ctr"/>
            <a:r>
              <a:rPr lang="vi-VN" sz="3600" b="1" kern="10" dirty="0">
                <a:ln w="9525">
                  <a:solidFill>
                    <a:schemeClr val="accent2"/>
                  </a:solidFill>
                  <a:round/>
                  <a:headEnd/>
                  <a:tailEnd/>
                </a:ln>
                <a:solidFill>
                  <a:schemeClr val="accent2"/>
                </a:solidFill>
                <a:ea typeface="+mn-lt"/>
                <a:cs typeface="+mn-lt"/>
              </a:rPr>
              <a:t>Mục</a:t>
            </a:r>
            <a:r>
              <a:rPr lang="vi-VN" sz="3600" b="1" kern="10" dirty="0">
                <a:ln w="9525">
                  <a:solidFill>
                    <a:schemeClr val="accent2"/>
                  </a:solidFill>
                  <a:round/>
                  <a:headEnd/>
                  <a:tailEnd/>
                </a:ln>
                <a:solidFill>
                  <a:schemeClr val="accent2"/>
                </a:solidFill>
                <a:latin typeface="+mn-lt"/>
                <a:ea typeface="+mn-lt"/>
                <a:cs typeface="+mn-lt"/>
              </a:rPr>
              <a:t> đích?</a:t>
            </a:r>
            <a:endParaRPr lang="en-US" sz="3600" b="1" kern="10" dirty="0">
              <a:ln w="9525">
                <a:solidFill>
                  <a:schemeClr val="accent2"/>
                </a:solidFill>
                <a:round/>
                <a:headEnd/>
                <a:tailEnd/>
              </a:ln>
              <a:solidFill>
                <a:schemeClr val="accent2"/>
              </a:solidFill>
              <a:latin typeface="+mn-lt"/>
              <a:ea typeface="+mn-lt"/>
              <a:cs typeface="+mn-lt"/>
            </a:endParaRPr>
          </a:p>
        </p:txBody>
      </p:sp>
      <p:sp>
        <p:nvSpPr>
          <p:cNvPr id="20483" name="WordArt 19"/>
          <p:cNvSpPr>
            <a:spLocks noChangeArrowheads="1" noChangeShapeType="1" noTextEdit="1"/>
          </p:cNvSpPr>
          <p:nvPr/>
        </p:nvSpPr>
        <p:spPr bwMode="auto">
          <a:xfrm>
            <a:off x="6816725" y="1844675"/>
            <a:ext cx="2663825" cy="1728788"/>
          </a:xfrm>
          <a:prstGeom prst="rect">
            <a:avLst/>
          </a:prstGeom>
        </p:spPr>
        <p:txBody>
          <a:bodyPr wrap="none" fromWordArt="1">
            <a:prstTxWarp prst="textPlain">
              <a:avLst>
                <a:gd name="adj" fmla="val 50000"/>
              </a:avLst>
            </a:prstTxWarp>
          </a:bodyPr>
          <a:lstStyle/>
          <a:p>
            <a:pPr algn="ctr"/>
            <a:endParaRPr lang="en-US" sz="3600" b="1" kern="10">
              <a:ln w="9525">
                <a:solidFill>
                  <a:srgbClr val="000099"/>
                </a:solidFill>
                <a:round/>
                <a:headEnd/>
                <a:tailEnd/>
              </a:ln>
              <a:solidFill>
                <a:srgbClr val="000099"/>
              </a:solidFill>
              <a:latin typeface="+mn-lt"/>
              <a:ea typeface="+mn-lt"/>
              <a:cs typeface="+mn-lt"/>
            </a:endParaRPr>
          </a:p>
        </p:txBody>
      </p:sp>
      <p:sp>
        <p:nvSpPr>
          <p:cNvPr id="20484" name="Rectangle 1"/>
          <p:cNvSpPr>
            <a:spLocks noChangeArrowheads="1"/>
          </p:cNvSpPr>
          <p:nvPr/>
        </p:nvSpPr>
        <p:spPr bwMode="auto">
          <a:xfrm>
            <a:off x="2835275" y="1616075"/>
            <a:ext cx="78597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endParaRPr lang="pt-BR" altLang="en-US">
              <a:solidFill>
                <a:srgbClr val="000000"/>
              </a:solidFill>
              <a:latin typeface="Times New Roman" pitchFamily="18" charset="0"/>
            </a:endParaRPr>
          </a:p>
          <a:p>
            <a:pPr eaLnBrk="1" hangingPunct="1"/>
            <a:endParaRPr lang="en-US" altLang="en-US">
              <a:latin typeface="Century Gothic" pitchFamily="34" charset="0"/>
            </a:endParaRPr>
          </a:p>
        </p:txBody>
      </p:sp>
      <p:graphicFrame>
        <p:nvGraphicFramePr>
          <p:cNvPr id="7" name="Diagram 6"/>
          <p:cNvGraphicFramePr/>
          <p:nvPr>
            <p:extLst>
              <p:ext uri="{D42A27DB-BD31-4B8C-83A1-F6EECF244321}">
                <p14:modId xmlns:p14="http://schemas.microsoft.com/office/powerpoint/2010/main" val="2436173396"/>
              </p:ext>
            </p:extLst>
          </p:nvPr>
        </p:nvGraphicFramePr>
        <p:xfrm>
          <a:off x="611592" y="794094"/>
          <a:ext cx="10612846" cy="61383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446980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56"/>
                                        </p:tgtEl>
                                        <p:attrNameLst>
                                          <p:attrName>style.visibility</p:attrName>
                                        </p:attrNameLst>
                                      </p:cBhvr>
                                      <p:to>
                                        <p:strVal val="visible"/>
                                      </p:to>
                                    </p:set>
                                    <p:animEffect transition="in" filter="box(out)">
                                      <p:cBhvr>
                                        <p:cTn id="7" dur="500"/>
                                        <p:tgtEl>
                                          <p:spTgt spid="102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graphicEl>
                                              <a:dgm id="{D5FF1A9A-9BA5-458A-AE82-66644336E00C}"/>
                                            </p:graphicEl>
                                          </p:spTgt>
                                        </p:tgtEl>
                                        <p:attrNameLst>
                                          <p:attrName>style.visibility</p:attrName>
                                        </p:attrNameLst>
                                      </p:cBhvr>
                                      <p:to>
                                        <p:strVal val="visible"/>
                                      </p:to>
                                    </p:set>
                                    <p:animEffect transition="in" filter="wipe(left)">
                                      <p:cBhvr>
                                        <p:cTn id="12" dur="500"/>
                                        <p:tgtEl>
                                          <p:spTgt spid="7">
                                            <p:graphicEl>
                                              <a:dgm id="{D5FF1A9A-9BA5-458A-AE82-66644336E00C}"/>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graphicEl>
                                              <a:dgm id="{CE063F63-3158-4562-9D8D-5D6DD5EC7BA2}"/>
                                            </p:graphicEl>
                                          </p:spTgt>
                                        </p:tgtEl>
                                        <p:attrNameLst>
                                          <p:attrName>style.visibility</p:attrName>
                                        </p:attrNameLst>
                                      </p:cBhvr>
                                      <p:to>
                                        <p:strVal val="visible"/>
                                      </p:to>
                                    </p:set>
                                    <p:animEffect transition="in" filter="wipe(left)">
                                      <p:cBhvr>
                                        <p:cTn id="17" dur="500"/>
                                        <p:tgtEl>
                                          <p:spTgt spid="7">
                                            <p:graphicEl>
                                              <a:dgm id="{CE063F63-3158-4562-9D8D-5D6DD5EC7BA2}"/>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graphicEl>
                                              <a:dgm id="{C1AECF90-5510-4428-9CDB-FD4A979FFF69}"/>
                                            </p:graphicEl>
                                          </p:spTgt>
                                        </p:tgtEl>
                                        <p:attrNameLst>
                                          <p:attrName>style.visibility</p:attrName>
                                        </p:attrNameLst>
                                      </p:cBhvr>
                                      <p:to>
                                        <p:strVal val="visible"/>
                                      </p:to>
                                    </p:set>
                                    <p:animEffect transition="in" filter="wipe(left)">
                                      <p:cBhvr>
                                        <p:cTn id="22" dur="500"/>
                                        <p:tgtEl>
                                          <p:spTgt spid="7">
                                            <p:graphicEl>
                                              <a:dgm id="{C1AECF90-5510-4428-9CDB-FD4A979FFF69}"/>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graphicEl>
                                              <a:dgm id="{A3BD495C-6391-48DF-823A-D6449F544500}"/>
                                            </p:graphicEl>
                                          </p:spTgt>
                                        </p:tgtEl>
                                        <p:attrNameLst>
                                          <p:attrName>style.visibility</p:attrName>
                                        </p:attrNameLst>
                                      </p:cBhvr>
                                      <p:to>
                                        <p:strVal val="visible"/>
                                      </p:to>
                                    </p:set>
                                    <p:animEffect transition="in" filter="wipe(left)">
                                      <p:cBhvr>
                                        <p:cTn id="27" dur="500"/>
                                        <p:tgtEl>
                                          <p:spTgt spid="7">
                                            <p:graphicEl>
                                              <a:dgm id="{A3BD495C-6391-48DF-823A-D6449F54450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6" grpId="0" animBg="1"/>
      <p:bldGraphic spid="7"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grpSp>
        <p:nvGrpSpPr>
          <p:cNvPr id="3" name="Group 2"/>
          <p:cNvGrpSpPr/>
          <p:nvPr/>
        </p:nvGrpSpPr>
        <p:grpSpPr>
          <a:xfrm>
            <a:off x="1903413" y="914400"/>
            <a:ext cx="8382000" cy="4495800"/>
            <a:chOff x="1903413" y="914400"/>
            <a:chExt cx="8382000" cy="4495800"/>
          </a:xfrm>
        </p:grpSpPr>
        <p:sp>
          <p:nvSpPr>
            <p:cNvPr id="9" name="Rectangle 8"/>
            <p:cNvSpPr/>
            <p:nvPr/>
          </p:nvSpPr>
          <p:spPr>
            <a:xfrm>
              <a:off x="6344093" y="2590800"/>
              <a:ext cx="1752600" cy="2819400"/>
            </a:xfrm>
            <a:prstGeom prst="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err="1">
                  <a:solidFill>
                    <a:srgbClr val="C00000"/>
                  </a:solidFill>
                  <a:latin typeface="Times New Roman" pitchFamily="18" charset="0"/>
                  <a:cs typeface="Times New Roman" pitchFamily="18" charset="0"/>
                </a:rPr>
                <a:t>Chương</a:t>
              </a:r>
              <a:r>
                <a:rPr lang="en-US" b="1" dirty="0">
                  <a:solidFill>
                    <a:srgbClr val="C00000"/>
                  </a:solidFill>
                  <a:latin typeface="Times New Roman" pitchFamily="18" charset="0"/>
                  <a:cs typeface="Times New Roman" pitchFamily="18" charset="0"/>
                </a:rPr>
                <a:t> III</a:t>
              </a:r>
            </a:p>
            <a:p>
              <a:pPr algn="ctr" eaLnBrk="1" fontAlgn="auto" hangingPunct="1">
                <a:spcBef>
                  <a:spcPts val="0"/>
                </a:spcBef>
                <a:spcAft>
                  <a:spcPts val="0"/>
                </a:spcAft>
                <a:defRPr/>
              </a:pPr>
              <a:r>
                <a:rPr lang="en-US" b="1" dirty="0">
                  <a:solidFill>
                    <a:srgbClr val="C00000"/>
                  </a:solidFill>
                  <a:latin typeface="Times New Roman" pitchFamily="18" charset="0"/>
                  <a:cs typeface="Times New Roman" pitchFamily="18" charset="0"/>
                </a:rPr>
                <a:t>HƯỚNG DẪN SỬ DỤNG CHUẨN NGHỀ NGHIỆP GIÁO VIÊN MN</a:t>
              </a:r>
            </a:p>
            <a:p>
              <a:pPr algn="ctr" eaLnBrk="1" fontAlgn="auto" hangingPunct="1">
                <a:spcBef>
                  <a:spcPts val="0"/>
                </a:spcBef>
                <a:spcAft>
                  <a:spcPts val="0"/>
                </a:spcAft>
                <a:defRPr/>
              </a:pPr>
              <a:r>
                <a:rPr lang="en-US" b="1" dirty="0">
                  <a:solidFill>
                    <a:srgbClr val="C00000"/>
                  </a:solidFill>
                  <a:latin typeface="Times New Roman" pitchFamily="18" charset="0"/>
                  <a:cs typeface="Times New Roman" pitchFamily="18" charset="0"/>
                </a:rPr>
                <a:t>(4 </a:t>
              </a:r>
              <a:r>
                <a:rPr lang="en-US" b="1" dirty="0" err="1">
                  <a:solidFill>
                    <a:srgbClr val="C00000"/>
                  </a:solidFill>
                  <a:latin typeface="Times New Roman" pitchFamily="18" charset="0"/>
                  <a:cs typeface="Times New Roman" pitchFamily="18" charset="0"/>
                </a:rPr>
                <a:t>điều</a:t>
              </a:r>
              <a:r>
                <a:rPr lang="en-US" b="1" dirty="0">
                  <a:solidFill>
                    <a:srgbClr val="C00000"/>
                  </a:solidFill>
                  <a:latin typeface="Times New Roman" pitchFamily="18" charset="0"/>
                  <a:cs typeface="Times New Roman" pitchFamily="18" charset="0"/>
                </a:rPr>
                <a:t>)</a:t>
              </a:r>
            </a:p>
          </p:txBody>
        </p:sp>
        <p:cxnSp>
          <p:nvCxnSpPr>
            <p:cNvPr id="24" name="Straight Connector 23"/>
            <p:cNvCxnSpPr/>
            <p:nvPr/>
          </p:nvCxnSpPr>
          <p:spPr>
            <a:xfrm rot="5400000">
              <a:off x="2552701" y="2324101"/>
              <a:ext cx="533400" cy="317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1903413" y="914400"/>
              <a:ext cx="8382000" cy="4495800"/>
              <a:chOff x="1905000" y="152400"/>
              <a:chExt cx="8382000" cy="4495800"/>
            </a:xfrm>
          </p:grpSpPr>
          <p:sp>
            <p:nvSpPr>
              <p:cNvPr id="6" name="Rounded Rectangle 5"/>
              <p:cNvSpPr/>
              <p:nvPr/>
            </p:nvSpPr>
            <p:spPr>
              <a:xfrm>
                <a:off x="2897188" y="152400"/>
                <a:ext cx="6477000" cy="762000"/>
              </a:xfrm>
              <a:prstGeom prst="round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a:solidFill>
                      <a:srgbClr val="C00000"/>
                    </a:solidFill>
                    <a:latin typeface="Times New Roman" pitchFamily="18" charset="0"/>
                    <a:cs typeface="Times New Roman" pitchFamily="18" charset="0"/>
                  </a:rPr>
                  <a:t>CẤU TRÚC CỦA THÔNG TƯ SỐ 26/2018/TT-BGDĐT</a:t>
                </a:r>
              </a:p>
              <a:p>
                <a:pPr algn="ctr" eaLnBrk="1" fontAlgn="auto" hangingPunct="1">
                  <a:spcBef>
                    <a:spcPts val="0"/>
                  </a:spcBef>
                  <a:spcAft>
                    <a:spcPts val="0"/>
                  </a:spcAft>
                  <a:defRPr/>
                </a:pPr>
                <a:r>
                  <a:rPr lang="en-US" sz="2000" b="1">
                    <a:solidFill>
                      <a:srgbClr val="C00000"/>
                    </a:solidFill>
                    <a:latin typeface="Times New Roman" pitchFamily="18" charset="0"/>
                    <a:cs typeface="Times New Roman" pitchFamily="18" charset="0"/>
                  </a:rPr>
                  <a:t>(4 chương, 16 điều</a:t>
                </a:r>
                <a:r>
                  <a:rPr lang="en-US" sz="2000">
                    <a:solidFill>
                      <a:srgbClr val="C00000"/>
                    </a:solidFill>
                    <a:latin typeface="Times New Roman" pitchFamily="18" charset="0"/>
                    <a:cs typeface="Times New Roman" pitchFamily="18" charset="0"/>
                  </a:rPr>
                  <a:t>)</a:t>
                </a:r>
              </a:p>
            </p:txBody>
          </p:sp>
          <p:sp>
            <p:nvSpPr>
              <p:cNvPr id="7" name="Rectangle 6"/>
              <p:cNvSpPr/>
              <p:nvPr/>
            </p:nvSpPr>
            <p:spPr>
              <a:xfrm>
                <a:off x="1905000" y="1828800"/>
                <a:ext cx="1752600" cy="2819400"/>
              </a:xfrm>
              <a:prstGeom prst="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err="1">
                    <a:solidFill>
                      <a:srgbClr val="C00000"/>
                    </a:solidFill>
                    <a:latin typeface="Times New Roman" pitchFamily="18" charset="0"/>
                    <a:cs typeface="Times New Roman" pitchFamily="18" charset="0"/>
                  </a:rPr>
                  <a:t>Chương</a:t>
                </a:r>
                <a:r>
                  <a:rPr lang="en-US" b="1">
                    <a:solidFill>
                      <a:srgbClr val="C00000"/>
                    </a:solidFill>
                    <a:latin typeface="Times New Roman" pitchFamily="18" charset="0"/>
                    <a:cs typeface="Times New Roman" pitchFamily="18" charset="0"/>
                  </a:rPr>
                  <a:t> I</a:t>
                </a:r>
              </a:p>
              <a:p>
                <a:pPr algn="ctr" eaLnBrk="1" fontAlgn="auto" hangingPunct="1">
                  <a:spcBef>
                    <a:spcPts val="0"/>
                  </a:spcBef>
                  <a:spcAft>
                    <a:spcPts val="0"/>
                  </a:spcAft>
                  <a:defRPr/>
                </a:pPr>
                <a:r>
                  <a:rPr lang="en-US" b="1">
                    <a:solidFill>
                      <a:srgbClr val="C00000"/>
                    </a:solidFill>
                    <a:latin typeface="Times New Roman" pitchFamily="18" charset="0"/>
                    <a:cs typeface="Times New Roman" pitchFamily="18" charset="0"/>
                  </a:rPr>
                  <a:t>QUY ĐỊNH CHUNG </a:t>
                </a:r>
              </a:p>
              <a:p>
                <a:pPr algn="ctr" eaLnBrk="1" fontAlgn="auto" hangingPunct="1">
                  <a:spcBef>
                    <a:spcPts val="0"/>
                  </a:spcBef>
                  <a:spcAft>
                    <a:spcPts val="0"/>
                  </a:spcAft>
                  <a:defRPr/>
                </a:pPr>
                <a:r>
                  <a:rPr lang="en-US" b="1">
                    <a:solidFill>
                      <a:srgbClr val="C00000"/>
                    </a:solidFill>
                    <a:latin typeface="Times New Roman" pitchFamily="18" charset="0"/>
                    <a:cs typeface="Times New Roman" pitchFamily="18" charset="0"/>
                  </a:rPr>
                  <a:t>(3 điều)</a:t>
                </a:r>
              </a:p>
            </p:txBody>
          </p:sp>
          <p:sp>
            <p:nvSpPr>
              <p:cNvPr id="8" name="Rectangle 7"/>
              <p:cNvSpPr/>
              <p:nvPr/>
            </p:nvSpPr>
            <p:spPr>
              <a:xfrm>
                <a:off x="4114800" y="1828800"/>
                <a:ext cx="1752600" cy="2819400"/>
              </a:xfrm>
              <a:prstGeom prst="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dirty="0" err="1">
                    <a:solidFill>
                      <a:srgbClr val="C00000"/>
                    </a:solidFill>
                    <a:latin typeface="Times New Roman" pitchFamily="18" charset="0"/>
                    <a:cs typeface="Times New Roman" pitchFamily="18" charset="0"/>
                  </a:rPr>
                  <a:t>Chương</a:t>
                </a:r>
                <a:r>
                  <a:rPr lang="en-US" b="1" dirty="0">
                    <a:solidFill>
                      <a:srgbClr val="C00000"/>
                    </a:solidFill>
                    <a:latin typeface="Times New Roman" pitchFamily="18" charset="0"/>
                    <a:cs typeface="Times New Roman" pitchFamily="18" charset="0"/>
                  </a:rPr>
                  <a:t> II</a:t>
                </a:r>
              </a:p>
              <a:p>
                <a:pPr algn="ctr" eaLnBrk="1" fontAlgn="auto" hangingPunct="1">
                  <a:spcBef>
                    <a:spcPts val="0"/>
                  </a:spcBef>
                  <a:spcAft>
                    <a:spcPts val="0"/>
                  </a:spcAft>
                  <a:defRPr/>
                </a:pPr>
                <a:r>
                  <a:rPr lang="en-US" b="1" dirty="0">
                    <a:solidFill>
                      <a:srgbClr val="C00000"/>
                    </a:solidFill>
                    <a:latin typeface="Times New Roman" pitchFamily="18" charset="0"/>
                    <a:cs typeface="Times New Roman" pitchFamily="18" charset="0"/>
                  </a:rPr>
                  <a:t>CHUẨN NGHỀ NGHIỆP GIÁO VIÊN MN</a:t>
                </a:r>
              </a:p>
              <a:p>
                <a:pPr algn="ctr" eaLnBrk="1" fontAlgn="auto" hangingPunct="1">
                  <a:spcBef>
                    <a:spcPts val="0"/>
                  </a:spcBef>
                  <a:spcAft>
                    <a:spcPts val="0"/>
                  </a:spcAft>
                  <a:defRPr/>
                </a:pPr>
                <a:r>
                  <a:rPr lang="en-US" b="1" dirty="0">
                    <a:solidFill>
                      <a:srgbClr val="C00000"/>
                    </a:solidFill>
                    <a:latin typeface="Times New Roman" pitchFamily="18" charset="0"/>
                    <a:cs typeface="Times New Roman" pitchFamily="18" charset="0"/>
                  </a:rPr>
                  <a:t>(5 </a:t>
                </a:r>
                <a:r>
                  <a:rPr lang="en-US" b="1" dirty="0" err="1">
                    <a:solidFill>
                      <a:srgbClr val="C00000"/>
                    </a:solidFill>
                    <a:latin typeface="Times New Roman" pitchFamily="18" charset="0"/>
                    <a:cs typeface="Times New Roman" pitchFamily="18" charset="0"/>
                  </a:rPr>
                  <a:t>điều</a:t>
                </a:r>
                <a:r>
                  <a:rPr lang="en-US" b="1" dirty="0">
                    <a:solidFill>
                      <a:srgbClr val="C00000"/>
                    </a:solidFill>
                    <a:latin typeface="Times New Roman" pitchFamily="18" charset="0"/>
                    <a:cs typeface="Times New Roman" pitchFamily="18" charset="0"/>
                  </a:rPr>
                  <a:t>)</a:t>
                </a:r>
              </a:p>
            </p:txBody>
          </p:sp>
          <p:sp>
            <p:nvSpPr>
              <p:cNvPr id="10" name="Rectangle 9"/>
              <p:cNvSpPr/>
              <p:nvPr/>
            </p:nvSpPr>
            <p:spPr>
              <a:xfrm>
                <a:off x="8534400" y="1828800"/>
                <a:ext cx="1752600" cy="2819400"/>
              </a:xfrm>
              <a:prstGeom prst="rect">
                <a:avLst/>
              </a:prstGeom>
              <a:solidFill>
                <a:schemeClr val="accent4">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vi-VN" b="1">
                    <a:solidFill>
                      <a:srgbClr val="C00000"/>
                    </a:solidFill>
                    <a:latin typeface="Times New Roman" pitchFamily="18" charset="0"/>
                    <a:cs typeface="Times New Roman" pitchFamily="18" charset="0"/>
                  </a:rPr>
                  <a:t>Chương</a:t>
                </a:r>
                <a:r>
                  <a:rPr lang="en-US" b="1">
                    <a:solidFill>
                      <a:srgbClr val="C00000"/>
                    </a:solidFill>
                    <a:latin typeface="Times New Roman" pitchFamily="18" charset="0"/>
                    <a:cs typeface="Times New Roman" pitchFamily="18" charset="0"/>
                  </a:rPr>
                  <a:t> IV</a:t>
                </a:r>
              </a:p>
              <a:p>
                <a:pPr algn="ctr" eaLnBrk="1" fontAlgn="auto" hangingPunct="1">
                  <a:spcBef>
                    <a:spcPts val="0"/>
                  </a:spcBef>
                  <a:spcAft>
                    <a:spcPts val="0"/>
                  </a:spcAft>
                  <a:defRPr/>
                </a:pPr>
                <a:r>
                  <a:rPr lang="en-US" b="1">
                    <a:solidFill>
                      <a:srgbClr val="C00000"/>
                    </a:solidFill>
                    <a:latin typeface="Times New Roman" pitchFamily="18" charset="0"/>
                    <a:cs typeface="Times New Roman" pitchFamily="18" charset="0"/>
                  </a:rPr>
                  <a:t>TỔ CHỨC THỰC HIỆN</a:t>
                </a:r>
              </a:p>
              <a:p>
                <a:pPr algn="ctr" eaLnBrk="1" fontAlgn="auto" hangingPunct="1">
                  <a:spcBef>
                    <a:spcPts val="0"/>
                  </a:spcBef>
                  <a:spcAft>
                    <a:spcPts val="0"/>
                  </a:spcAft>
                  <a:defRPr/>
                </a:pPr>
                <a:r>
                  <a:rPr lang="en-US" b="1">
                    <a:solidFill>
                      <a:srgbClr val="C00000"/>
                    </a:solidFill>
                    <a:latin typeface="Times New Roman" pitchFamily="18" charset="0"/>
                    <a:cs typeface="Times New Roman" pitchFamily="18" charset="0"/>
                  </a:rPr>
                  <a:t>(4 điều)</a:t>
                </a:r>
              </a:p>
            </p:txBody>
          </p:sp>
          <p:cxnSp>
            <p:nvCxnSpPr>
              <p:cNvPr id="13" name="Straight Connector 12"/>
              <p:cNvCxnSpPr/>
              <p:nvPr/>
            </p:nvCxnSpPr>
            <p:spPr>
              <a:xfrm>
                <a:off x="2819400" y="1295400"/>
                <a:ext cx="6553200"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866607" y="1067594"/>
                <a:ext cx="457200"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4685507" y="1561306"/>
                <a:ext cx="533400"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6895307" y="1561306"/>
                <a:ext cx="533400" cy="158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9106694" y="1561306"/>
                <a:ext cx="533400"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32243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22530" name="Google Shape;113;p17"/>
          <p:cNvSpPr>
            <a:spLocks noGrp="1"/>
          </p:cNvSpPr>
          <p:nvPr>
            <p:ph type="title"/>
          </p:nvPr>
        </p:nvSpPr>
        <p:spPr>
          <a:xfrm>
            <a:off x="3707769" y="457200"/>
            <a:ext cx="6838950" cy="803275"/>
          </a:xfrm>
        </p:spPr>
        <p:txBody>
          <a:bodyPr lIns="121897" tIns="121897" rIns="121897" bIns="121897" anchor="ctr"/>
          <a:lstStyle/>
          <a:p>
            <a:pPr eaLnBrk="1" hangingPunct="1"/>
            <a:r>
              <a:rPr lang="en-US" altLang="en-US" sz="3200" b="1" dirty="0" smtClean="0">
                <a:latin typeface="Times New Roman" pitchFamily="18" charset="0"/>
                <a:cs typeface="Times New Roman" pitchFamily="18" charset="0"/>
              </a:rPr>
              <a:t>CẤU TRÚC THÔNG TƯ SỐ 26</a:t>
            </a:r>
            <a:endParaRPr lang="en-US" altLang="en-US" b="1" dirty="0" smtClean="0">
              <a:latin typeface="Times New Roman" pitchFamily="18" charset="0"/>
              <a:cs typeface="Times New Roman" pitchFamily="18" charset="0"/>
            </a:endParaRPr>
          </a:p>
        </p:txBody>
      </p:sp>
      <p:sp>
        <p:nvSpPr>
          <p:cNvPr id="22531" name="Google Shape;114;p17"/>
          <p:cNvSpPr>
            <a:spLocks noChangeArrowheads="1"/>
          </p:cNvSpPr>
          <p:nvPr/>
        </p:nvSpPr>
        <p:spPr bwMode="auto">
          <a:xfrm>
            <a:off x="1990725" y="2819400"/>
            <a:ext cx="2828925" cy="2209800"/>
          </a:xfrm>
          <a:prstGeom prst="ellipse">
            <a:avLst/>
          </a:prstGeom>
          <a:solidFill>
            <a:srgbClr val="A1C3FA"/>
          </a:solidFill>
          <a:ln>
            <a:noFill/>
          </a:ln>
          <a:extLst>
            <a:ext uri="{91240B29-F687-4F45-9708-019B960494DF}">
              <a14:hiddenLine xmlns:a14="http://schemas.microsoft.com/office/drawing/2010/main" w="9525">
                <a:solidFill>
                  <a:srgbClr val="000000"/>
                </a:solidFill>
                <a:round/>
                <a:headEnd/>
                <a:tailEnd/>
              </a14:hiddenLine>
            </a:ext>
          </a:extLst>
        </p:spPr>
        <p:txBody>
          <a:bodyPr lIns="121897" tIns="60932" rIns="121897" bIns="60932" anchor="ctr"/>
          <a:lstStyle/>
          <a:p>
            <a:pPr algn="ctr" eaLnBrk="1" hangingPunct="1"/>
            <a:r>
              <a:rPr lang="en-US" altLang="en-US" sz="2400" dirty="0" err="1">
                <a:latin typeface="Century Gothic" pitchFamily="34" charset="0"/>
              </a:rPr>
              <a:t>Chân</a:t>
            </a:r>
            <a:r>
              <a:rPr lang="en-US" altLang="en-US" sz="2400" dirty="0">
                <a:latin typeface="Century Gothic" pitchFamily="34" charset="0"/>
              </a:rPr>
              <a:t> dung </a:t>
            </a:r>
            <a:r>
              <a:rPr lang="en-US" altLang="en-US" sz="2400" dirty="0" err="1">
                <a:latin typeface="Century Gothic" pitchFamily="34" charset="0"/>
              </a:rPr>
              <a:t>người</a:t>
            </a:r>
            <a:r>
              <a:rPr lang="en-US" altLang="en-US" sz="2400" dirty="0">
                <a:latin typeface="Century Gothic" pitchFamily="34" charset="0"/>
              </a:rPr>
              <a:t> </a:t>
            </a:r>
          </a:p>
          <a:p>
            <a:pPr algn="ctr" eaLnBrk="1" hangingPunct="1"/>
            <a:r>
              <a:rPr lang="en-US" altLang="en-US" sz="2400" dirty="0" err="1">
                <a:latin typeface="Century Gothic" pitchFamily="34" charset="0"/>
              </a:rPr>
              <a:t>giáo</a:t>
            </a:r>
            <a:r>
              <a:rPr lang="en-US" altLang="en-US" sz="2400" dirty="0">
                <a:latin typeface="Century Gothic" pitchFamily="34" charset="0"/>
              </a:rPr>
              <a:t> </a:t>
            </a:r>
            <a:r>
              <a:rPr lang="en-US" altLang="en-US" sz="2400" dirty="0" err="1">
                <a:latin typeface="Century Gothic" pitchFamily="34" charset="0"/>
              </a:rPr>
              <a:t>viên</a:t>
            </a:r>
            <a:endParaRPr lang="en-US" altLang="en-US" sz="2400" dirty="0">
              <a:latin typeface="Century Gothic" pitchFamily="34" charset="0"/>
            </a:endParaRPr>
          </a:p>
        </p:txBody>
      </p:sp>
      <p:grpSp>
        <p:nvGrpSpPr>
          <p:cNvPr id="22532" name="Google Shape;115;p17"/>
          <p:cNvGrpSpPr>
            <a:grpSpLocks/>
          </p:cNvGrpSpPr>
          <p:nvPr/>
        </p:nvGrpSpPr>
        <p:grpSpPr bwMode="auto">
          <a:xfrm>
            <a:off x="-125413" y="2122488"/>
            <a:ext cx="3209926" cy="2919412"/>
            <a:chOff x="1978637" y="1202068"/>
            <a:chExt cx="2407147" cy="2190413"/>
          </a:xfrm>
        </p:grpSpPr>
        <p:sp>
          <p:nvSpPr>
            <p:cNvPr id="22550" name="Google Shape;116;p17"/>
            <p:cNvSpPr>
              <a:spLocks noChangeArrowheads="1"/>
            </p:cNvSpPr>
            <p:nvPr/>
          </p:nvSpPr>
          <p:spPr bwMode="auto">
            <a:xfrm rot="-2081187">
              <a:off x="2278971" y="1519484"/>
              <a:ext cx="1601327" cy="1555582"/>
            </a:xfrm>
            <a:custGeom>
              <a:avLst/>
              <a:gdLst>
                <a:gd name="T0" fmla="*/ 2147483647 w 246"/>
                <a:gd name="T1" fmla="*/ 1218318859 h 240"/>
                <a:gd name="T2" fmla="*/ 2147483647 w 246"/>
                <a:gd name="T3" fmla="*/ 0 h 240"/>
                <a:gd name="T4" fmla="*/ 0 w 246"/>
                <a:gd name="T5" fmla="*/ 2147483647 h 240"/>
                <a:gd name="T6" fmla="*/ 1440686562 w 246"/>
                <a:gd name="T7" fmla="*/ 2147483647 h 240"/>
                <a:gd name="T8" fmla="*/ 2147483647 w 246"/>
                <a:gd name="T9" fmla="*/ 1218318859 h 240"/>
                <a:gd name="T10" fmla="*/ 0 60000 65536"/>
                <a:gd name="T11" fmla="*/ 0 60000 65536"/>
                <a:gd name="T12" fmla="*/ 0 60000 65536"/>
                <a:gd name="T13" fmla="*/ 0 60000 65536"/>
                <a:gd name="T14" fmla="*/ 0 60000 65536"/>
                <a:gd name="T15" fmla="*/ 0 w 246"/>
                <a:gd name="T16" fmla="*/ 0 h 240"/>
                <a:gd name="T17" fmla="*/ 246 w 246"/>
                <a:gd name="T18" fmla="*/ 240 h 240"/>
              </a:gdLst>
              <a:ahLst/>
              <a:cxnLst>
                <a:cxn ang="T10">
                  <a:pos x="T0" y="T1"/>
                </a:cxn>
                <a:cxn ang="T11">
                  <a:pos x="T2" y="T3"/>
                </a:cxn>
                <a:cxn ang="T12">
                  <a:pos x="T4" y="T5"/>
                </a:cxn>
                <a:cxn ang="T13">
                  <a:pos x="T6" y="T7"/>
                </a:cxn>
                <a:cxn ang="T14">
                  <a:pos x="T8" y="T9"/>
                </a:cxn>
              </a:cxnLst>
              <a:rect l="T15" t="T16" r="T17" b="T18"/>
              <a:pathLst>
                <a:path w="246" h="240" extrusionOk="0">
                  <a:moveTo>
                    <a:pt x="246" y="29"/>
                  </a:moveTo>
                  <a:cubicBezTo>
                    <a:pt x="241" y="19"/>
                    <a:pt x="235" y="9"/>
                    <a:pt x="228" y="0"/>
                  </a:cubicBezTo>
                  <a:cubicBezTo>
                    <a:pt x="111" y="25"/>
                    <a:pt x="19" y="120"/>
                    <a:pt x="0" y="240"/>
                  </a:cubicBezTo>
                  <a:cubicBezTo>
                    <a:pt x="11" y="237"/>
                    <a:pt x="22" y="234"/>
                    <a:pt x="34" y="232"/>
                  </a:cubicBezTo>
                  <a:cubicBezTo>
                    <a:pt x="56" y="128"/>
                    <a:pt x="140" y="46"/>
                    <a:pt x="246" y="29"/>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en-US"/>
            </a:p>
          </p:txBody>
        </p:sp>
        <p:sp>
          <p:nvSpPr>
            <p:cNvPr id="22551" name="Google Shape;117;p17"/>
            <p:cNvSpPr>
              <a:spLocks noChangeArrowheads="1"/>
            </p:cNvSpPr>
            <p:nvPr/>
          </p:nvSpPr>
          <p:spPr bwMode="auto">
            <a:xfrm rot="-2081188">
              <a:off x="2605674" y="1601249"/>
              <a:ext cx="1541190" cy="1320966"/>
            </a:xfrm>
            <a:custGeom>
              <a:avLst/>
              <a:gdLst>
                <a:gd name="T0" fmla="*/ 2147483647 w 248"/>
                <a:gd name="T1" fmla="*/ 2147483647 h 213"/>
                <a:gd name="T2" fmla="*/ 2147483647 w 248"/>
                <a:gd name="T3" fmla="*/ 2147483647 h 213"/>
                <a:gd name="T4" fmla="*/ 2147483647 w 248"/>
                <a:gd name="T5" fmla="*/ 2147483647 h 213"/>
                <a:gd name="T6" fmla="*/ 2147483647 w 248"/>
                <a:gd name="T7" fmla="*/ 0 h 213"/>
                <a:gd name="T8" fmla="*/ 0 w 248"/>
                <a:gd name="T9" fmla="*/ 2147483647 h 213"/>
                <a:gd name="T10" fmla="*/ 2147483647 w 248"/>
                <a:gd name="T11" fmla="*/ 2147483647 h 213"/>
                <a:gd name="T12" fmla="*/ 0 60000 65536"/>
                <a:gd name="T13" fmla="*/ 0 60000 65536"/>
                <a:gd name="T14" fmla="*/ 0 60000 65536"/>
                <a:gd name="T15" fmla="*/ 0 60000 65536"/>
                <a:gd name="T16" fmla="*/ 0 60000 65536"/>
                <a:gd name="T17" fmla="*/ 0 60000 65536"/>
                <a:gd name="T18" fmla="*/ 0 w 248"/>
                <a:gd name="T19" fmla="*/ 0 h 213"/>
                <a:gd name="T20" fmla="*/ 248 w 248"/>
                <a:gd name="T21" fmla="*/ 213 h 213"/>
              </a:gdLst>
              <a:ahLst/>
              <a:cxnLst>
                <a:cxn ang="T12">
                  <a:pos x="T0" y="T1"/>
                </a:cxn>
                <a:cxn ang="T13">
                  <a:pos x="T2" y="T3"/>
                </a:cxn>
                <a:cxn ang="T14">
                  <a:pos x="T4" y="T5"/>
                </a:cxn>
                <a:cxn ang="T15">
                  <a:pos x="T6" y="T7"/>
                </a:cxn>
                <a:cxn ang="T16">
                  <a:pos x="T8" y="T9"/>
                </a:cxn>
                <a:cxn ang="T17">
                  <a:pos x="T10" y="T11"/>
                </a:cxn>
              </a:cxnLst>
              <a:rect l="T18" t="T19" r="T20" b="T21"/>
              <a:pathLst>
                <a:path w="248" h="213" extrusionOk="0">
                  <a:moveTo>
                    <a:pt x="142" y="213"/>
                  </a:moveTo>
                  <a:cubicBezTo>
                    <a:pt x="152" y="188"/>
                    <a:pt x="170" y="167"/>
                    <a:pt x="194" y="153"/>
                  </a:cubicBezTo>
                  <a:cubicBezTo>
                    <a:pt x="211" y="143"/>
                    <a:pt x="230" y="137"/>
                    <a:pt x="248" y="136"/>
                  </a:cubicBezTo>
                  <a:cubicBezTo>
                    <a:pt x="247" y="87"/>
                    <a:pt x="234" y="41"/>
                    <a:pt x="212" y="0"/>
                  </a:cubicBezTo>
                  <a:cubicBezTo>
                    <a:pt x="106" y="17"/>
                    <a:pt x="22" y="99"/>
                    <a:pt x="0" y="203"/>
                  </a:cubicBezTo>
                  <a:cubicBezTo>
                    <a:pt x="46" y="195"/>
                    <a:pt x="95" y="198"/>
                    <a:pt x="142" y="213"/>
                  </a:cubicBezTo>
                  <a:close/>
                </a:path>
              </a:pathLst>
            </a:custGeom>
            <a:solidFill>
              <a:srgbClr val="0C58D3"/>
            </a:solidFill>
            <a:ln w="12700">
              <a:solidFill>
                <a:srgbClr val="FFFFFF"/>
              </a:solidFill>
              <a:miter lim="8000"/>
              <a:headEnd type="none" w="sm" len="sm"/>
              <a:tailEnd type="none" w="sm" len="sm"/>
            </a:ln>
          </p:spPr>
          <p:txBody>
            <a:bodyPr lIns="121900" tIns="60933" rIns="121900" bIns="60933"/>
            <a:lstStyle/>
            <a:p>
              <a:endParaRPr lang="en-US"/>
            </a:p>
          </p:txBody>
        </p:sp>
        <p:sp>
          <p:nvSpPr>
            <p:cNvPr id="22552" name="Google Shape;118;p17"/>
            <p:cNvSpPr txBox="1">
              <a:spLocks noChangeArrowheads="1"/>
            </p:cNvSpPr>
            <p:nvPr/>
          </p:nvSpPr>
          <p:spPr bwMode="auto">
            <a:xfrm rot="-4432199">
              <a:off x="2798542" y="1964510"/>
              <a:ext cx="1304243" cy="56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0" tIns="121900" rIns="121900" bIns="1219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1300">
                  <a:solidFill>
                    <a:srgbClr val="FFFFFF"/>
                  </a:solidFill>
                  <a:latin typeface="Roboto" pitchFamily="2" charset="0"/>
                  <a:sym typeface="Roboto" pitchFamily="2" charset="0"/>
                </a:rPr>
                <a:t>TIÊU CHUẨN 5</a:t>
              </a:r>
            </a:p>
          </p:txBody>
        </p:sp>
      </p:grpSp>
      <p:grpSp>
        <p:nvGrpSpPr>
          <p:cNvPr id="22533" name="Google Shape;119;p17"/>
          <p:cNvGrpSpPr>
            <a:grpSpLocks/>
          </p:cNvGrpSpPr>
          <p:nvPr/>
        </p:nvGrpSpPr>
        <p:grpSpPr bwMode="auto">
          <a:xfrm>
            <a:off x="1058863" y="3986213"/>
            <a:ext cx="2811462" cy="3249612"/>
            <a:chOff x="2867112" y="2599927"/>
            <a:chExt cx="2108006" cy="2437164"/>
          </a:xfrm>
        </p:grpSpPr>
        <p:sp>
          <p:nvSpPr>
            <p:cNvPr id="22547" name="Google Shape;120;p17"/>
            <p:cNvSpPr>
              <a:spLocks noChangeArrowheads="1"/>
            </p:cNvSpPr>
            <p:nvPr/>
          </p:nvSpPr>
          <p:spPr bwMode="auto">
            <a:xfrm rot="-2081188">
              <a:off x="3325156" y="2966530"/>
              <a:ext cx="1061085" cy="1941128"/>
            </a:xfrm>
            <a:custGeom>
              <a:avLst/>
              <a:gdLst>
                <a:gd name="T0" fmla="*/ 1356047101 w 163"/>
                <a:gd name="T1" fmla="*/ 1632792758 h 300"/>
                <a:gd name="T2" fmla="*/ 1483175499 w 163"/>
                <a:gd name="T3" fmla="*/ 0 h 300"/>
                <a:gd name="T4" fmla="*/ 84750096 w 163"/>
                <a:gd name="T5" fmla="*/ 334928696 h 300"/>
                <a:gd name="T6" fmla="*/ 0 w 163"/>
                <a:gd name="T7" fmla="*/ 1632792758 h 300"/>
                <a:gd name="T8" fmla="*/ 2147483647 w 163"/>
                <a:gd name="T9" fmla="*/ 2147483647 h 300"/>
                <a:gd name="T10" fmla="*/ 2147483647 w 163"/>
                <a:gd name="T11" fmla="*/ 2147483647 h 300"/>
                <a:gd name="T12" fmla="*/ 1356047101 w 163"/>
                <a:gd name="T13" fmla="*/ 1632792758 h 300"/>
                <a:gd name="T14" fmla="*/ 0 60000 65536"/>
                <a:gd name="T15" fmla="*/ 0 60000 65536"/>
                <a:gd name="T16" fmla="*/ 0 60000 65536"/>
                <a:gd name="T17" fmla="*/ 0 60000 65536"/>
                <a:gd name="T18" fmla="*/ 0 60000 65536"/>
                <a:gd name="T19" fmla="*/ 0 60000 65536"/>
                <a:gd name="T20" fmla="*/ 0 60000 65536"/>
                <a:gd name="T21" fmla="*/ 0 w 163"/>
                <a:gd name="T22" fmla="*/ 0 h 300"/>
                <a:gd name="T23" fmla="*/ 163 w 163"/>
                <a:gd name="T24" fmla="*/ 300 h 3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300" extrusionOk="0">
                  <a:moveTo>
                    <a:pt x="32" y="39"/>
                  </a:moveTo>
                  <a:cubicBezTo>
                    <a:pt x="32" y="26"/>
                    <a:pt x="33" y="13"/>
                    <a:pt x="35" y="0"/>
                  </a:cubicBezTo>
                  <a:cubicBezTo>
                    <a:pt x="24" y="2"/>
                    <a:pt x="13" y="5"/>
                    <a:pt x="2" y="8"/>
                  </a:cubicBezTo>
                  <a:cubicBezTo>
                    <a:pt x="1" y="19"/>
                    <a:pt x="0" y="29"/>
                    <a:pt x="0" y="39"/>
                  </a:cubicBezTo>
                  <a:cubicBezTo>
                    <a:pt x="0" y="153"/>
                    <a:pt x="65" y="252"/>
                    <a:pt x="160" y="300"/>
                  </a:cubicBezTo>
                  <a:cubicBezTo>
                    <a:pt x="160" y="289"/>
                    <a:pt x="161" y="277"/>
                    <a:pt x="163" y="265"/>
                  </a:cubicBezTo>
                  <a:cubicBezTo>
                    <a:pt x="85" y="220"/>
                    <a:pt x="32" y="136"/>
                    <a:pt x="32" y="39"/>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en-US"/>
            </a:p>
          </p:txBody>
        </p:sp>
        <p:sp>
          <p:nvSpPr>
            <p:cNvPr id="22548" name="Google Shape;121;p17"/>
            <p:cNvSpPr>
              <a:spLocks noChangeArrowheads="1"/>
            </p:cNvSpPr>
            <p:nvPr/>
          </p:nvSpPr>
          <p:spPr bwMode="auto">
            <a:xfrm rot="-2081187">
              <a:off x="3456358" y="2773799"/>
              <a:ext cx="1138968" cy="1690435"/>
            </a:xfrm>
            <a:custGeom>
              <a:avLst/>
              <a:gdLst>
                <a:gd name="T0" fmla="*/ 2147483647 w 183"/>
                <a:gd name="T1" fmla="*/ 2147483647 h 273"/>
                <a:gd name="T2" fmla="*/ 2147483647 w 183"/>
                <a:gd name="T3" fmla="*/ 613466911 h 273"/>
                <a:gd name="T4" fmla="*/ 116212079 w 183"/>
                <a:gd name="T5" fmla="*/ 306736552 h 273"/>
                <a:gd name="T6" fmla="*/ 0 w 183"/>
                <a:gd name="T7" fmla="*/ 1802059439 h 273"/>
                <a:gd name="T8" fmla="*/ 2147483647 w 183"/>
                <a:gd name="T9" fmla="*/ 2147483647 h 273"/>
                <a:gd name="T10" fmla="*/ 2147483647 w 183"/>
                <a:gd name="T11" fmla="*/ 2147483647 h 273"/>
                <a:gd name="T12" fmla="*/ 2147483647 w 183"/>
                <a:gd name="T13" fmla="*/ 2147483647 h 273"/>
                <a:gd name="T14" fmla="*/ 0 60000 65536"/>
                <a:gd name="T15" fmla="*/ 0 60000 65536"/>
                <a:gd name="T16" fmla="*/ 0 60000 65536"/>
                <a:gd name="T17" fmla="*/ 0 60000 65536"/>
                <a:gd name="T18" fmla="*/ 0 60000 65536"/>
                <a:gd name="T19" fmla="*/ 0 60000 65536"/>
                <a:gd name="T20" fmla="*/ 0 60000 65536"/>
                <a:gd name="T21" fmla="*/ 0 w 183"/>
                <a:gd name="T22" fmla="*/ 0 h 273"/>
                <a:gd name="T23" fmla="*/ 183 w 183"/>
                <a:gd name="T24" fmla="*/ 273 h 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3" h="273" extrusionOk="0">
                  <a:moveTo>
                    <a:pt x="156" y="108"/>
                  </a:moveTo>
                  <a:cubicBezTo>
                    <a:pt x="139" y="79"/>
                    <a:pt x="136" y="46"/>
                    <a:pt x="144" y="16"/>
                  </a:cubicBezTo>
                  <a:cubicBezTo>
                    <a:pt x="97" y="2"/>
                    <a:pt x="48" y="0"/>
                    <a:pt x="3" y="8"/>
                  </a:cubicBezTo>
                  <a:cubicBezTo>
                    <a:pt x="1" y="21"/>
                    <a:pt x="0" y="34"/>
                    <a:pt x="0" y="47"/>
                  </a:cubicBezTo>
                  <a:cubicBezTo>
                    <a:pt x="0" y="144"/>
                    <a:pt x="53" y="228"/>
                    <a:pt x="131" y="273"/>
                  </a:cubicBezTo>
                  <a:cubicBezTo>
                    <a:pt x="138" y="227"/>
                    <a:pt x="155" y="182"/>
                    <a:pt x="183" y="141"/>
                  </a:cubicBezTo>
                  <a:cubicBezTo>
                    <a:pt x="173" y="132"/>
                    <a:pt x="163" y="121"/>
                    <a:pt x="156" y="108"/>
                  </a:cubicBezTo>
                  <a:close/>
                </a:path>
              </a:pathLst>
            </a:custGeom>
            <a:solidFill>
              <a:srgbClr val="0D5DDF"/>
            </a:solidFill>
            <a:ln w="12700">
              <a:solidFill>
                <a:srgbClr val="FFFFFF"/>
              </a:solidFill>
              <a:miter lim="8000"/>
              <a:headEnd type="none" w="sm" len="sm"/>
              <a:tailEnd type="none" w="sm" len="sm"/>
            </a:ln>
          </p:spPr>
          <p:txBody>
            <a:bodyPr lIns="121900" tIns="60933" rIns="121900" bIns="60933"/>
            <a:lstStyle/>
            <a:p>
              <a:endParaRPr lang="en-US"/>
            </a:p>
          </p:txBody>
        </p:sp>
        <p:sp>
          <p:nvSpPr>
            <p:cNvPr id="22549" name="Google Shape;122;p17"/>
            <p:cNvSpPr txBox="1">
              <a:spLocks noChangeArrowheads="1"/>
            </p:cNvSpPr>
            <p:nvPr/>
          </p:nvSpPr>
          <p:spPr bwMode="auto">
            <a:xfrm rot="2156063">
              <a:off x="3231341" y="3230947"/>
              <a:ext cx="1304560" cy="563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0" tIns="121900" rIns="121900" bIns="1219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1300">
                  <a:solidFill>
                    <a:srgbClr val="FFFFFF"/>
                  </a:solidFill>
                  <a:latin typeface="Roboto" pitchFamily="2" charset="0"/>
                  <a:sym typeface="Roboto" pitchFamily="2" charset="0"/>
                </a:rPr>
                <a:t>TIÊU CHUẨN 4</a:t>
              </a:r>
            </a:p>
          </p:txBody>
        </p:sp>
      </p:grpSp>
      <p:grpSp>
        <p:nvGrpSpPr>
          <p:cNvPr id="22534" name="Google Shape;123;p17"/>
          <p:cNvGrpSpPr>
            <a:grpSpLocks/>
          </p:cNvGrpSpPr>
          <p:nvPr/>
        </p:nvGrpSpPr>
        <p:grpSpPr bwMode="auto">
          <a:xfrm>
            <a:off x="3019425" y="3805238"/>
            <a:ext cx="3233738" cy="2797175"/>
            <a:chOff x="4337515" y="2464414"/>
            <a:chExt cx="2424506" cy="2097542"/>
          </a:xfrm>
        </p:grpSpPr>
        <p:sp>
          <p:nvSpPr>
            <p:cNvPr id="22544" name="Google Shape;124;p17"/>
            <p:cNvSpPr>
              <a:spLocks noChangeArrowheads="1"/>
            </p:cNvSpPr>
            <p:nvPr/>
          </p:nvSpPr>
          <p:spPr bwMode="auto">
            <a:xfrm rot="-2081187">
              <a:off x="4648818" y="3375680"/>
              <a:ext cx="2119401" cy="640096"/>
            </a:xfrm>
            <a:custGeom>
              <a:avLst/>
              <a:gdLst>
                <a:gd name="T0" fmla="*/ 2147483647 w 326"/>
                <a:gd name="T1" fmla="*/ 2147483647 h 99"/>
                <a:gd name="T2" fmla="*/ 84528993 w 326"/>
                <a:gd name="T3" fmla="*/ 1672169980 h 99"/>
                <a:gd name="T4" fmla="*/ 0 w 326"/>
                <a:gd name="T5" fmla="*/ 2147483647 h 99"/>
                <a:gd name="T6" fmla="*/ 2147483647 w 326"/>
                <a:gd name="T7" fmla="*/ 2147483647 h 99"/>
                <a:gd name="T8" fmla="*/ 2147483647 w 326"/>
                <a:gd name="T9" fmla="*/ 585261109 h 99"/>
                <a:gd name="T10" fmla="*/ 2147483647 w 326"/>
                <a:gd name="T11" fmla="*/ 0 h 99"/>
                <a:gd name="T12" fmla="*/ 2147483647 w 326"/>
                <a:gd name="T13" fmla="*/ 2147483647 h 99"/>
                <a:gd name="T14" fmla="*/ 0 60000 65536"/>
                <a:gd name="T15" fmla="*/ 0 60000 65536"/>
                <a:gd name="T16" fmla="*/ 0 60000 65536"/>
                <a:gd name="T17" fmla="*/ 0 60000 65536"/>
                <a:gd name="T18" fmla="*/ 0 60000 65536"/>
                <a:gd name="T19" fmla="*/ 0 60000 65536"/>
                <a:gd name="T20" fmla="*/ 0 60000 65536"/>
                <a:gd name="T21" fmla="*/ 0 w 326"/>
                <a:gd name="T22" fmla="*/ 0 h 99"/>
                <a:gd name="T23" fmla="*/ 326 w 326"/>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99" extrusionOk="0">
                  <a:moveTo>
                    <a:pt x="119" y="67"/>
                  </a:moveTo>
                  <a:cubicBezTo>
                    <a:pt x="77" y="67"/>
                    <a:pt x="37" y="57"/>
                    <a:pt x="2" y="40"/>
                  </a:cubicBezTo>
                  <a:cubicBezTo>
                    <a:pt x="1" y="51"/>
                    <a:pt x="0" y="63"/>
                    <a:pt x="0" y="74"/>
                  </a:cubicBezTo>
                  <a:cubicBezTo>
                    <a:pt x="36" y="90"/>
                    <a:pt x="76" y="99"/>
                    <a:pt x="119" y="99"/>
                  </a:cubicBezTo>
                  <a:cubicBezTo>
                    <a:pt x="200" y="99"/>
                    <a:pt x="273" y="67"/>
                    <a:pt x="326" y="14"/>
                  </a:cubicBezTo>
                  <a:cubicBezTo>
                    <a:pt x="315" y="10"/>
                    <a:pt x="304" y="5"/>
                    <a:pt x="294" y="0"/>
                  </a:cubicBezTo>
                  <a:cubicBezTo>
                    <a:pt x="247" y="42"/>
                    <a:pt x="186" y="67"/>
                    <a:pt x="119" y="67"/>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en-US"/>
            </a:p>
          </p:txBody>
        </p:sp>
        <p:sp>
          <p:nvSpPr>
            <p:cNvPr id="22545" name="Google Shape;125;p17"/>
            <p:cNvSpPr>
              <a:spLocks noChangeArrowheads="1"/>
            </p:cNvSpPr>
            <p:nvPr/>
          </p:nvSpPr>
          <p:spPr bwMode="auto">
            <a:xfrm rot="-2081187">
              <a:off x="4457034" y="2893418"/>
              <a:ext cx="1815979" cy="987157"/>
            </a:xfrm>
            <a:custGeom>
              <a:avLst/>
              <a:gdLst>
                <a:gd name="T0" fmla="*/ 2147483647 w 292"/>
                <a:gd name="T1" fmla="*/ 38548791 h 159"/>
                <a:gd name="T2" fmla="*/ 2147483647 w 292"/>
                <a:gd name="T3" fmla="*/ 154182748 h 159"/>
                <a:gd name="T4" fmla="*/ 1972538779 w 292"/>
                <a:gd name="T5" fmla="*/ 0 h 159"/>
                <a:gd name="T6" fmla="*/ 0 w 292"/>
                <a:gd name="T7" fmla="*/ 2147483647 h 159"/>
                <a:gd name="T8" fmla="*/ 2147483647 w 292"/>
                <a:gd name="T9" fmla="*/ 2147483647 h 159"/>
                <a:gd name="T10" fmla="*/ 2147483647 w 292"/>
                <a:gd name="T11" fmla="*/ 2147483647 h 159"/>
                <a:gd name="T12" fmla="*/ 2147483647 w 292"/>
                <a:gd name="T13" fmla="*/ 38548791 h 159"/>
                <a:gd name="T14" fmla="*/ 0 60000 65536"/>
                <a:gd name="T15" fmla="*/ 0 60000 65536"/>
                <a:gd name="T16" fmla="*/ 0 60000 65536"/>
                <a:gd name="T17" fmla="*/ 0 60000 65536"/>
                <a:gd name="T18" fmla="*/ 0 60000 65536"/>
                <a:gd name="T19" fmla="*/ 0 60000 65536"/>
                <a:gd name="T20" fmla="*/ 0 60000 65536"/>
                <a:gd name="T21" fmla="*/ 0 w 292"/>
                <a:gd name="T22" fmla="*/ 0 h 159"/>
                <a:gd name="T23" fmla="*/ 292 w 292"/>
                <a:gd name="T24" fmla="*/ 159 h 1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2" h="159" extrusionOk="0">
                  <a:moveTo>
                    <a:pt x="182" y="1"/>
                  </a:moveTo>
                  <a:cubicBezTo>
                    <a:pt x="181" y="2"/>
                    <a:pt x="179" y="3"/>
                    <a:pt x="177" y="4"/>
                  </a:cubicBezTo>
                  <a:cubicBezTo>
                    <a:pt x="137" y="27"/>
                    <a:pt x="88" y="24"/>
                    <a:pt x="51" y="0"/>
                  </a:cubicBezTo>
                  <a:cubicBezTo>
                    <a:pt x="23" y="41"/>
                    <a:pt x="6" y="86"/>
                    <a:pt x="0" y="132"/>
                  </a:cubicBezTo>
                  <a:cubicBezTo>
                    <a:pt x="35" y="149"/>
                    <a:pt x="75" y="159"/>
                    <a:pt x="117" y="159"/>
                  </a:cubicBezTo>
                  <a:cubicBezTo>
                    <a:pt x="184" y="159"/>
                    <a:pt x="245" y="134"/>
                    <a:pt x="292" y="92"/>
                  </a:cubicBezTo>
                  <a:cubicBezTo>
                    <a:pt x="250" y="71"/>
                    <a:pt x="212" y="41"/>
                    <a:pt x="182" y="1"/>
                  </a:cubicBezTo>
                  <a:close/>
                </a:path>
              </a:pathLst>
            </a:custGeom>
            <a:solidFill>
              <a:srgbClr val="0E65F0"/>
            </a:solidFill>
            <a:ln w="12700">
              <a:solidFill>
                <a:srgbClr val="FFFFFF"/>
              </a:solidFill>
              <a:miter lim="8000"/>
              <a:headEnd type="none" w="sm" len="sm"/>
              <a:tailEnd type="none" w="sm" len="sm"/>
            </a:ln>
          </p:spPr>
          <p:txBody>
            <a:bodyPr lIns="121900" tIns="60933" rIns="121900" bIns="60933"/>
            <a:lstStyle/>
            <a:p>
              <a:endParaRPr lang="en-US"/>
            </a:p>
          </p:txBody>
        </p:sp>
        <p:sp>
          <p:nvSpPr>
            <p:cNvPr id="22546" name="Google Shape;126;p17"/>
            <p:cNvSpPr txBox="1">
              <a:spLocks noChangeArrowheads="1"/>
            </p:cNvSpPr>
            <p:nvPr/>
          </p:nvSpPr>
          <p:spPr bwMode="auto">
            <a:xfrm rot="-2245873">
              <a:off x="4639834" y="3208434"/>
              <a:ext cx="1304496" cy="56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0" tIns="121900" rIns="121900" bIns="1219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1300">
                  <a:solidFill>
                    <a:srgbClr val="FFFFFF"/>
                  </a:solidFill>
                  <a:latin typeface="Roboto" pitchFamily="2" charset="0"/>
                  <a:sym typeface="Roboto" pitchFamily="2" charset="0"/>
                </a:rPr>
                <a:t>TIÊU CHUẨN 3</a:t>
              </a:r>
            </a:p>
          </p:txBody>
        </p:sp>
      </p:grpSp>
      <p:grpSp>
        <p:nvGrpSpPr>
          <p:cNvPr id="22535" name="Google Shape;127;p17"/>
          <p:cNvGrpSpPr>
            <a:grpSpLocks/>
          </p:cNvGrpSpPr>
          <p:nvPr/>
        </p:nvGrpSpPr>
        <p:grpSpPr bwMode="auto">
          <a:xfrm>
            <a:off x="1587500" y="614363"/>
            <a:ext cx="3125788" cy="3160712"/>
            <a:chOff x="3263096" y="71333"/>
            <a:chExt cx="2344104" cy="2370669"/>
          </a:xfrm>
        </p:grpSpPr>
        <p:sp>
          <p:nvSpPr>
            <p:cNvPr id="22541" name="Google Shape;128;p17"/>
            <p:cNvSpPr>
              <a:spLocks noChangeArrowheads="1"/>
            </p:cNvSpPr>
            <p:nvPr/>
          </p:nvSpPr>
          <p:spPr bwMode="auto">
            <a:xfrm rot="-2081187">
              <a:off x="3407226" y="525393"/>
              <a:ext cx="1943480" cy="1113468"/>
            </a:xfrm>
            <a:custGeom>
              <a:avLst/>
              <a:gdLst>
                <a:gd name="T0" fmla="*/ 1901210935 w 299"/>
                <a:gd name="T1" fmla="*/ 1341062154 h 172"/>
                <a:gd name="T2" fmla="*/ 2147483647 w 299"/>
                <a:gd name="T3" fmla="*/ 2147483647 h 172"/>
                <a:gd name="T4" fmla="*/ 2147483647 w 299"/>
                <a:gd name="T5" fmla="*/ 2147483647 h 172"/>
                <a:gd name="T6" fmla="*/ 1901210935 w 299"/>
                <a:gd name="T7" fmla="*/ 0 h 172"/>
                <a:gd name="T8" fmla="*/ 0 w 299"/>
                <a:gd name="T9" fmla="*/ 125724779 h 172"/>
                <a:gd name="T10" fmla="*/ 760485674 w 299"/>
                <a:gd name="T11" fmla="*/ 1382966098 h 172"/>
                <a:gd name="T12" fmla="*/ 1901210935 w 299"/>
                <a:gd name="T13" fmla="*/ 1341062154 h 172"/>
                <a:gd name="T14" fmla="*/ 0 60000 65536"/>
                <a:gd name="T15" fmla="*/ 0 60000 65536"/>
                <a:gd name="T16" fmla="*/ 0 60000 65536"/>
                <a:gd name="T17" fmla="*/ 0 60000 65536"/>
                <a:gd name="T18" fmla="*/ 0 60000 65536"/>
                <a:gd name="T19" fmla="*/ 0 60000 65536"/>
                <a:gd name="T20" fmla="*/ 0 60000 65536"/>
                <a:gd name="T21" fmla="*/ 0 w 299"/>
                <a:gd name="T22" fmla="*/ 0 h 172"/>
                <a:gd name="T23" fmla="*/ 299 w 299"/>
                <a:gd name="T24" fmla="*/ 172 h 1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172" extrusionOk="0">
                  <a:moveTo>
                    <a:pt x="45" y="32"/>
                  </a:moveTo>
                  <a:cubicBezTo>
                    <a:pt x="146" y="32"/>
                    <a:pt x="233" y="89"/>
                    <a:pt x="276" y="172"/>
                  </a:cubicBezTo>
                  <a:cubicBezTo>
                    <a:pt x="284" y="164"/>
                    <a:pt x="292" y="155"/>
                    <a:pt x="299" y="146"/>
                  </a:cubicBezTo>
                  <a:cubicBezTo>
                    <a:pt x="248" y="59"/>
                    <a:pt x="153" y="0"/>
                    <a:pt x="45" y="0"/>
                  </a:cubicBezTo>
                  <a:cubicBezTo>
                    <a:pt x="30" y="0"/>
                    <a:pt x="14" y="1"/>
                    <a:pt x="0" y="3"/>
                  </a:cubicBezTo>
                  <a:cubicBezTo>
                    <a:pt x="6" y="13"/>
                    <a:pt x="12" y="23"/>
                    <a:pt x="18" y="33"/>
                  </a:cubicBezTo>
                  <a:cubicBezTo>
                    <a:pt x="27" y="32"/>
                    <a:pt x="36" y="32"/>
                    <a:pt x="45" y="32"/>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en-US"/>
            </a:p>
          </p:txBody>
        </p:sp>
        <p:sp>
          <p:nvSpPr>
            <p:cNvPr id="22542" name="Google Shape;129;p17"/>
            <p:cNvSpPr>
              <a:spLocks noChangeArrowheads="1"/>
            </p:cNvSpPr>
            <p:nvPr/>
          </p:nvSpPr>
          <p:spPr bwMode="auto">
            <a:xfrm rot="-2081187">
              <a:off x="3761328" y="760580"/>
              <a:ext cx="1606237" cy="1343790"/>
            </a:xfrm>
            <a:custGeom>
              <a:avLst/>
              <a:gdLst>
                <a:gd name="T0" fmla="*/ 2147483647 w 258"/>
                <a:gd name="T1" fmla="*/ 2147483647 h 217"/>
                <a:gd name="T2" fmla="*/ 2147483647 w 258"/>
                <a:gd name="T3" fmla="*/ 2147483647 h 217"/>
                <a:gd name="T4" fmla="*/ 2147483647 w 258"/>
                <a:gd name="T5" fmla="*/ 2147483647 h 217"/>
                <a:gd name="T6" fmla="*/ 1046513211 w 258"/>
                <a:gd name="T7" fmla="*/ 0 h 217"/>
                <a:gd name="T8" fmla="*/ 0 w 258"/>
                <a:gd name="T9" fmla="*/ 38350652 h 217"/>
                <a:gd name="T10" fmla="*/ 1317830298 w 258"/>
                <a:gd name="T11" fmla="*/ 2147483647 h 217"/>
                <a:gd name="T12" fmla="*/ 2147483647 w 258"/>
                <a:gd name="T13" fmla="*/ 2147483647 h 217"/>
                <a:gd name="T14" fmla="*/ 0 60000 65536"/>
                <a:gd name="T15" fmla="*/ 0 60000 65536"/>
                <a:gd name="T16" fmla="*/ 0 60000 65536"/>
                <a:gd name="T17" fmla="*/ 0 60000 65536"/>
                <a:gd name="T18" fmla="*/ 0 60000 65536"/>
                <a:gd name="T19" fmla="*/ 0 60000 65536"/>
                <a:gd name="T20" fmla="*/ 0 60000 65536"/>
                <a:gd name="T21" fmla="*/ 0 w 258"/>
                <a:gd name="T22" fmla="*/ 0 h 217"/>
                <a:gd name="T23" fmla="*/ 258 w 258"/>
                <a:gd name="T24" fmla="*/ 217 h 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8" h="217" extrusionOk="0">
                  <a:moveTo>
                    <a:pt x="132" y="200"/>
                  </a:moveTo>
                  <a:cubicBezTo>
                    <a:pt x="135" y="205"/>
                    <a:pt x="138" y="211"/>
                    <a:pt x="140" y="217"/>
                  </a:cubicBezTo>
                  <a:cubicBezTo>
                    <a:pt x="186" y="200"/>
                    <a:pt x="227" y="174"/>
                    <a:pt x="258" y="140"/>
                  </a:cubicBezTo>
                  <a:cubicBezTo>
                    <a:pt x="215" y="57"/>
                    <a:pt x="128" y="0"/>
                    <a:pt x="27" y="0"/>
                  </a:cubicBezTo>
                  <a:cubicBezTo>
                    <a:pt x="18" y="0"/>
                    <a:pt x="9" y="0"/>
                    <a:pt x="0" y="1"/>
                  </a:cubicBezTo>
                  <a:cubicBezTo>
                    <a:pt x="21" y="43"/>
                    <a:pt x="34" y="90"/>
                    <a:pt x="34" y="140"/>
                  </a:cubicBezTo>
                  <a:cubicBezTo>
                    <a:pt x="74" y="142"/>
                    <a:pt x="111" y="163"/>
                    <a:pt x="132" y="200"/>
                  </a:cubicBezTo>
                  <a:close/>
                </a:path>
              </a:pathLst>
            </a:custGeom>
            <a:solidFill>
              <a:srgbClr val="0944A1"/>
            </a:solidFill>
            <a:ln w="12700">
              <a:solidFill>
                <a:srgbClr val="FFFFFF"/>
              </a:solidFill>
              <a:miter lim="8000"/>
              <a:headEnd type="none" w="sm" len="sm"/>
              <a:tailEnd type="none" w="sm" len="sm"/>
            </a:ln>
          </p:spPr>
          <p:txBody>
            <a:bodyPr lIns="121900" tIns="60933" rIns="121900" bIns="60933"/>
            <a:lstStyle/>
            <a:p>
              <a:endParaRPr lang="en-US"/>
            </a:p>
          </p:txBody>
        </p:sp>
        <p:sp>
          <p:nvSpPr>
            <p:cNvPr id="22543" name="Google Shape;130;p17"/>
            <p:cNvSpPr txBox="1">
              <a:spLocks noChangeArrowheads="1"/>
            </p:cNvSpPr>
            <p:nvPr/>
          </p:nvSpPr>
          <p:spPr bwMode="auto">
            <a:xfrm>
              <a:off x="3920255" y="1122714"/>
              <a:ext cx="1303603" cy="56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0" tIns="121900" rIns="121900" bIns="1219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1300">
                  <a:solidFill>
                    <a:srgbClr val="FFFFFF"/>
                  </a:solidFill>
                  <a:latin typeface="Roboto" pitchFamily="2" charset="0"/>
                  <a:sym typeface="Roboto" pitchFamily="2" charset="0"/>
                </a:rPr>
                <a:t>TIÊU CHUẨN 1</a:t>
              </a:r>
            </a:p>
          </p:txBody>
        </p:sp>
      </p:grpSp>
      <p:grpSp>
        <p:nvGrpSpPr>
          <p:cNvPr id="22536" name="Google Shape;131;p17"/>
          <p:cNvGrpSpPr>
            <a:grpSpLocks/>
          </p:cNvGrpSpPr>
          <p:nvPr/>
        </p:nvGrpSpPr>
        <p:grpSpPr bwMode="auto">
          <a:xfrm>
            <a:off x="3360738" y="1592263"/>
            <a:ext cx="3025775" cy="3257550"/>
            <a:chOff x="4593307" y="804376"/>
            <a:chExt cx="2268741" cy="2444000"/>
          </a:xfrm>
        </p:grpSpPr>
        <p:sp>
          <p:nvSpPr>
            <p:cNvPr id="22538" name="Google Shape;132;p17"/>
            <p:cNvSpPr>
              <a:spLocks noChangeArrowheads="1"/>
            </p:cNvSpPr>
            <p:nvPr/>
          </p:nvSpPr>
          <p:spPr bwMode="auto">
            <a:xfrm rot="-2081188">
              <a:off x="5623193" y="814800"/>
              <a:ext cx="698156" cy="2118270"/>
            </a:xfrm>
            <a:custGeom>
              <a:avLst/>
              <a:gdLst>
                <a:gd name="T0" fmla="*/ 2147483647 w 107"/>
                <a:gd name="T1" fmla="*/ 1084399245 h 328"/>
                <a:gd name="T2" fmla="*/ 2147483647 w 107"/>
                <a:gd name="T3" fmla="*/ 2147483647 h 328"/>
                <a:gd name="T4" fmla="*/ 0 w 107"/>
                <a:gd name="T5" fmla="*/ 2147483647 h 328"/>
                <a:gd name="T6" fmla="*/ 1362343774 w 107"/>
                <a:gd name="T7" fmla="*/ 2147483647 h 328"/>
                <a:gd name="T8" fmla="*/ 2147483647 w 107"/>
                <a:gd name="T9" fmla="*/ 2147483647 h 328"/>
                <a:gd name="T10" fmla="*/ 2147483647 w 107"/>
                <a:gd name="T11" fmla="*/ 0 h 328"/>
                <a:gd name="T12" fmla="*/ 2147483647 w 107"/>
                <a:gd name="T13" fmla="*/ 1084399245 h 328"/>
                <a:gd name="T14" fmla="*/ 0 60000 65536"/>
                <a:gd name="T15" fmla="*/ 0 60000 65536"/>
                <a:gd name="T16" fmla="*/ 0 60000 65536"/>
                <a:gd name="T17" fmla="*/ 0 60000 65536"/>
                <a:gd name="T18" fmla="*/ 0 60000 65536"/>
                <a:gd name="T19" fmla="*/ 0 60000 65536"/>
                <a:gd name="T20" fmla="*/ 0 60000 65536"/>
                <a:gd name="T21" fmla="*/ 0 w 107"/>
                <a:gd name="T22" fmla="*/ 0 h 328"/>
                <a:gd name="T23" fmla="*/ 107 w 107"/>
                <a:gd name="T24" fmla="*/ 328 h 3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328" extrusionOk="0">
                  <a:moveTo>
                    <a:pt x="52" y="26"/>
                  </a:moveTo>
                  <a:cubicBezTo>
                    <a:pt x="67" y="59"/>
                    <a:pt x="75" y="95"/>
                    <a:pt x="75" y="132"/>
                  </a:cubicBezTo>
                  <a:cubicBezTo>
                    <a:pt x="75" y="204"/>
                    <a:pt x="46" y="268"/>
                    <a:pt x="0" y="315"/>
                  </a:cubicBezTo>
                  <a:cubicBezTo>
                    <a:pt x="10" y="320"/>
                    <a:pt x="21" y="325"/>
                    <a:pt x="32" y="328"/>
                  </a:cubicBezTo>
                  <a:cubicBezTo>
                    <a:pt x="78" y="276"/>
                    <a:pt x="107" y="208"/>
                    <a:pt x="107" y="132"/>
                  </a:cubicBezTo>
                  <a:cubicBezTo>
                    <a:pt x="107" y="85"/>
                    <a:pt x="95" y="40"/>
                    <a:pt x="75" y="0"/>
                  </a:cubicBezTo>
                  <a:cubicBezTo>
                    <a:pt x="68" y="9"/>
                    <a:pt x="60" y="18"/>
                    <a:pt x="52" y="26"/>
                  </a:cubicBezTo>
                  <a:close/>
                </a:path>
              </a:pathLst>
            </a:custGeom>
            <a:solidFill>
              <a:srgbClr val="A1C3FA"/>
            </a:solidFill>
            <a:ln w="9525">
              <a:solidFill>
                <a:srgbClr val="FFFFFF"/>
              </a:solidFill>
              <a:miter lim="8000"/>
              <a:headEnd type="none" w="sm" len="sm"/>
              <a:tailEnd type="none" w="sm" len="sm"/>
            </a:ln>
          </p:spPr>
          <p:txBody>
            <a:bodyPr lIns="121900" tIns="60933" rIns="121900" bIns="60933"/>
            <a:lstStyle/>
            <a:p>
              <a:endParaRPr lang="en-US"/>
            </a:p>
          </p:txBody>
        </p:sp>
        <p:sp>
          <p:nvSpPr>
            <p:cNvPr id="22539" name="Google Shape;133;p17"/>
            <p:cNvSpPr>
              <a:spLocks noChangeArrowheads="1"/>
            </p:cNvSpPr>
            <p:nvPr/>
          </p:nvSpPr>
          <p:spPr bwMode="auto">
            <a:xfrm rot="-2081187">
              <a:off x="5001092" y="1289142"/>
              <a:ext cx="1148261" cy="1791718"/>
            </a:xfrm>
            <a:custGeom>
              <a:avLst/>
              <a:gdLst>
                <a:gd name="T0" fmla="*/ 2147483647 w 184"/>
                <a:gd name="T1" fmla="*/ 0 h 289"/>
                <a:gd name="T2" fmla="*/ 1557778301 w 184"/>
                <a:gd name="T3" fmla="*/ 2147483647 h 289"/>
                <a:gd name="T4" fmla="*/ 0 w 184"/>
                <a:gd name="T5" fmla="*/ 2147483647 h 289"/>
                <a:gd name="T6" fmla="*/ 2147483647 w 184"/>
                <a:gd name="T7" fmla="*/ 2147483647 h 289"/>
                <a:gd name="T8" fmla="*/ 2147483647 w 184"/>
                <a:gd name="T9" fmla="*/ 2147483647 h 289"/>
                <a:gd name="T10" fmla="*/ 2147483647 w 184"/>
                <a:gd name="T11" fmla="*/ 0 h 289"/>
                <a:gd name="T12" fmla="*/ 0 60000 65536"/>
                <a:gd name="T13" fmla="*/ 0 60000 65536"/>
                <a:gd name="T14" fmla="*/ 0 60000 65536"/>
                <a:gd name="T15" fmla="*/ 0 60000 65536"/>
                <a:gd name="T16" fmla="*/ 0 60000 65536"/>
                <a:gd name="T17" fmla="*/ 0 60000 65536"/>
                <a:gd name="T18" fmla="*/ 0 w 184"/>
                <a:gd name="T19" fmla="*/ 0 h 289"/>
                <a:gd name="T20" fmla="*/ 184 w 184"/>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184" h="289" extrusionOk="0">
                  <a:moveTo>
                    <a:pt x="161" y="0"/>
                  </a:moveTo>
                  <a:cubicBezTo>
                    <a:pt x="128" y="34"/>
                    <a:pt x="87" y="60"/>
                    <a:pt x="40" y="76"/>
                  </a:cubicBezTo>
                  <a:cubicBezTo>
                    <a:pt x="52" y="121"/>
                    <a:pt x="36" y="170"/>
                    <a:pt x="0" y="200"/>
                  </a:cubicBezTo>
                  <a:cubicBezTo>
                    <a:pt x="29" y="240"/>
                    <a:pt x="67" y="270"/>
                    <a:pt x="109" y="289"/>
                  </a:cubicBezTo>
                  <a:cubicBezTo>
                    <a:pt x="155" y="242"/>
                    <a:pt x="184" y="178"/>
                    <a:pt x="184" y="106"/>
                  </a:cubicBezTo>
                  <a:cubicBezTo>
                    <a:pt x="184" y="69"/>
                    <a:pt x="176" y="33"/>
                    <a:pt x="161" y="0"/>
                  </a:cubicBezTo>
                  <a:close/>
                </a:path>
              </a:pathLst>
            </a:custGeom>
            <a:solidFill>
              <a:srgbClr val="307BF3"/>
            </a:solidFill>
            <a:ln w="12700">
              <a:solidFill>
                <a:srgbClr val="FFFFFF"/>
              </a:solidFill>
              <a:miter lim="8000"/>
              <a:headEnd type="none" w="sm" len="sm"/>
              <a:tailEnd type="none" w="sm" len="sm"/>
            </a:ln>
          </p:spPr>
          <p:txBody>
            <a:bodyPr lIns="121900" tIns="60933" rIns="121900" bIns="60933"/>
            <a:lstStyle/>
            <a:p>
              <a:endParaRPr lang="en-US"/>
            </a:p>
          </p:txBody>
        </p:sp>
        <p:sp>
          <p:nvSpPr>
            <p:cNvPr id="22540" name="Google Shape;134;p17"/>
            <p:cNvSpPr txBox="1">
              <a:spLocks noChangeArrowheads="1"/>
            </p:cNvSpPr>
            <p:nvPr/>
          </p:nvSpPr>
          <p:spPr bwMode="auto">
            <a:xfrm rot="4352156">
              <a:off x="5033331" y="1939600"/>
              <a:ext cx="1304181" cy="563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0" tIns="121900" rIns="121900" bIns="121900" anchor="ct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1300" dirty="0">
                  <a:solidFill>
                    <a:srgbClr val="FFFFFF"/>
                  </a:solidFill>
                  <a:latin typeface="Roboto" pitchFamily="2" charset="0"/>
                  <a:sym typeface="Roboto" pitchFamily="2" charset="0"/>
                </a:rPr>
                <a:t>TIÊU CHUẨN 2</a:t>
              </a:r>
            </a:p>
          </p:txBody>
        </p:sp>
      </p:grpSp>
      <p:sp>
        <p:nvSpPr>
          <p:cNvPr id="135" name="Google Shape;135;p17"/>
          <p:cNvSpPr txBox="1"/>
          <p:nvPr/>
        </p:nvSpPr>
        <p:spPr>
          <a:xfrm>
            <a:off x="5760287" y="1988122"/>
            <a:ext cx="6208713" cy="4240212"/>
          </a:xfrm>
          <a:prstGeom prst="rect">
            <a:avLst/>
          </a:prstGeom>
          <a:noFill/>
          <a:ln>
            <a:noFill/>
          </a:ln>
        </p:spPr>
        <p:txBody>
          <a:bodyPr spcFirstLastPara="1" lIns="121897" tIns="121897" rIns="121897" bIns="121897"/>
          <a:lstStyle/>
          <a:p>
            <a:pPr marL="609570" indent="-440245" eaLnBrk="1" fontAlgn="auto" hangingPunct="1">
              <a:spcBef>
                <a:spcPts val="0"/>
              </a:spcBef>
              <a:spcAft>
                <a:spcPts val="0"/>
              </a:spcAft>
              <a:buSzPts val="1600"/>
              <a:buFont typeface="Roboto"/>
              <a:buChar char="❏"/>
              <a:defRPr/>
            </a:pPr>
            <a:r>
              <a:rPr lang="en" sz="2400" b="1" dirty="0">
                <a:solidFill>
                  <a:srgbClr val="FF0000"/>
                </a:solidFill>
                <a:latin typeface="Arial" pitchFamily="34" charset="0"/>
                <a:ea typeface="Roboto"/>
                <a:cs typeface="Arial" pitchFamily="34" charset="0"/>
                <a:sym typeface="Roboto"/>
              </a:rPr>
              <a:t>5</a:t>
            </a:r>
            <a:r>
              <a:rPr lang="en" sz="2400" dirty="0">
                <a:latin typeface="Arial" pitchFamily="34" charset="0"/>
                <a:ea typeface="Roboto"/>
                <a:cs typeface="Arial" pitchFamily="34" charset="0"/>
                <a:sym typeface="Roboto"/>
              </a:rPr>
              <a:t> TIÊU CHUẨN: Nêu yêu cầu chung về phẩm chất, năng lực của GV trong từng lĩnh vực hoạt động dạy học và giáo dục.</a:t>
            </a:r>
            <a:endParaRPr sz="2400" dirty="0">
              <a:latin typeface="Arial" pitchFamily="34" charset="0"/>
              <a:ea typeface="Roboto"/>
              <a:cs typeface="Arial" pitchFamily="34" charset="0"/>
              <a:sym typeface="Roboto"/>
            </a:endParaRPr>
          </a:p>
          <a:p>
            <a:pPr marL="609570" eaLnBrk="1" fontAlgn="auto" hangingPunct="1">
              <a:spcBef>
                <a:spcPts val="0"/>
              </a:spcBef>
              <a:spcAft>
                <a:spcPts val="0"/>
              </a:spcAft>
              <a:defRPr/>
            </a:pPr>
            <a:endParaRPr sz="2400" dirty="0">
              <a:latin typeface="Arial" pitchFamily="34" charset="0"/>
              <a:ea typeface="Roboto"/>
              <a:cs typeface="Arial" pitchFamily="34" charset="0"/>
              <a:sym typeface="Roboto"/>
            </a:endParaRPr>
          </a:p>
          <a:p>
            <a:pPr eaLnBrk="1" fontAlgn="auto" hangingPunct="1">
              <a:spcBef>
                <a:spcPts val="0"/>
              </a:spcBef>
              <a:spcAft>
                <a:spcPts val="0"/>
              </a:spcAft>
              <a:defRPr/>
            </a:pPr>
            <a:endParaRPr sz="2400" dirty="0">
              <a:latin typeface="Arial" pitchFamily="34" charset="0"/>
              <a:ea typeface="Roboto"/>
              <a:cs typeface="Arial" pitchFamily="34" charset="0"/>
              <a:sym typeface="Roboto"/>
            </a:endParaRPr>
          </a:p>
          <a:p>
            <a:pPr marL="609570" indent="-440245" eaLnBrk="1" fontAlgn="auto" hangingPunct="1">
              <a:spcBef>
                <a:spcPts val="0"/>
              </a:spcBef>
              <a:spcAft>
                <a:spcPts val="0"/>
              </a:spcAft>
              <a:buSzPts val="1600"/>
              <a:buFont typeface="Roboto"/>
              <a:buChar char="❏"/>
              <a:defRPr/>
            </a:pPr>
            <a:r>
              <a:rPr lang="en" sz="2400" b="1" dirty="0">
                <a:solidFill>
                  <a:srgbClr val="FF0000"/>
                </a:solidFill>
                <a:latin typeface="Arial" pitchFamily="34" charset="0"/>
                <a:ea typeface="Roboto"/>
                <a:cs typeface="Arial" pitchFamily="34" charset="0"/>
                <a:sym typeface="Roboto"/>
              </a:rPr>
              <a:t>15</a:t>
            </a:r>
            <a:r>
              <a:rPr lang="en" sz="2400" dirty="0">
                <a:latin typeface="Arial" pitchFamily="34" charset="0"/>
                <a:ea typeface="Roboto"/>
                <a:cs typeface="Arial" pitchFamily="34" charset="0"/>
                <a:sym typeface="Roboto"/>
              </a:rPr>
              <a:t> TIÊU CHÍ: Nêu yêu cầu chi tiết về phẩm chất, năng lực thành phần theo tiêu chuẩn.</a:t>
            </a:r>
            <a:endParaRPr sz="2400" dirty="0">
              <a:latin typeface="Arial" pitchFamily="34" charset="0"/>
              <a:ea typeface="Roboto"/>
              <a:cs typeface="Arial" pitchFamily="34" charset="0"/>
              <a:sym typeface="Roboto"/>
            </a:endParaRPr>
          </a:p>
          <a:p>
            <a:pPr marL="609570" eaLnBrk="1" fontAlgn="auto" hangingPunct="1">
              <a:spcBef>
                <a:spcPts val="0"/>
              </a:spcBef>
              <a:spcAft>
                <a:spcPts val="0"/>
              </a:spcAft>
              <a:defRPr/>
            </a:pPr>
            <a:r>
              <a:rPr lang="en" sz="2400" dirty="0">
                <a:latin typeface="Arial" pitchFamily="34" charset="0"/>
                <a:ea typeface="Roboto"/>
                <a:cs typeface="Arial" pitchFamily="34" charset="0"/>
                <a:sym typeface="Roboto"/>
              </a:rPr>
              <a:t> </a:t>
            </a:r>
            <a:endParaRPr sz="2400" dirty="0">
              <a:latin typeface="Arial" pitchFamily="34" charset="0"/>
              <a:ea typeface="Roboto"/>
              <a:cs typeface="Arial" pitchFamily="34" charset="0"/>
              <a:sym typeface="Roboto"/>
            </a:endParaRPr>
          </a:p>
        </p:txBody>
      </p:sp>
    </p:spTree>
    <p:extLst>
      <p:ext uri="{BB962C8B-B14F-4D97-AF65-F5344CB8AC3E}">
        <p14:creationId xmlns:p14="http://schemas.microsoft.com/office/powerpoint/2010/main" val="409251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wipe(down)">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535"/>
                                        </p:tgtEl>
                                        <p:attrNameLst>
                                          <p:attrName>style.visibility</p:attrName>
                                        </p:attrNameLst>
                                      </p:cBhvr>
                                      <p:to>
                                        <p:strVal val="visible"/>
                                      </p:to>
                                    </p:set>
                                    <p:animEffect transition="in" filter="wipe(down)">
                                      <p:cBhvr>
                                        <p:cTn id="12" dur="500"/>
                                        <p:tgtEl>
                                          <p:spTgt spid="225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2536"/>
                                        </p:tgtEl>
                                        <p:attrNameLst>
                                          <p:attrName>style.visibility</p:attrName>
                                        </p:attrNameLst>
                                      </p:cBhvr>
                                      <p:to>
                                        <p:strVal val="visible"/>
                                      </p:to>
                                    </p:set>
                                    <p:animEffect transition="in" filter="wipe(down)">
                                      <p:cBhvr>
                                        <p:cTn id="17" dur="500"/>
                                        <p:tgtEl>
                                          <p:spTgt spid="225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2534"/>
                                        </p:tgtEl>
                                        <p:attrNameLst>
                                          <p:attrName>style.visibility</p:attrName>
                                        </p:attrNameLst>
                                      </p:cBhvr>
                                      <p:to>
                                        <p:strVal val="visible"/>
                                      </p:to>
                                    </p:set>
                                    <p:animEffect transition="in" filter="wipe(down)">
                                      <p:cBhvr>
                                        <p:cTn id="22" dur="500"/>
                                        <p:tgtEl>
                                          <p:spTgt spid="225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533"/>
                                        </p:tgtEl>
                                        <p:attrNameLst>
                                          <p:attrName>style.visibility</p:attrName>
                                        </p:attrNameLst>
                                      </p:cBhvr>
                                      <p:to>
                                        <p:strVal val="visible"/>
                                      </p:to>
                                    </p:set>
                                    <p:animEffect transition="in" filter="wipe(down)">
                                      <p:cBhvr>
                                        <p:cTn id="27" dur="500"/>
                                        <p:tgtEl>
                                          <p:spTgt spid="225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2532"/>
                                        </p:tgtEl>
                                        <p:attrNameLst>
                                          <p:attrName>style.visibility</p:attrName>
                                        </p:attrNameLst>
                                      </p:cBhvr>
                                      <p:to>
                                        <p:strVal val="visible"/>
                                      </p:to>
                                    </p:set>
                                    <p:animEffect transition="in" filter="wipe(down)">
                                      <p:cBhvr>
                                        <p:cTn id="32" dur="500"/>
                                        <p:tgtEl>
                                          <p:spTgt spid="225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35">
                                            <p:txEl>
                                              <p:pRg st="0" end="0"/>
                                            </p:txEl>
                                          </p:spTgt>
                                        </p:tgtEl>
                                        <p:attrNameLst>
                                          <p:attrName>style.visibility</p:attrName>
                                        </p:attrNameLst>
                                      </p:cBhvr>
                                      <p:to>
                                        <p:strVal val="visible"/>
                                      </p:to>
                                    </p:set>
                                    <p:animEffect transition="in" filter="wipe(up)">
                                      <p:cBhvr>
                                        <p:cTn id="37" dur="500"/>
                                        <p:tgtEl>
                                          <p:spTgt spid="13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35">
                                            <p:txEl>
                                              <p:pRg st="3" end="3"/>
                                            </p:txEl>
                                          </p:spTgt>
                                        </p:tgtEl>
                                        <p:attrNameLst>
                                          <p:attrName>style.visibility</p:attrName>
                                        </p:attrNameLst>
                                      </p:cBhvr>
                                      <p:to>
                                        <p:strVal val="visible"/>
                                      </p:to>
                                    </p:set>
                                    <p:animEffect transition="in" filter="wipe(up)">
                                      <p:cBhvr>
                                        <p:cTn id="42" dur="500"/>
                                        <p:tgtEl>
                                          <p:spTgt spid="13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35">
                                            <p:txEl>
                                              <p:pRg st="4" end="4"/>
                                            </p:txEl>
                                          </p:spTgt>
                                        </p:tgtEl>
                                        <p:attrNameLst>
                                          <p:attrName>style.visibility</p:attrName>
                                        </p:attrNameLst>
                                      </p:cBhvr>
                                      <p:to>
                                        <p:strVal val="visible"/>
                                      </p:to>
                                    </p:set>
                                    <p:animEffect transition="in" filter="wipe(up)">
                                      <p:cBhvr>
                                        <p:cTn id="47" dur="500"/>
                                        <p:tgtEl>
                                          <p:spTgt spid="1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P spid="13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grpSp>
        <p:nvGrpSpPr>
          <p:cNvPr id="23554" name="Group 14"/>
          <p:cNvGrpSpPr>
            <a:grpSpLocks/>
          </p:cNvGrpSpPr>
          <p:nvPr/>
        </p:nvGrpSpPr>
        <p:grpSpPr bwMode="auto">
          <a:xfrm>
            <a:off x="1332060" y="0"/>
            <a:ext cx="9675812" cy="6861175"/>
            <a:chOff x="1758081" y="-2854"/>
            <a:chExt cx="9676183" cy="6861561"/>
          </a:xfrm>
        </p:grpSpPr>
        <p:pic>
          <p:nvPicPr>
            <p:cNvPr id="23555" name="Picture 2" descr="Hình ảnh có liên qu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1710" y="-2854"/>
              <a:ext cx="9672554" cy="686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6" name="Group 13"/>
            <p:cNvGrpSpPr>
              <a:grpSpLocks/>
            </p:cNvGrpSpPr>
            <p:nvPr/>
          </p:nvGrpSpPr>
          <p:grpSpPr bwMode="auto">
            <a:xfrm>
              <a:off x="1758081" y="1505351"/>
              <a:ext cx="9004223" cy="5353356"/>
              <a:chOff x="1758081" y="1505351"/>
              <a:chExt cx="9004223" cy="5353356"/>
            </a:xfrm>
          </p:grpSpPr>
          <p:sp>
            <p:nvSpPr>
              <p:cNvPr id="6" name="Oval 5"/>
              <p:cNvSpPr/>
              <p:nvPr/>
            </p:nvSpPr>
            <p:spPr>
              <a:xfrm>
                <a:off x="5725395" y="3334259"/>
                <a:ext cx="1522471" cy="131293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dirty="0" err="1">
                    <a:solidFill>
                      <a:schemeClr val="accent1">
                        <a:lumMod val="75000"/>
                      </a:schemeClr>
                    </a:solidFill>
                  </a:rPr>
                  <a:t>Chân</a:t>
                </a:r>
                <a:r>
                  <a:rPr lang="en-US" sz="1600" b="1" dirty="0">
                    <a:solidFill>
                      <a:schemeClr val="accent1">
                        <a:lumMod val="75000"/>
                      </a:schemeClr>
                    </a:solidFill>
                  </a:rPr>
                  <a:t> dung </a:t>
                </a:r>
                <a:r>
                  <a:rPr lang="en-US" sz="1600" b="1" dirty="0" err="1">
                    <a:solidFill>
                      <a:schemeClr val="accent1">
                        <a:lumMod val="75000"/>
                      </a:schemeClr>
                    </a:solidFill>
                  </a:rPr>
                  <a:t>người</a:t>
                </a:r>
                <a:r>
                  <a:rPr lang="en-US" sz="1600" b="1" dirty="0">
                    <a:solidFill>
                      <a:schemeClr val="accent1">
                        <a:lumMod val="75000"/>
                      </a:schemeClr>
                    </a:solidFill>
                  </a:rPr>
                  <a:t> GVMN</a:t>
                </a:r>
              </a:p>
            </p:txBody>
          </p:sp>
          <p:sp>
            <p:nvSpPr>
              <p:cNvPr id="9" name="Rectangle 8"/>
              <p:cNvSpPr/>
              <p:nvPr/>
            </p:nvSpPr>
            <p:spPr>
              <a:xfrm>
                <a:off x="4952253" y="1505356"/>
                <a:ext cx="1701865" cy="970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err="1">
                    <a:solidFill>
                      <a:schemeClr val="accent1">
                        <a:lumMod val="75000"/>
                      </a:schemeClr>
                    </a:solidFill>
                  </a:rPr>
                  <a:t>Phẩm</a:t>
                </a:r>
                <a:r>
                  <a:rPr lang="en-US" sz="1600" b="1">
                    <a:solidFill>
                      <a:schemeClr val="accent1">
                        <a:lumMod val="75000"/>
                      </a:schemeClr>
                    </a:solidFill>
                  </a:rPr>
                  <a:t> </a:t>
                </a:r>
                <a:r>
                  <a:rPr lang="en-US" sz="1600" b="1" err="1">
                    <a:solidFill>
                      <a:schemeClr val="accent1">
                        <a:lumMod val="75000"/>
                      </a:schemeClr>
                    </a:solidFill>
                  </a:rPr>
                  <a:t>chất</a:t>
                </a:r>
                <a:r>
                  <a:rPr lang="en-US" sz="1600" b="1">
                    <a:solidFill>
                      <a:schemeClr val="accent1">
                        <a:lumMod val="75000"/>
                      </a:schemeClr>
                    </a:solidFill>
                  </a:rPr>
                  <a:t> </a:t>
                </a:r>
              </a:p>
              <a:p>
                <a:pPr algn="ctr" eaLnBrk="1" fontAlgn="auto" hangingPunct="1">
                  <a:spcBef>
                    <a:spcPts val="0"/>
                  </a:spcBef>
                  <a:spcAft>
                    <a:spcPts val="0"/>
                  </a:spcAft>
                  <a:defRPr/>
                </a:pPr>
                <a:r>
                  <a:rPr lang="en-US" sz="1600" b="1" err="1">
                    <a:solidFill>
                      <a:schemeClr val="accent1">
                        <a:lumMod val="75000"/>
                      </a:schemeClr>
                    </a:solidFill>
                  </a:rPr>
                  <a:t>nhà</a:t>
                </a:r>
                <a:r>
                  <a:rPr lang="en-US" sz="1600" b="1">
                    <a:solidFill>
                      <a:schemeClr val="accent1">
                        <a:lumMod val="75000"/>
                      </a:schemeClr>
                    </a:solidFill>
                  </a:rPr>
                  <a:t> </a:t>
                </a:r>
                <a:r>
                  <a:rPr lang="en-US" sz="1600" b="1" err="1">
                    <a:solidFill>
                      <a:schemeClr val="accent1">
                        <a:lumMod val="75000"/>
                      </a:schemeClr>
                    </a:solidFill>
                  </a:rPr>
                  <a:t>giáo</a:t>
                </a:r>
                <a:r>
                  <a:rPr lang="en-US" sz="1600" b="1">
                    <a:solidFill>
                      <a:schemeClr val="accent1">
                        <a:lumMod val="75000"/>
                      </a:schemeClr>
                    </a:solidFill>
                  </a:rPr>
                  <a:t> </a:t>
                </a:r>
              </a:p>
            </p:txBody>
          </p:sp>
          <p:sp>
            <p:nvSpPr>
              <p:cNvPr id="10" name="Rectangle 9"/>
              <p:cNvSpPr/>
              <p:nvPr/>
            </p:nvSpPr>
            <p:spPr>
              <a:xfrm>
                <a:off x="8300419" y="3010391"/>
                <a:ext cx="2462307" cy="9716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err="1">
                    <a:solidFill>
                      <a:schemeClr val="accent1">
                        <a:lumMod val="75000"/>
                      </a:schemeClr>
                    </a:solidFill>
                  </a:rPr>
                  <a:t>Phát</a:t>
                </a:r>
                <a:r>
                  <a:rPr lang="en-US" sz="1600" b="1">
                    <a:solidFill>
                      <a:schemeClr val="accent1">
                        <a:lumMod val="75000"/>
                      </a:schemeClr>
                    </a:solidFill>
                  </a:rPr>
                  <a:t> </a:t>
                </a:r>
                <a:r>
                  <a:rPr lang="en-US" sz="1600" b="1" err="1">
                    <a:solidFill>
                      <a:schemeClr val="accent1">
                        <a:lumMod val="75000"/>
                      </a:schemeClr>
                    </a:solidFill>
                  </a:rPr>
                  <a:t>triển</a:t>
                </a:r>
                <a:r>
                  <a:rPr lang="en-US" sz="1600" b="1">
                    <a:solidFill>
                      <a:schemeClr val="accent1">
                        <a:lumMod val="75000"/>
                      </a:schemeClr>
                    </a:solidFill>
                  </a:rPr>
                  <a:t> </a:t>
                </a:r>
                <a:r>
                  <a:rPr lang="en-US" sz="1600" b="1" err="1">
                    <a:solidFill>
                      <a:schemeClr val="accent1">
                        <a:lumMod val="75000"/>
                      </a:schemeClr>
                    </a:solidFill>
                  </a:rPr>
                  <a:t>chuyên</a:t>
                </a:r>
                <a:r>
                  <a:rPr lang="en-US" sz="1600" b="1">
                    <a:solidFill>
                      <a:schemeClr val="accent1">
                        <a:lumMod val="75000"/>
                      </a:schemeClr>
                    </a:solidFill>
                  </a:rPr>
                  <a:t> </a:t>
                </a:r>
                <a:r>
                  <a:rPr lang="en-US" sz="1600" b="1" err="1">
                    <a:solidFill>
                      <a:schemeClr val="accent1">
                        <a:lumMod val="75000"/>
                      </a:schemeClr>
                    </a:solidFill>
                  </a:rPr>
                  <a:t>môn</a:t>
                </a:r>
                <a:r>
                  <a:rPr lang="en-US" sz="1600" b="1">
                    <a:solidFill>
                      <a:schemeClr val="accent1">
                        <a:lumMod val="75000"/>
                      </a:schemeClr>
                    </a:solidFill>
                  </a:rPr>
                  <a:t>, </a:t>
                </a:r>
                <a:r>
                  <a:rPr lang="en-US" sz="1600" b="1" err="1">
                    <a:solidFill>
                      <a:schemeClr val="accent1">
                        <a:lumMod val="75000"/>
                      </a:schemeClr>
                    </a:solidFill>
                  </a:rPr>
                  <a:t>nghiệp</a:t>
                </a:r>
                <a:r>
                  <a:rPr lang="en-US" sz="1600" b="1">
                    <a:solidFill>
                      <a:schemeClr val="accent1">
                        <a:lumMod val="75000"/>
                      </a:schemeClr>
                    </a:solidFill>
                  </a:rPr>
                  <a:t> </a:t>
                </a:r>
                <a:r>
                  <a:rPr lang="en-US" sz="1600" b="1" err="1">
                    <a:solidFill>
                      <a:schemeClr val="accent1">
                        <a:lumMod val="75000"/>
                      </a:schemeClr>
                    </a:solidFill>
                  </a:rPr>
                  <a:t>vụ</a:t>
                </a:r>
                <a:endParaRPr lang="en-US" sz="1600" b="1">
                  <a:solidFill>
                    <a:schemeClr val="accent1">
                      <a:lumMod val="75000"/>
                    </a:schemeClr>
                  </a:solidFill>
                </a:endParaRPr>
              </a:p>
            </p:txBody>
          </p:sp>
          <p:sp>
            <p:nvSpPr>
              <p:cNvPr id="11" name="Rectangle 10"/>
              <p:cNvSpPr/>
              <p:nvPr/>
            </p:nvSpPr>
            <p:spPr>
              <a:xfrm>
                <a:off x="7582841" y="5944256"/>
                <a:ext cx="2462307" cy="9144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a:solidFill>
                      <a:schemeClr val="accent1">
                        <a:lumMod val="75000"/>
                      </a:schemeClr>
                    </a:solidFill>
                  </a:rPr>
                  <a:t>Xây dựng môi trường giáo dục </a:t>
                </a:r>
              </a:p>
            </p:txBody>
          </p:sp>
          <p:sp>
            <p:nvSpPr>
              <p:cNvPr id="12" name="Rectangle 11"/>
              <p:cNvSpPr/>
              <p:nvPr/>
            </p:nvSpPr>
            <p:spPr>
              <a:xfrm>
                <a:off x="2785232" y="5704530"/>
                <a:ext cx="2462307" cy="9700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a:solidFill>
                      <a:schemeClr val="accent1">
                        <a:lumMod val="75000"/>
                      </a:schemeClr>
                    </a:solidFill>
                  </a:rPr>
                  <a:t>Phát triển mối quan hệ nhà trường, gia đình </a:t>
                </a:r>
                <a:r>
                  <a:rPr lang="en-US" sz="1600" b="1" err="1">
                    <a:solidFill>
                      <a:schemeClr val="accent1">
                        <a:lumMod val="75000"/>
                      </a:schemeClr>
                    </a:solidFill>
                  </a:rPr>
                  <a:t>và</a:t>
                </a:r>
                <a:r>
                  <a:rPr lang="en-US" sz="1600" b="1">
                    <a:solidFill>
                      <a:schemeClr val="accent1">
                        <a:lumMod val="75000"/>
                      </a:schemeClr>
                    </a:solidFill>
                  </a:rPr>
                  <a:t> </a:t>
                </a:r>
                <a:r>
                  <a:rPr lang="en-US" sz="1600" b="1" err="1">
                    <a:solidFill>
                      <a:schemeClr val="accent1">
                        <a:lumMod val="75000"/>
                      </a:schemeClr>
                    </a:solidFill>
                  </a:rPr>
                  <a:t>cộng</a:t>
                </a:r>
                <a:r>
                  <a:rPr lang="en-US" sz="1600" b="1">
                    <a:solidFill>
                      <a:schemeClr val="accent1">
                        <a:lumMod val="75000"/>
                      </a:schemeClr>
                    </a:solidFill>
                  </a:rPr>
                  <a:t> </a:t>
                </a:r>
                <a:r>
                  <a:rPr lang="en-US" sz="1600" b="1" err="1">
                    <a:solidFill>
                      <a:schemeClr val="accent1">
                        <a:lumMod val="75000"/>
                      </a:schemeClr>
                    </a:solidFill>
                  </a:rPr>
                  <a:t>đồng</a:t>
                </a:r>
                <a:endParaRPr lang="en-US" sz="1600" b="1">
                  <a:solidFill>
                    <a:schemeClr val="accent1">
                      <a:lumMod val="75000"/>
                    </a:schemeClr>
                  </a:solidFill>
                </a:endParaRPr>
              </a:p>
            </p:txBody>
          </p:sp>
          <p:sp>
            <p:nvSpPr>
              <p:cNvPr id="13" name="Rectangle 12"/>
              <p:cNvSpPr/>
              <p:nvPr/>
            </p:nvSpPr>
            <p:spPr>
              <a:xfrm>
                <a:off x="1758081" y="3073894"/>
                <a:ext cx="2462306" cy="14986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600" b="1">
                    <a:solidFill>
                      <a:schemeClr val="tx2"/>
                    </a:solidFill>
                  </a:rPr>
                  <a:t>Sử dụng ngoại ngữ/ tiếng dân tộc, ứng dụng CNTT, </a:t>
                </a:r>
                <a:r>
                  <a:rPr lang="en-US" sz="1600" b="1" err="1">
                    <a:solidFill>
                      <a:schemeClr val="tx2"/>
                    </a:solidFill>
                  </a:rPr>
                  <a:t>khả</a:t>
                </a:r>
                <a:r>
                  <a:rPr lang="en-US" sz="1600" b="1">
                    <a:solidFill>
                      <a:schemeClr val="tx2"/>
                    </a:solidFill>
                  </a:rPr>
                  <a:t> </a:t>
                </a:r>
                <a:r>
                  <a:rPr lang="en-US" sz="1600" b="1" err="1">
                    <a:solidFill>
                      <a:schemeClr val="tx2"/>
                    </a:solidFill>
                  </a:rPr>
                  <a:t>năng</a:t>
                </a:r>
                <a:r>
                  <a:rPr lang="en-US" sz="1600" b="1">
                    <a:solidFill>
                      <a:schemeClr val="tx2"/>
                    </a:solidFill>
                  </a:rPr>
                  <a:t> </a:t>
                </a:r>
                <a:r>
                  <a:rPr lang="en-US" sz="1600" b="1" err="1">
                    <a:solidFill>
                      <a:schemeClr val="tx2"/>
                    </a:solidFill>
                  </a:rPr>
                  <a:t>nghệ</a:t>
                </a:r>
                <a:r>
                  <a:rPr lang="en-US" sz="1600" b="1">
                    <a:solidFill>
                      <a:schemeClr val="tx2"/>
                    </a:solidFill>
                  </a:rPr>
                  <a:t> </a:t>
                </a:r>
                <a:r>
                  <a:rPr lang="en-US" sz="1600" b="1" err="1">
                    <a:solidFill>
                      <a:schemeClr val="tx2"/>
                    </a:solidFill>
                  </a:rPr>
                  <a:t>thuật</a:t>
                </a:r>
                <a:r>
                  <a:rPr lang="en-US" sz="1600" b="1">
                    <a:solidFill>
                      <a:schemeClr val="tx2"/>
                    </a:solidFill>
                  </a:rPr>
                  <a:t> </a:t>
                </a:r>
                <a:r>
                  <a:rPr lang="en-US" sz="1600" b="1" err="1">
                    <a:solidFill>
                      <a:schemeClr val="tx2"/>
                    </a:solidFill>
                  </a:rPr>
                  <a:t>trong</a:t>
                </a:r>
                <a:r>
                  <a:rPr lang="en-US" sz="1600" b="1">
                    <a:solidFill>
                      <a:schemeClr val="tx2"/>
                    </a:solidFill>
                  </a:rPr>
                  <a:t> </a:t>
                </a:r>
                <a:r>
                  <a:rPr lang="en-US" sz="1600" b="1" err="1">
                    <a:solidFill>
                      <a:schemeClr val="tx2"/>
                    </a:solidFill>
                  </a:rPr>
                  <a:t>hoạt</a:t>
                </a:r>
                <a:r>
                  <a:rPr lang="en-US" sz="1600" b="1">
                    <a:solidFill>
                      <a:schemeClr val="tx2"/>
                    </a:solidFill>
                  </a:rPr>
                  <a:t> </a:t>
                </a:r>
                <a:r>
                  <a:rPr lang="en-US" sz="1600" b="1" err="1">
                    <a:solidFill>
                      <a:schemeClr val="tx2"/>
                    </a:solidFill>
                  </a:rPr>
                  <a:t>động</a:t>
                </a:r>
                <a:r>
                  <a:rPr lang="en-US" sz="1600" b="1">
                    <a:solidFill>
                      <a:schemeClr val="tx2"/>
                    </a:solidFill>
                  </a:rPr>
                  <a:t> </a:t>
                </a:r>
                <a:r>
                  <a:rPr lang="en-US" sz="1600" b="1" err="1">
                    <a:solidFill>
                      <a:schemeClr val="tx2"/>
                    </a:solidFill>
                  </a:rPr>
                  <a:t>nuôi</a:t>
                </a:r>
                <a:r>
                  <a:rPr lang="en-US" sz="1600" b="1">
                    <a:solidFill>
                      <a:schemeClr val="tx2"/>
                    </a:solidFill>
                  </a:rPr>
                  <a:t> </a:t>
                </a:r>
                <a:r>
                  <a:rPr lang="en-US" sz="1600" b="1" err="1">
                    <a:solidFill>
                      <a:schemeClr val="tx2"/>
                    </a:solidFill>
                  </a:rPr>
                  <a:t>dưỡng</a:t>
                </a:r>
                <a:r>
                  <a:rPr lang="en-US" sz="1600" b="1">
                    <a:solidFill>
                      <a:schemeClr val="tx2"/>
                    </a:solidFill>
                  </a:rPr>
                  <a:t>, </a:t>
                </a:r>
                <a:r>
                  <a:rPr lang="en-US" sz="1600" b="1" err="1">
                    <a:solidFill>
                      <a:schemeClr val="tx2"/>
                    </a:solidFill>
                  </a:rPr>
                  <a:t>chăm</a:t>
                </a:r>
                <a:r>
                  <a:rPr lang="en-US" sz="1600" b="1">
                    <a:solidFill>
                      <a:schemeClr val="tx2"/>
                    </a:solidFill>
                  </a:rPr>
                  <a:t> </a:t>
                </a:r>
                <a:r>
                  <a:rPr lang="en-US" sz="1600" b="1" err="1">
                    <a:solidFill>
                      <a:schemeClr val="tx2"/>
                    </a:solidFill>
                  </a:rPr>
                  <a:t>sóc</a:t>
                </a:r>
                <a:r>
                  <a:rPr lang="en-US" sz="1600" b="1">
                    <a:solidFill>
                      <a:schemeClr val="tx2"/>
                    </a:solidFill>
                  </a:rPr>
                  <a:t>, </a:t>
                </a:r>
                <a:r>
                  <a:rPr lang="en-US" sz="1600" b="1" err="1">
                    <a:solidFill>
                      <a:schemeClr val="tx2"/>
                    </a:solidFill>
                  </a:rPr>
                  <a:t>giáo</a:t>
                </a:r>
                <a:r>
                  <a:rPr lang="en-US" sz="1600" b="1">
                    <a:solidFill>
                      <a:schemeClr val="tx2"/>
                    </a:solidFill>
                  </a:rPr>
                  <a:t> </a:t>
                </a:r>
                <a:r>
                  <a:rPr lang="en-US" sz="1600" b="1" err="1">
                    <a:solidFill>
                      <a:schemeClr val="tx2"/>
                    </a:solidFill>
                  </a:rPr>
                  <a:t>dục</a:t>
                </a:r>
                <a:endParaRPr lang="en-US" sz="1600" b="1">
                  <a:solidFill>
                    <a:schemeClr val="tx2"/>
                  </a:solidFill>
                </a:endParaRPr>
              </a:p>
            </p:txBody>
          </p:sp>
        </p:grpSp>
      </p:grpSp>
    </p:spTree>
    <p:extLst>
      <p:ext uri="{BB962C8B-B14F-4D97-AF65-F5344CB8AC3E}">
        <p14:creationId xmlns:p14="http://schemas.microsoft.com/office/powerpoint/2010/main" val="154807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up)">
                                      <p:cBhvr>
                                        <p:cTn id="7" dur="225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3525698952"/>
              </p:ext>
            </p:extLst>
          </p:nvPr>
        </p:nvGraphicFramePr>
        <p:xfrm>
          <a:off x="1019875" y="418883"/>
          <a:ext cx="10357975" cy="5760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579" name="TextBox 9"/>
          <p:cNvSpPr txBox="1">
            <a:spLocks noChangeArrowheads="1"/>
          </p:cNvSpPr>
          <p:nvPr/>
        </p:nvSpPr>
        <p:spPr bwMode="auto">
          <a:xfrm>
            <a:off x="5384800" y="5257800"/>
            <a:ext cx="68072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900">
                <a:solidFill>
                  <a:schemeClr val="bg1"/>
                </a:solidFill>
                <a:latin typeface="Times New Roman" pitchFamily="18" charset="0"/>
                <a:cs typeface="Times New Roman" pitchFamily="18" charset="0"/>
              </a:rPr>
              <a:t>-</a:t>
            </a:r>
          </a:p>
        </p:txBody>
      </p:sp>
      <p:sp>
        <p:nvSpPr>
          <p:cNvPr id="12" name="Action Button: End 11">
            <a:hlinkClick r:id="rId8" action="ppaction://hlinkfile" highlightClick="1"/>
          </p:cNvPr>
          <p:cNvSpPr/>
          <p:nvPr/>
        </p:nvSpPr>
        <p:spPr>
          <a:xfrm>
            <a:off x="11887200" y="6477000"/>
            <a:ext cx="304800" cy="38100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val="3696852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graphicEl>
                                              <a:dgm id="{AC2B9C21-22AF-4A88-96A8-F24EB5379832}"/>
                                            </p:graphicEl>
                                          </p:spTgt>
                                        </p:tgtEl>
                                        <p:attrNameLst>
                                          <p:attrName>style.visibility</p:attrName>
                                        </p:attrNameLst>
                                      </p:cBhvr>
                                      <p:to>
                                        <p:strVal val="visible"/>
                                      </p:to>
                                    </p:set>
                                    <p:animEffect transition="in" filter="wipe(up)">
                                      <p:cBhvr>
                                        <p:cTn id="7" dur="2000"/>
                                        <p:tgtEl>
                                          <p:spTgt spid="8">
                                            <p:graphicEl>
                                              <a:dgm id="{AC2B9C21-22AF-4A88-96A8-F24EB5379832}"/>
                                            </p:graphic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graphicEl>
                                              <a:dgm id="{80AD3C66-6F97-4B23-9897-57DE1C2D8AFA}"/>
                                            </p:graphicEl>
                                          </p:spTgt>
                                        </p:tgtEl>
                                        <p:attrNameLst>
                                          <p:attrName>style.visibility</p:attrName>
                                        </p:attrNameLst>
                                      </p:cBhvr>
                                      <p:to>
                                        <p:strVal val="visible"/>
                                      </p:to>
                                    </p:set>
                                    <p:animEffect transition="in" filter="wipe(up)">
                                      <p:cBhvr>
                                        <p:cTn id="10" dur="2000"/>
                                        <p:tgtEl>
                                          <p:spTgt spid="8">
                                            <p:graphicEl>
                                              <a:dgm id="{80AD3C66-6F97-4B23-9897-57DE1C2D8AF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grpSp>
        <p:nvGrpSpPr>
          <p:cNvPr id="3" name="Group 2"/>
          <p:cNvGrpSpPr/>
          <p:nvPr/>
        </p:nvGrpSpPr>
        <p:grpSpPr>
          <a:xfrm>
            <a:off x="4586288" y="1585913"/>
            <a:ext cx="3033712" cy="1912937"/>
            <a:chOff x="4586288" y="1585913"/>
            <a:chExt cx="3033712" cy="1912937"/>
          </a:xfrm>
        </p:grpSpPr>
        <p:sp>
          <p:nvSpPr>
            <p:cNvPr id="25602" name="AutoShape 7"/>
            <p:cNvSpPr>
              <a:spLocks noChangeArrowheads="1"/>
            </p:cNvSpPr>
            <p:nvPr/>
          </p:nvSpPr>
          <p:spPr bwMode="auto">
            <a:xfrm>
              <a:off x="4586288" y="1585913"/>
              <a:ext cx="3033712" cy="1912937"/>
            </a:xfrm>
            <a:prstGeom prst="roundRect">
              <a:avLst>
                <a:gd name="adj" fmla="val 16667"/>
              </a:avLst>
            </a:prstGeom>
            <a:ln>
              <a:headEnd/>
              <a:tailEnd/>
            </a:ln>
          </p:spPr>
          <p:style>
            <a:lnRef idx="1">
              <a:schemeClr val="accent4"/>
            </a:lnRef>
            <a:fillRef idx="2">
              <a:schemeClr val="accent4"/>
            </a:fillRef>
            <a:effectRef idx="1">
              <a:schemeClr val="accent4"/>
            </a:effectRef>
            <a:fontRef idx="minor">
              <a:schemeClr val="dk1"/>
            </a:fontRef>
          </p:style>
          <p:txBody>
            <a:bodyPr/>
            <a:lstStyle/>
            <a:p>
              <a:pPr eaLnBrk="1" hangingPunct="1"/>
              <a:endParaRPr lang="en-US" altLang="en-US">
                <a:latin typeface="Arial" pitchFamily="34" charset="0"/>
                <a:cs typeface="Arial" pitchFamily="34" charset="0"/>
              </a:endParaRPr>
            </a:p>
          </p:txBody>
        </p:sp>
        <p:sp>
          <p:nvSpPr>
            <p:cNvPr id="25605" name="Text Box 4"/>
            <p:cNvSpPr txBox="1">
              <a:spLocks noChangeArrowheads="1"/>
            </p:cNvSpPr>
            <p:nvPr/>
          </p:nvSpPr>
          <p:spPr bwMode="auto">
            <a:xfrm>
              <a:off x="4708525" y="1816100"/>
              <a:ext cx="2740025" cy="11938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nb-NO" altLang="en-US" sz="2000" b="1" u="sng" dirty="0">
                  <a:latin typeface="Times New Roman" pitchFamily="18" charset="0"/>
                </a:rPr>
                <a:t>Bước 2: </a:t>
              </a:r>
              <a:endParaRPr lang="en-US" altLang="en-US" sz="2000" dirty="0"/>
            </a:p>
            <a:p>
              <a:pPr algn="just"/>
              <a:r>
                <a:rPr lang="nb-NO" altLang="en-US" sz="2000" dirty="0">
                  <a:latin typeface="Times New Roman" pitchFamily="18" charset="0"/>
                  <a:cs typeface="Times New Roman" pitchFamily="18" charset="0"/>
                </a:rPr>
                <a:t>Cơ sở giáo dục mầm non tổ chức lấy ý kiến của đồng nghiệp trong tổ chuyên môn</a:t>
              </a:r>
              <a:r>
                <a:rPr lang="nb-NO" altLang="en-US" sz="2000" b="1" dirty="0">
                  <a:latin typeface="Times New Roman" pitchFamily="18" charset="0"/>
                  <a:cs typeface="Times New Roman" pitchFamily="18" charset="0"/>
                </a:rPr>
                <a:t>.</a:t>
              </a:r>
              <a:endParaRPr lang="en-US" altLang="en-US" sz="2000" dirty="0">
                <a:latin typeface="Times New Roman" pitchFamily="18" charset="0"/>
                <a:cs typeface="Times New Roman" pitchFamily="18" charset="0"/>
              </a:endParaRPr>
            </a:p>
            <a:p>
              <a:endParaRPr lang="en-US" altLang="en-US" dirty="0"/>
            </a:p>
          </p:txBody>
        </p:sp>
      </p:grpSp>
      <p:grpSp>
        <p:nvGrpSpPr>
          <p:cNvPr id="4" name="Group 3"/>
          <p:cNvGrpSpPr/>
          <p:nvPr/>
        </p:nvGrpSpPr>
        <p:grpSpPr>
          <a:xfrm>
            <a:off x="8205788" y="1489075"/>
            <a:ext cx="3486150" cy="2265363"/>
            <a:chOff x="8205788" y="1489075"/>
            <a:chExt cx="3486150" cy="2265363"/>
          </a:xfrm>
        </p:grpSpPr>
        <p:sp>
          <p:nvSpPr>
            <p:cNvPr id="25604" name="AutoShape 8"/>
            <p:cNvSpPr>
              <a:spLocks noChangeArrowheads="1"/>
            </p:cNvSpPr>
            <p:nvPr/>
          </p:nvSpPr>
          <p:spPr bwMode="auto">
            <a:xfrm>
              <a:off x="8205788" y="1489075"/>
              <a:ext cx="3486150" cy="2265363"/>
            </a:xfrm>
            <a:prstGeom prst="roundRect">
              <a:avLst>
                <a:gd name="adj" fmla="val 16667"/>
              </a:avLst>
            </a:prstGeom>
            <a:ln>
              <a:headEnd/>
              <a:tailEnd/>
            </a:ln>
          </p:spPr>
          <p:style>
            <a:lnRef idx="1">
              <a:schemeClr val="accent4"/>
            </a:lnRef>
            <a:fillRef idx="2">
              <a:schemeClr val="accent4"/>
            </a:fillRef>
            <a:effectRef idx="1">
              <a:schemeClr val="accent4"/>
            </a:effectRef>
            <a:fontRef idx="minor">
              <a:schemeClr val="dk1"/>
            </a:fontRef>
          </p:style>
          <p:txBody>
            <a:bodyPr/>
            <a:lstStyle/>
            <a:p>
              <a:pPr eaLnBrk="1" hangingPunct="1"/>
              <a:endParaRPr lang="en-US" altLang="en-US">
                <a:latin typeface="Arial" pitchFamily="34" charset="0"/>
                <a:cs typeface="Arial" pitchFamily="34" charset="0"/>
              </a:endParaRPr>
            </a:p>
          </p:txBody>
        </p:sp>
        <p:sp>
          <p:nvSpPr>
            <p:cNvPr id="25606" name="Text Box 5"/>
            <p:cNvSpPr txBox="1">
              <a:spLocks noChangeArrowheads="1"/>
            </p:cNvSpPr>
            <p:nvPr/>
          </p:nvSpPr>
          <p:spPr bwMode="auto">
            <a:xfrm>
              <a:off x="8362950" y="1770063"/>
              <a:ext cx="3011488" cy="121761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nb-NO" altLang="en-US" sz="2000" b="1" u="sng">
                  <a:latin typeface="Arial" pitchFamily="34" charset="0"/>
                  <a:cs typeface="Arial" pitchFamily="34" charset="0"/>
                </a:rPr>
                <a:t>Bước 3: </a:t>
              </a:r>
              <a:endParaRPr lang="en-US" altLang="en-US" sz="2000">
                <a:latin typeface="Arial" pitchFamily="34" charset="0"/>
                <a:cs typeface="Arial" pitchFamily="34" charset="0"/>
              </a:endParaRPr>
            </a:p>
            <a:p>
              <a:pPr algn="just"/>
              <a:r>
                <a:rPr lang="nb-NO" altLang="en-US" sz="2000">
                  <a:latin typeface="Arial" pitchFamily="34" charset="0"/>
                  <a:cs typeface="Arial" pitchFamily="34" charset="0"/>
                </a:rPr>
                <a:t>Người đứng đầu cơ sở giáo dục mầm non:</a:t>
              </a:r>
              <a:endParaRPr lang="en-US" altLang="en-US" sz="2000">
                <a:latin typeface="Arial" pitchFamily="34" charset="0"/>
                <a:cs typeface="Arial" pitchFamily="34" charset="0"/>
              </a:endParaRPr>
            </a:p>
            <a:p>
              <a:pPr algn="just"/>
              <a:r>
                <a:rPr lang="nb-NO" altLang="en-US" sz="2000">
                  <a:latin typeface="Arial" pitchFamily="34" charset="0"/>
                  <a:cs typeface="Arial" pitchFamily="34" charset="0"/>
                </a:rPr>
                <a:t>- Thực hiện đánh giá.</a:t>
              </a:r>
              <a:endParaRPr lang="en-US" altLang="en-US" sz="2000">
                <a:latin typeface="Arial" pitchFamily="34" charset="0"/>
                <a:cs typeface="Arial" pitchFamily="34" charset="0"/>
              </a:endParaRPr>
            </a:p>
            <a:p>
              <a:pPr algn="just"/>
              <a:r>
                <a:rPr lang="nb-NO" altLang="en-US" sz="2000">
                  <a:latin typeface="Arial" pitchFamily="34" charset="0"/>
                  <a:cs typeface="Arial" pitchFamily="34" charset="0"/>
                </a:rPr>
                <a:t>- Thông báo kết quả đánh giá giáo viên.</a:t>
              </a:r>
              <a:endParaRPr lang="en-US" altLang="en-US" sz="2000">
                <a:latin typeface="Arial" pitchFamily="34" charset="0"/>
                <a:cs typeface="Arial" pitchFamily="34" charset="0"/>
              </a:endParaRPr>
            </a:p>
            <a:p>
              <a:endParaRPr lang="en-US" altLang="en-US" sz="2000">
                <a:latin typeface="Arial" pitchFamily="34" charset="0"/>
                <a:cs typeface="Arial" pitchFamily="34" charset="0"/>
              </a:endParaRPr>
            </a:p>
          </p:txBody>
        </p:sp>
      </p:grpSp>
      <p:sp>
        <p:nvSpPr>
          <p:cNvPr id="25607" name="Text Box 3"/>
          <p:cNvSpPr txBox="1">
            <a:spLocks noChangeArrowheads="1"/>
          </p:cNvSpPr>
          <p:nvPr/>
        </p:nvSpPr>
        <p:spPr bwMode="auto">
          <a:xfrm>
            <a:off x="8201025" y="4108450"/>
            <a:ext cx="3284538" cy="252412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nb-NO" altLang="en-US" sz="2000" dirty="0">
                <a:latin typeface="Arial" pitchFamily="34" charset="0"/>
                <a:cs typeface="Arial" pitchFamily="34" charset="0"/>
              </a:rPr>
              <a:t>* Dựa trên:</a:t>
            </a:r>
            <a:endParaRPr lang="en-US" altLang="en-US" sz="2000" dirty="0">
              <a:latin typeface="Arial" pitchFamily="34" charset="0"/>
              <a:cs typeface="Arial" pitchFamily="34" charset="0"/>
            </a:endParaRPr>
          </a:p>
          <a:p>
            <a:pPr algn="just"/>
            <a:r>
              <a:rPr lang="nb-NO" altLang="en-US" sz="2000" dirty="0">
                <a:latin typeface="Arial" pitchFamily="34" charset="0"/>
                <a:cs typeface="Arial" pitchFamily="34" charset="0"/>
              </a:rPr>
              <a:t>- Kết quả tự đánh giá của giáo viên.</a:t>
            </a:r>
            <a:endParaRPr lang="en-US" altLang="en-US" sz="2000" dirty="0">
              <a:latin typeface="Arial" pitchFamily="34" charset="0"/>
              <a:cs typeface="Arial" pitchFamily="34" charset="0"/>
            </a:endParaRPr>
          </a:p>
          <a:p>
            <a:pPr algn="just"/>
            <a:r>
              <a:rPr lang="nb-NO" altLang="en-US" sz="2000" dirty="0">
                <a:latin typeface="Arial" pitchFamily="34" charset="0"/>
                <a:cs typeface="Arial" pitchFamily="34" charset="0"/>
              </a:rPr>
              <a:t>-  Ý kiến của đồng nghiệp. </a:t>
            </a:r>
            <a:endParaRPr lang="en-US" altLang="en-US" sz="2000" dirty="0">
              <a:latin typeface="Arial" pitchFamily="34" charset="0"/>
              <a:cs typeface="Arial" pitchFamily="34" charset="0"/>
            </a:endParaRPr>
          </a:p>
          <a:p>
            <a:pPr algn="just"/>
            <a:r>
              <a:rPr lang="nb-NO" altLang="en-US" sz="2000" dirty="0">
                <a:latin typeface="Arial" pitchFamily="34" charset="0"/>
                <a:cs typeface="Arial" pitchFamily="34" charset="0"/>
              </a:rPr>
              <a:t>- Thực tiễn thực hiện nhiệm vụ của giáo viên.</a:t>
            </a:r>
            <a:endParaRPr lang="en-US" altLang="en-US" sz="2000" dirty="0">
              <a:latin typeface="Arial" pitchFamily="34" charset="0"/>
              <a:cs typeface="Arial" pitchFamily="34" charset="0"/>
            </a:endParaRPr>
          </a:p>
          <a:p>
            <a:pPr algn="just"/>
            <a:r>
              <a:rPr lang="nb-NO" altLang="en-US" sz="2000" dirty="0">
                <a:latin typeface="Arial" pitchFamily="34" charset="0"/>
                <a:cs typeface="Arial" pitchFamily="34" charset="0"/>
              </a:rPr>
              <a:t>-  Thông qua minh chứng xác thực, phù hợp</a:t>
            </a:r>
            <a:r>
              <a:rPr lang="en-US" altLang="en-US" sz="2000" dirty="0">
                <a:latin typeface="Arial" pitchFamily="34" charset="0"/>
                <a:cs typeface="Arial" pitchFamily="34" charset="0"/>
              </a:rPr>
              <a:t>.</a:t>
            </a:r>
          </a:p>
          <a:p>
            <a:endParaRPr lang="en-US" altLang="en-US" sz="2000" dirty="0">
              <a:latin typeface="Arial" pitchFamily="34" charset="0"/>
              <a:cs typeface="Arial" pitchFamily="34" charset="0"/>
            </a:endParaRPr>
          </a:p>
        </p:txBody>
      </p:sp>
      <p:cxnSp>
        <p:nvCxnSpPr>
          <p:cNvPr id="25608" name="AutoShape 12"/>
          <p:cNvCxnSpPr>
            <a:cxnSpLocks noChangeShapeType="1"/>
          </p:cNvCxnSpPr>
          <p:nvPr/>
        </p:nvCxnSpPr>
        <p:spPr bwMode="auto">
          <a:xfrm flipV="1">
            <a:off x="2836863" y="841375"/>
            <a:ext cx="7038975" cy="4445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609" name="AutoShape 2"/>
          <p:cNvCxnSpPr>
            <a:cxnSpLocks noChangeShapeType="1"/>
          </p:cNvCxnSpPr>
          <p:nvPr/>
        </p:nvCxnSpPr>
        <p:spPr bwMode="auto">
          <a:xfrm flipV="1">
            <a:off x="9801225" y="3810000"/>
            <a:ext cx="0" cy="2286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5610" name="Rectangle 14"/>
          <p:cNvSpPr>
            <a:spLocks noChangeArrowheads="1"/>
          </p:cNvSpPr>
          <p:nvPr/>
        </p:nvSpPr>
        <p:spPr bwMode="auto">
          <a:xfrm>
            <a:off x="3052762" y="182682"/>
            <a:ext cx="66071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360363"/>
            <a:r>
              <a:rPr lang="en-US" altLang="en-US" sz="3000" b="1" dirty="0" err="1">
                <a:solidFill>
                  <a:srgbClr val="000000"/>
                </a:solidFill>
                <a:latin typeface="Arial" pitchFamily="34" charset="0"/>
                <a:cs typeface="Arial" pitchFamily="34" charset="0"/>
              </a:rPr>
              <a:t>Quy</a:t>
            </a:r>
            <a:r>
              <a:rPr lang="en-US" altLang="en-US" sz="3000" b="1" dirty="0">
                <a:solidFill>
                  <a:srgbClr val="000000"/>
                </a:solidFill>
                <a:latin typeface="Arial" pitchFamily="34" charset="0"/>
                <a:cs typeface="Arial" pitchFamily="34" charset="0"/>
              </a:rPr>
              <a:t> </a:t>
            </a:r>
            <a:r>
              <a:rPr lang="en-US" altLang="en-US" sz="3000" b="1" dirty="0" err="1">
                <a:solidFill>
                  <a:srgbClr val="000000"/>
                </a:solidFill>
                <a:latin typeface="Arial" pitchFamily="34" charset="0"/>
                <a:cs typeface="Arial" pitchFamily="34" charset="0"/>
              </a:rPr>
              <a:t>trình</a:t>
            </a:r>
            <a:r>
              <a:rPr lang="en-US" altLang="en-US" sz="3000" b="1" dirty="0">
                <a:solidFill>
                  <a:srgbClr val="000000"/>
                </a:solidFill>
                <a:latin typeface="Arial" pitchFamily="34" charset="0"/>
                <a:cs typeface="Arial" pitchFamily="34" charset="0"/>
              </a:rPr>
              <a:t> </a:t>
            </a:r>
            <a:r>
              <a:rPr lang="en-US" altLang="en-US" sz="3000" b="1" dirty="0" err="1">
                <a:solidFill>
                  <a:srgbClr val="000000"/>
                </a:solidFill>
                <a:latin typeface="Arial" pitchFamily="34" charset="0"/>
                <a:cs typeface="Arial" pitchFamily="34" charset="0"/>
              </a:rPr>
              <a:t>đánh</a:t>
            </a:r>
            <a:r>
              <a:rPr lang="en-US" altLang="en-US" sz="3000" b="1" dirty="0">
                <a:solidFill>
                  <a:srgbClr val="000000"/>
                </a:solidFill>
                <a:latin typeface="Arial" pitchFamily="34" charset="0"/>
                <a:cs typeface="Arial" pitchFamily="34" charset="0"/>
              </a:rPr>
              <a:t> </a:t>
            </a:r>
            <a:r>
              <a:rPr lang="en-US" altLang="en-US" sz="3000" b="1" dirty="0" err="1">
                <a:solidFill>
                  <a:srgbClr val="000000"/>
                </a:solidFill>
                <a:latin typeface="Arial" pitchFamily="34" charset="0"/>
                <a:cs typeface="Arial" pitchFamily="34" charset="0"/>
              </a:rPr>
              <a:t>giá</a:t>
            </a:r>
            <a:r>
              <a:rPr lang="en-US" altLang="en-US" sz="3000" b="1" dirty="0">
                <a:solidFill>
                  <a:srgbClr val="000000"/>
                </a:solidFill>
                <a:latin typeface="Arial" pitchFamily="34" charset="0"/>
                <a:cs typeface="Arial" pitchFamily="34" charset="0"/>
              </a:rPr>
              <a:t> </a:t>
            </a:r>
            <a:r>
              <a:rPr lang="en-US" altLang="en-US" sz="3000" b="1" dirty="0" err="1">
                <a:solidFill>
                  <a:srgbClr val="000000"/>
                </a:solidFill>
                <a:latin typeface="Arial" pitchFamily="34" charset="0"/>
                <a:cs typeface="Arial" pitchFamily="34" charset="0"/>
              </a:rPr>
              <a:t>giáo</a:t>
            </a:r>
            <a:r>
              <a:rPr lang="en-US" altLang="en-US" sz="3000" b="1" dirty="0">
                <a:solidFill>
                  <a:srgbClr val="000000"/>
                </a:solidFill>
                <a:latin typeface="Arial" pitchFamily="34" charset="0"/>
                <a:cs typeface="Arial" pitchFamily="34" charset="0"/>
              </a:rPr>
              <a:t> </a:t>
            </a:r>
            <a:r>
              <a:rPr lang="en-US" altLang="en-US" sz="3000" b="1" dirty="0" err="1">
                <a:solidFill>
                  <a:srgbClr val="000000"/>
                </a:solidFill>
                <a:latin typeface="Arial" pitchFamily="34" charset="0"/>
                <a:cs typeface="Arial" pitchFamily="34" charset="0"/>
              </a:rPr>
              <a:t>viên</a:t>
            </a:r>
            <a:r>
              <a:rPr lang="en-US" altLang="en-US" sz="3000" b="1" dirty="0">
                <a:solidFill>
                  <a:srgbClr val="000000"/>
                </a:solidFill>
                <a:latin typeface="Arial" pitchFamily="34" charset="0"/>
                <a:cs typeface="Arial" pitchFamily="34" charset="0"/>
              </a:rPr>
              <a:t> </a:t>
            </a:r>
            <a:endParaRPr lang="en-US" altLang="en-US" sz="3000" dirty="0">
              <a:latin typeface="Arial" pitchFamily="34" charset="0"/>
              <a:cs typeface="Arial" pitchFamily="34" charset="0"/>
            </a:endParaRPr>
          </a:p>
          <a:p>
            <a:pPr indent="360363"/>
            <a:endParaRPr lang="en-US" altLang="en-US" sz="2000" dirty="0">
              <a:latin typeface="Arial" pitchFamily="34" charset="0"/>
              <a:cs typeface="Arial" pitchFamily="34" charset="0"/>
            </a:endParaRPr>
          </a:p>
        </p:txBody>
      </p:sp>
      <p:sp>
        <p:nvSpPr>
          <p:cNvPr id="25611" name="Rectangle 15"/>
          <p:cNvSpPr>
            <a:spLocks noChangeArrowheads="1"/>
          </p:cNvSpPr>
          <p:nvPr/>
        </p:nvSpPr>
        <p:spPr bwMode="auto">
          <a:xfrm>
            <a:off x="0" y="5334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360363"/>
            <a:r>
              <a:rPr lang="en-US" altLang="en-US"/>
              <a:t/>
            </a:r>
            <a:br>
              <a:rPr lang="en-US" altLang="en-US"/>
            </a:br>
            <a:endParaRPr lang="en-US" altLang="en-US"/>
          </a:p>
          <a:p>
            <a:pPr indent="360363"/>
            <a:endParaRPr lang="en-US" altLang="en-US"/>
          </a:p>
        </p:txBody>
      </p:sp>
      <p:sp>
        <p:nvSpPr>
          <p:cNvPr id="25612" name="Rectangle 16"/>
          <p:cNvSpPr>
            <a:spLocks noChangeArrowheads="1"/>
          </p:cNvSpPr>
          <p:nvPr/>
        </p:nvSpPr>
        <p:spPr bwMode="auto">
          <a:xfrm>
            <a:off x="0" y="5334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228600"/>
            <a:endParaRPr lang="en-US" altLang="en-US"/>
          </a:p>
        </p:txBody>
      </p:sp>
      <p:grpSp>
        <p:nvGrpSpPr>
          <p:cNvPr id="2" name="Group 1"/>
          <p:cNvGrpSpPr/>
          <p:nvPr/>
        </p:nvGrpSpPr>
        <p:grpSpPr>
          <a:xfrm>
            <a:off x="1412875" y="1627188"/>
            <a:ext cx="2595563" cy="1966912"/>
            <a:chOff x="1412875" y="1627188"/>
            <a:chExt cx="2595563" cy="1966912"/>
          </a:xfrm>
        </p:grpSpPr>
        <p:sp>
          <p:nvSpPr>
            <p:cNvPr id="25603" name="AutoShape 6"/>
            <p:cNvSpPr>
              <a:spLocks noChangeArrowheads="1"/>
            </p:cNvSpPr>
            <p:nvPr/>
          </p:nvSpPr>
          <p:spPr bwMode="auto">
            <a:xfrm>
              <a:off x="1412875" y="1627188"/>
              <a:ext cx="2595563" cy="1966912"/>
            </a:xfrm>
            <a:prstGeom prst="roundRect">
              <a:avLst>
                <a:gd name="adj" fmla="val 16667"/>
              </a:avLst>
            </a:prstGeom>
            <a:ln>
              <a:headEnd/>
              <a:tailEnd/>
            </a:ln>
          </p:spPr>
          <p:style>
            <a:lnRef idx="1">
              <a:schemeClr val="accent4"/>
            </a:lnRef>
            <a:fillRef idx="2">
              <a:schemeClr val="accent4"/>
            </a:fillRef>
            <a:effectRef idx="1">
              <a:schemeClr val="accent4"/>
            </a:effectRef>
            <a:fontRef idx="minor">
              <a:schemeClr val="dk1"/>
            </a:fontRef>
          </p:style>
          <p:txBody>
            <a:bodyPr/>
            <a:lstStyle/>
            <a:p>
              <a:pPr eaLnBrk="1" hangingPunct="1"/>
              <a:endParaRPr lang="en-US" altLang="en-US">
                <a:latin typeface="Arial" pitchFamily="34" charset="0"/>
                <a:cs typeface="Arial" pitchFamily="34" charset="0"/>
              </a:endParaRPr>
            </a:p>
          </p:txBody>
        </p:sp>
        <p:sp>
          <p:nvSpPr>
            <p:cNvPr id="27661" name="Rectangle 17"/>
            <p:cNvSpPr>
              <a:spLocks noChangeArrowheads="1"/>
            </p:cNvSpPr>
            <p:nvPr/>
          </p:nvSpPr>
          <p:spPr bwMode="auto">
            <a:xfrm>
              <a:off x="1538288" y="1762125"/>
              <a:ext cx="2444750" cy="984250"/>
            </a:xfrm>
            <a:prstGeom prst="rect">
              <a:avLst/>
            </a:prstGeom>
            <a:noFill/>
            <a:ln w="9525">
              <a:noFill/>
              <a:miter lim="800000"/>
              <a:headEnd/>
              <a:tailEnd/>
            </a:ln>
          </p:spPr>
          <p:txBody>
            <a:bodyPr anchor="ctr">
              <a:spAutoFit/>
            </a:bodyPr>
            <a:lstStyle/>
            <a:p>
              <a:pPr>
                <a:tabLst>
                  <a:tab pos="457200" algn="l"/>
                </a:tabLst>
                <a:defRPr/>
              </a:pPr>
              <a:r>
                <a:rPr lang="en-US" sz="2000" b="1" u="sng" dirty="0" err="1">
                  <a:solidFill>
                    <a:srgbClr val="000000"/>
                  </a:solidFill>
                  <a:latin typeface="Times New Roman" pitchFamily="18" charset="0"/>
                  <a:cs typeface="Times New Roman" pitchFamily="18" charset="0"/>
                </a:rPr>
                <a:t>Bước</a:t>
              </a:r>
              <a:r>
                <a:rPr lang="en-US" sz="2000" b="1" u="sng" dirty="0">
                  <a:solidFill>
                    <a:srgbClr val="000000"/>
                  </a:solidFill>
                  <a:latin typeface="Times New Roman" pitchFamily="18" charset="0"/>
                  <a:cs typeface="Times New Roman" pitchFamily="18" charset="0"/>
                </a:rPr>
                <a:t> 1:</a:t>
              </a:r>
            </a:p>
            <a:p>
              <a:pPr>
                <a:tabLst>
                  <a:tab pos="457200" algn="l"/>
                </a:tabLst>
                <a:defRPr/>
              </a:pPr>
              <a:r>
                <a:rPr lang="en-US" sz="2000" dirty="0" err="1">
                  <a:solidFill>
                    <a:srgbClr val="000000"/>
                  </a:solidFill>
                  <a:latin typeface="Times New Roman" pitchFamily="18" charset="0"/>
                  <a:cs typeface="Times New Roman" pitchFamily="18" charset="0"/>
                </a:rPr>
                <a:t>Giáo</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viên</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tự</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đánh</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giá</a:t>
              </a:r>
              <a:r>
                <a:rPr lang="en-US" sz="2000" dirty="0">
                  <a:solidFill>
                    <a:srgbClr val="000000"/>
                  </a:solidFill>
                  <a:latin typeface="Times New Roman" pitchFamily="18" charset="0"/>
                  <a:cs typeface="Times New Roman" pitchFamily="18" charset="0"/>
                </a:rPr>
                <a:t>. </a:t>
              </a:r>
              <a:endParaRPr lang="en-US" sz="2000" dirty="0">
                <a:latin typeface="Times New Roman" pitchFamily="18" charset="0"/>
                <a:cs typeface="Times New Roman" pitchFamily="18" charset="0"/>
              </a:endParaRPr>
            </a:p>
            <a:p>
              <a:pPr indent="360363">
                <a:tabLst>
                  <a:tab pos="457200" algn="l"/>
                </a:tabLst>
                <a:defRPr/>
              </a:pPr>
              <a:endParaRPr lang="en-US" dirty="0">
                <a:latin typeface="Arial" panose="020B0604020202020204" pitchFamily="34" charset="0"/>
                <a:cs typeface="Arial" panose="020B0604020202020204" pitchFamily="34" charset="0"/>
              </a:endParaRPr>
            </a:p>
          </p:txBody>
        </p:sp>
      </p:grpSp>
      <p:sp>
        <p:nvSpPr>
          <p:cNvPr id="25614" name="Rectangle 18"/>
          <p:cNvSpPr>
            <a:spLocks noChangeArrowheads="1"/>
          </p:cNvSpPr>
          <p:nvPr/>
        </p:nvSpPr>
        <p:spPr bwMode="auto">
          <a:xfrm>
            <a:off x="0" y="9144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360363"/>
            <a:r>
              <a:rPr lang="en-US" altLang="en-US"/>
              <a:t/>
            </a:r>
            <a:br>
              <a:rPr lang="en-US" altLang="en-US"/>
            </a:br>
            <a:endParaRPr lang="en-US" altLang="en-US"/>
          </a:p>
          <a:p>
            <a:pPr indent="360363"/>
            <a:endParaRPr lang="en-US" altLang="en-US"/>
          </a:p>
        </p:txBody>
      </p:sp>
      <p:sp>
        <p:nvSpPr>
          <p:cNvPr id="25615" name="Rectangle 19"/>
          <p:cNvSpPr>
            <a:spLocks noChangeArrowheads="1"/>
          </p:cNvSpPr>
          <p:nvPr/>
        </p:nvSpPr>
        <p:spPr bwMode="auto">
          <a:xfrm>
            <a:off x="0" y="9906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360363">
              <a:tabLst>
                <a:tab pos="5029200" algn="r"/>
              </a:tabLst>
            </a:pPr>
            <a:endParaRPr lang="en-US" altLang="en-US"/>
          </a:p>
        </p:txBody>
      </p:sp>
      <p:cxnSp>
        <p:nvCxnSpPr>
          <p:cNvPr id="27" name="Straight Arrow Connector 26"/>
          <p:cNvCxnSpPr/>
          <p:nvPr/>
        </p:nvCxnSpPr>
        <p:spPr>
          <a:xfrm rot="5400000">
            <a:off x="2466975" y="1238250"/>
            <a:ext cx="69373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9533731" y="1158082"/>
            <a:ext cx="69532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5818981" y="1234282"/>
            <a:ext cx="69532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9317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5607"/>
                                        </p:tgtEl>
                                        <p:attrNameLst>
                                          <p:attrName>style.visibility</p:attrName>
                                        </p:attrNameLst>
                                      </p:cBhvr>
                                      <p:to>
                                        <p:strVal val="visible"/>
                                      </p:to>
                                    </p:set>
                                    <p:animEffect transition="in" filter="wipe(up)">
                                      <p:cBhvr>
                                        <p:cTn id="22"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grpSp>
        <p:nvGrpSpPr>
          <p:cNvPr id="5" name="Group 4"/>
          <p:cNvGrpSpPr/>
          <p:nvPr/>
        </p:nvGrpSpPr>
        <p:grpSpPr>
          <a:xfrm>
            <a:off x="768350" y="3865563"/>
            <a:ext cx="2779713" cy="2268537"/>
            <a:chOff x="768350" y="3865563"/>
            <a:chExt cx="2779713" cy="2268537"/>
          </a:xfrm>
        </p:grpSpPr>
        <p:sp>
          <p:nvSpPr>
            <p:cNvPr id="26626" name="AutoShape 6"/>
            <p:cNvSpPr>
              <a:spLocks noChangeArrowheads="1"/>
            </p:cNvSpPr>
            <p:nvPr/>
          </p:nvSpPr>
          <p:spPr bwMode="auto">
            <a:xfrm>
              <a:off x="768350" y="3865563"/>
              <a:ext cx="2779713" cy="2268537"/>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a:lstStyle/>
            <a:p>
              <a:pPr eaLnBrk="1" hangingPunct="1"/>
              <a:endParaRPr lang="en-US" altLang="en-US" dirty="0">
                <a:latin typeface="Arial" pitchFamily="34" charset="0"/>
                <a:cs typeface="Arial" pitchFamily="34" charset="0"/>
              </a:endParaRPr>
            </a:p>
          </p:txBody>
        </p:sp>
        <p:sp>
          <p:nvSpPr>
            <p:cNvPr id="26627" name="Text Box 5"/>
            <p:cNvSpPr txBox="1">
              <a:spLocks noChangeArrowheads="1"/>
            </p:cNvSpPr>
            <p:nvPr/>
          </p:nvSpPr>
          <p:spPr bwMode="auto">
            <a:xfrm>
              <a:off x="1090613" y="3959225"/>
              <a:ext cx="2212975" cy="113665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lstStyle>
              <a:lvl1pPr>
                <a:tabLst>
                  <a:tab pos="539750" algn="l"/>
                </a:tabLst>
                <a:defRPr>
                  <a:solidFill>
                    <a:schemeClr val="tx1"/>
                  </a:solidFill>
                  <a:latin typeface="Arial" charset="0"/>
                  <a:cs typeface="Arial" charset="0"/>
                </a:defRPr>
              </a:lvl1pPr>
              <a:lvl2pPr marL="742950" indent="-285750">
                <a:tabLst>
                  <a:tab pos="539750" algn="l"/>
                </a:tabLst>
                <a:defRPr>
                  <a:solidFill>
                    <a:schemeClr val="tx1"/>
                  </a:solidFill>
                  <a:latin typeface="Arial" charset="0"/>
                  <a:cs typeface="Arial" charset="0"/>
                </a:defRPr>
              </a:lvl2pPr>
              <a:lvl3pPr marL="1143000" indent="-228600">
                <a:tabLst>
                  <a:tab pos="539750" algn="l"/>
                </a:tabLst>
                <a:defRPr>
                  <a:solidFill>
                    <a:schemeClr val="tx1"/>
                  </a:solidFill>
                  <a:latin typeface="Arial" charset="0"/>
                  <a:cs typeface="Arial" charset="0"/>
                </a:defRPr>
              </a:lvl3pPr>
              <a:lvl4pPr marL="1600200" indent="-228600">
                <a:tabLst>
                  <a:tab pos="539750" algn="l"/>
                </a:tabLst>
                <a:defRPr>
                  <a:solidFill>
                    <a:schemeClr val="tx1"/>
                  </a:solidFill>
                  <a:latin typeface="Arial" charset="0"/>
                  <a:cs typeface="Arial" charset="0"/>
                </a:defRPr>
              </a:lvl4pPr>
              <a:lvl5pPr marL="2057400" indent="-228600">
                <a:tabLst>
                  <a:tab pos="539750" algn="l"/>
                </a:tabLst>
                <a:defRPr>
                  <a:solidFill>
                    <a:schemeClr val="tx1"/>
                  </a:solidFill>
                  <a:latin typeface="Arial" charset="0"/>
                  <a:cs typeface="Arial" charset="0"/>
                </a:defRPr>
              </a:lvl5pPr>
              <a:lvl6pPr marL="2514600" indent="-228600" defTabSz="457200" eaLnBrk="0" fontAlgn="base" hangingPunct="0">
                <a:spcBef>
                  <a:spcPct val="0"/>
                </a:spcBef>
                <a:spcAft>
                  <a:spcPct val="0"/>
                </a:spcAft>
                <a:tabLst>
                  <a:tab pos="539750" algn="l"/>
                </a:tabLst>
                <a:defRPr>
                  <a:solidFill>
                    <a:schemeClr val="tx1"/>
                  </a:solidFill>
                  <a:latin typeface="Arial" charset="0"/>
                  <a:cs typeface="Arial" charset="0"/>
                </a:defRPr>
              </a:lvl6pPr>
              <a:lvl7pPr marL="2971800" indent="-228600" defTabSz="457200" eaLnBrk="0" fontAlgn="base" hangingPunct="0">
                <a:spcBef>
                  <a:spcPct val="0"/>
                </a:spcBef>
                <a:spcAft>
                  <a:spcPct val="0"/>
                </a:spcAft>
                <a:tabLst>
                  <a:tab pos="539750" algn="l"/>
                </a:tabLst>
                <a:defRPr>
                  <a:solidFill>
                    <a:schemeClr val="tx1"/>
                  </a:solidFill>
                  <a:latin typeface="Arial" charset="0"/>
                  <a:cs typeface="Arial" charset="0"/>
                </a:defRPr>
              </a:lvl7pPr>
              <a:lvl8pPr marL="3429000" indent="-228600" defTabSz="457200" eaLnBrk="0" fontAlgn="base" hangingPunct="0">
                <a:spcBef>
                  <a:spcPct val="0"/>
                </a:spcBef>
                <a:spcAft>
                  <a:spcPct val="0"/>
                </a:spcAft>
                <a:tabLst>
                  <a:tab pos="539750" algn="l"/>
                </a:tabLst>
                <a:defRPr>
                  <a:solidFill>
                    <a:schemeClr val="tx1"/>
                  </a:solidFill>
                  <a:latin typeface="Arial" charset="0"/>
                  <a:cs typeface="Arial" charset="0"/>
                </a:defRPr>
              </a:lvl8pPr>
              <a:lvl9pPr marL="3886200" indent="-228600" defTabSz="457200" eaLnBrk="0" fontAlgn="base" hangingPunct="0">
                <a:spcBef>
                  <a:spcPct val="0"/>
                </a:spcBef>
                <a:spcAft>
                  <a:spcPct val="0"/>
                </a:spcAft>
                <a:tabLst>
                  <a:tab pos="539750" algn="l"/>
                </a:tabLst>
                <a:defRPr>
                  <a:solidFill>
                    <a:schemeClr val="tx1"/>
                  </a:solidFill>
                  <a:latin typeface="Arial" charset="0"/>
                  <a:cs typeface="Arial" charset="0"/>
                </a:defRPr>
              </a:lvl9pPr>
            </a:lstStyle>
            <a:p>
              <a:pPr algn="just"/>
              <a:r>
                <a:rPr lang="nb-NO" altLang="en-US" sz="1600" i="1" u="sng" dirty="0">
                  <a:solidFill>
                    <a:srgbClr val="000000"/>
                  </a:solidFill>
                  <a:latin typeface="Times New Roman" pitchFamily="18" charset="0"/>
                  <a:cs typeface="Times New Roman" pitchFamily="18" charset="0"/>
                </a:rPr>
                <a:t>Chưa đạt chuẩn nghề nghiệp</a:t>
              </a:r>
              <a:r>
                <a:rPr lang="nb-NO" altLang="en-US" sz="1600" dirty="0">
                  <a:solidFill>
                    <a:srgbClr val="000000"/>
                  </a:solidFill>
                  <a:latin typeface="Times New Roman" pitchFamily="18" charset="0"/>
                  <a:cs typeface="Times New Roman" pitchFamily="18" charset="0"/>
                </a:rPr>
                <a:t>: Có tiêu chí được đánh giá chưa đạt (t</a:t>
              </a:r>
              <a:r>
                <a:rPr lang="nb-NO" altLang="en-US" sz="1600" dirty="0">
                  <a:latin typeface="Times New Roman" pitchFamily="18" charset="0"/>
                  <a:cs typeface="Times New Roman" pitchFamily="18" charset="0"/>
                </a:rPr>
                <a:t>iêu chí được đánh giá chưa đạt khi không đáp ứng yêu cầu mức đạt của tiêu chí đó).</a:t>
              </a:r>
            </a:p>
          </p:txBody>
        </p:sp>
      </p:grpSp>
      <p:grpSp>
        <p:nvGrpSpPr>
          <p:cNvPr id="4" name="Group 3"/>
          <p:cNvGrpSpPr/>
          <p:nvPr/>
        </p:nvGrpSpPr>
        <p:grpSpPr>
          <a:xfrm>
            <a:off x="3279775" y="2584450"/>
            <a:ext cx="2316163" cy="2093913"/>
            <a:chOff x="3279775" y="2584450"/>
            <a:chExt cx="2316163" cy="2093913"/>
          </a:xfrm>
        </p:grpSpPr>
        <p:sp>
          <p:nvSpPr>
            <p:cNvPr id="26628" name="AutoShape 4"/>
            <p:cNvSpPr>
              <a:spLocks noChangeArrowheads="1"/>
            </p:cNvSpPr>
            <p:nvPr/>
          </p:nvSpPr>
          <p:spPr bwMode="auto">
            <a:xfrm>
              <a:off x="3279775" y="2584450"/>
              <a:ext cx="2316163" cy="2093913"/>
            </a:xfrm>
            <a:prstGeom prst="roundRect">
              <a:avLst>
                <a:gd name="adj" fmla="val 16667"/>
              </a:avLst>
            </a:prstGeom>
            <a:ln>
              <a:headEnd/>
              <a:tailEnd/>
            </a:ln>
          </p:spPr>
          <p:style>
            <a:lnRef idx="1">
              <a:schemeClr val="accent1"/>
            </a:lnRef>
            <a:fillRef idx="2">
              <a:schemeClr val="accent1"/>
            </a:fillRef>
            <a:effectRef idx="1">
              <a:schemeClr val="accent1"/>
            </a:effectRef>
            <a:fontRef idx="minor">
              <a:schemeClr val="dk1"/>
            </a:fontRef>
          </p:style>
          <p:txBody>
            <a:bodyPr/>
            <a:lstStyle/>
            <a:p>
              <a:pPr eaLnBrk="1" hangingPunct="1"/>
              <a:endParaRPr lang="en-US" altLang="en-US" dirty="0">
                <a:latin typeface="Arial" pitchFamily="34" charset="0"/>
                <a:cs typeface="Arial" pitchFamily="34" charset="0"/>
              </a:endParaRPr>
            </a:p>
          </p:txBody>
        </p:sp>
        <p:sp>
          <p:nvSpPr>
            <p:cNvPr id="26629" name="Text Box 3"/>
            <p:cNvSpPr txBox="1">
              <a:spLocks noChangeArrowheads="1"/>
            </p:cNvSpPr>
            <p:nvPr/>
          </p:nvSpPr>
          <p:spPr bwMode="auto">
            <a:xfrm>
              <a:off x="3449638" y="2743200"/>
              <a:ext cx="1814512" cy="1665288"/>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lvl1pPr>
                <a:tabLst>
                  <a:tab pos="539750" algn="l"/>
                </a:tabLst>
                <a:defRPr>
                  <a:solidFill>
                    <a:schemeClr val="tx1"/>
                  </a:solidFill>
                  <a:latin typeface="Arial" charset="0"/>
                  <a:cs typeface="Arial" charset="0"/>
                </a:defRPr>
              </a:lvl1pPr>
              <a:lvl2pPr marL="742950" indent="-285750">
                <a:tabLst>
                  <a:tab pos="539750" algn="l"/>
                </a:tabLst>
                <a:defRPr>
                  <a:solidFill>
                    <a:schemeClr val="tx1"/>
                  </a:solidFill>
                  <a:latin typeface="Arial" charset="0"/>
                  <a:cs typeface="Arial" charset="0"/>
                </a:defRPr>
              </a:lvl2pPr>
              <a:lvl3pPr marL="1143000" indent="-228600">
                <a:tabLst>
                  <a:tab pos="539750" algn="l"/>
                </a:tabLst>
                <a:defRPr>
                  <a:solidFill>
                    <a:schemeClr val="tx1"/>
                  </a:solidFill>
                  <a:latin typeface="Arial" charset="0"/>
                  <a:cs typeface="Arial" charset="0"/>
                </a:defRPr>
              </a:lvl3pPr>
              <a:lvl4pPr marL="1600200" indent="-228600">
                <a:tabLst>
                  <a:tab pos="539750" algn="l"/>
                </a:tabLst>
                <a:defRPr>
                  <a:solidFill>
                    <a:schemeClr val="tx1"/>
                  </a:solidFill>
                  <a:latin typeface="Arial" charset="0"/>
                  <a:cs typeface="Arial" charset="0"/>
                </a:defRPr>
              </a:lvl4pPr>
              <a:lvl5pPr marL="2057400" indent="-228600">
                <a:tabLst>
                  <a:tab pos="539750" algn="l"/>
                </a:tabLst>
                <a:defRPr>
                  <a:solidFill>
                    <a:schemeClr val="tx1"/>
                  </a:solidFill>
                  <a:latin typeface="Arial" charset="0"/>
                  <a:cs typeface="Arial" charset="0"/>
                </a:defRPr>
              </a:lvl5pPr>
              <a:lvl6pPr marL="2514600" indent="-228600" defTabSz="457200" eaLnBrk="0" fontAlgn="base" hangingPunct="0">
                <a:spcBef>
                  <a:spcPct val="0"/>
                </a:spcBef>
                <a:spcAft>
                  <a:spcPct val="0"/>
                </a:spcAft>
                <a:tabLst>
                  <a:tab pos="539750" algn="l"/>
                </a:tabLst>
                <a:defRPr>
                  <a:solidFill>
                    <a:schemeClr val="tx1"/>
                  </a:solidFill>
                  <a:latin typeface="Arial" charset="0"/>
                  <a:cs typeface="Arial" charset="0"/>
                </a:defRPr>
              </a:lvl6pPr>
              <a:lvl7pPr marL="2971800" indent="-228600" defTabSz="457200" eaLnBrk="0" fontAlgn="base" hangingPunct="0">
                <a:spcBef>
                  <a:spcPct val="0"/>
                </a:spcBef>
                <a:spcAft>
                  <a:spcPct val="0"/>
                </a:spcAft>
                <a:tabLst>
                  <a:tab pos="539750" algn="l"/>
                </a:tabLst>
                <a:defRPr>
                  <a:solidFill>
                    <a:schemeClr val="tx1"/>
                  </a:solidFill>
                  <a:latin typeface="Arial" charset="0"/>
                  <a:cs typeface="Arial" charset="0"/>
                </a:defRPr>
              </a:lvl7pPr>
              <a:lvl8pPr marL="3429000" indent="-228600" defTabSz="457200" eaLnBrk="0" fontAlgn="base" hangingPunct="0">
                <a:spcBef>
                  <a:spcPct val="0"/>
                </a:spcBef>
                <a:spcAft>
                  <a:spcPct val="0"/>
                </a:spcAft>
                <a:tabLst>
                  <a:tab pos="539750" algn="l"/>
                </a:tabLst>
                <a:defRPr>
                  <a:solidFill>
                    <a:schemeClr val="tx1"/>
                  </a:solidFill>
                  <a:latin typeface="Arial" charset="0"/>
                  <a:cs typeface="Arial" charset="0"/>
                </a:defRPr>
              </a:lvl8pPr>
              <a:lvl9pPr marL="3886200" indent="-228600" defTabSz="457200" eaLnBrk="0" fontAlgn="base" hangingPunct="0">
                <a:spcBef>
                  <a:spcPct val="0"/>
                </a:spcBef>
                <a:spcAft>
                  <a:spcPct val="0"/>
                </a:spcAft>
                <a:tabLst>
                  <a:tab pos="539750" algn="l"/>
                </a:tabLst>
                <a:defRPr>
                  <a:solidFill>
                    <a:schemeClr val="tx1"/>
                  </a:solidFill>
                  <a:latin typeface="Arial" charset="0"/>
                  <a:cs typeface="Arial" charset="0"/>
                </a:defRPr>
              </a:lvl9pPr>
            </a:lstStyle>
            <a:p>
              <a:pPr algn="just"/>
              <a:r>
                <a:rPr lang="nb-NO" altLang="en-US" sz="1600" i="1" u="sng" dirty="0">
                  <a:solidFill>
                    <a:srgbClr val="000000"/>
                  </a:solidFill>
                  <a:latin typeface="Times New Roman" pitchFamily="18" charset="0"/>
                  <a:cs typeface="Times New Roman" pitchFamily="18" charset="0"/>
                </a:rPr>
                <a:t>Đạt chuẩn nghề nghiệp</a:t>
              </a:r>
              <a:r>
                <a:rPr lang="nb-NO" altLang="en-US" sz="1600" dirty="0">
                  <a:solidFill>
                    <a:srgbClr val="000000"/>
                  </a:solidFill>
                  <a:latin typeface="Times New Roman" pitchFamily="18" charset="0"/>
                  <a:cs typeface="Times New Roman" pitchFamily="18" charset="0"/>
                </a:rPr>
                <a:t>: </a:t>
              </a:r>
              <a:endParaRPr lang="en-US" altLang="en-US" sz="1600" dirty="0">
                <a:latin typeface="Times New Roman" pitchFamily="18" charset="0"/>
                <a:cs typeface="Times New Roman" pitchFamily="18" charset="0"/>
              </a:endParaRPr>
            </a:p>
            <a:p>
              <a:pPr algn="just"/>
              <a:r>
                <a:rPr lang="nb-NO" altLang="en-US" sz="1600" dirty="0">
                  <a:solidFill>
                    <a:srgbClr val="000000"/>
                  </a:solidFill>
                  <a:latin typeface="Times New Roman" pitchFamily="18" charset="0"/>
                  <a:cs typeface="Times New Roman" pitchFamily="18" charset="0"/>
                </a:rPr>
                <a:t>Có tất cả các tiêu chí đạt từ mức đạt trở lên.</a:t>
              </a:r>
              <a:endParaRPr lang="nb-NO" altLang="en-US" sz="1600" dirty="0">
                <a:latin typeface="Times New Roman" pitchFamily="18" charset="0"/>
                <a:cs typeface="Times New Roman" pitchFamily="18" charset="0"/>
              </a:endParaRPr>
            </a:p>
          </p:txBody>
        </p:sp>
      </p:grpSp>
      <p:grpSp>
        <p:nvGrpSpPr>
          <p:cNvPr id="3" name="Group 2"/>
          <p:cNvGrpSpPr/>
          <p:nvPr/>
        </p:nvGrpSpPr>
        <p:grpSpPr>
          <a:xfrm>
            <a:off x="5291138" y="1231900"/>
            <a:ext cx="2974975" cy="2266950"/>
            <a:chOff x="5291138" y="1231900"/>
            <a:chExt cx="2974975" cy="2266950"/>
          </a:xfrm>
        </p:grpSpPr>
        <p:sp>
          <p:nvSpPr>
            <p:cNvPr id="26630" name="AutoShape 2"/>
            <p:cNvSpPr>
              <a:spLocks noChangeArrowheads="1"/>
            </p:cNvSpPr>
            <p:nvPr/>
          </p:nvSpPr>
          <p:spPr bwMode="auto">
            <a:xfrm>
              <a:off x="5291138" y="1231900"/>
              <a:ext cx="2974975" cy="2266950"/>
            </a:xfrm>
            <a:prstGeom prst="roundRect">
              <a:avLst>
                <a:gd name="adj" fmla="val 16667"/>
              </a:avLst>
            </a:prstGeom>
            <a:ln>
              <a:headEnd/>
              <a:tailEnd/>
            </a:ln>
          </p:spPr>
          <p:style>
            <a:lnRef idx="1">
              <a:schemeClr val="accent4"/>
            </a:lnRef>
            <a:fillRef idx="2">
              <a:schemeClr val="accent4"/>
            </a:fillRef>
            <a:effectRef idx="1">
              <a:schemeClr val="accent4"/>
            </a:effectRef>
            <a:fontRef idx="minor">
              <a:schemeClr val="dk1"/>
            </a:fontRef>
          </p:style>
          <p:txBody>
            <a:bodyPr/>
            <a:lstStyle/>
            <a:p>
              <a:pPr eaLnBrk="1" hangingPunct="1"/>
              <a:endParaRPr lang="en-US" altLang="en-US" dirty="0">
                <a:latin typeface="Arial" pitchFamily="34" charset="0"/>
                <a:cs typeface="Arial" pitchFamily="34" charset="0"/>
              </a:endParaRPr>
            </a:p>
          </p:txBody>
        </p:sp>
        <p:sp>
          <p:nvSpPr>
            <p:cNvPr id="26631" name="Text Box 1"/>
            <p:cNvSpPr txBox="1">
              <a:spLocks noChangeArrowheads="1"/>
            </p:cNvSpPr>
            <p:nvPr/>
          </p:nvSpPr>
          <p:spPr bwMode="auto">
            <a:xfrm>
              <a:off x="5486400" y="1401763"/>
              <a:ext cx="2597150" cy="180498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lvl1pPr>
                <a:tabLst>
                  <a:tab pos="539750" algn="l"/>
                </a:tabLst>
                <a:defRPr>
                  <a:solidFill>
                    <a:schemeClr val="tx1"/>
                  </a:solidFill>
                  <a:latin typeface="Arial" charset="0"/>
                  <a:cs typeface="Arial" charset="0"/>
                </a:defRPr>
              </a:lvl1pPr>
              <a:lvl2pPr marL="742950" indent="-285750">
                <a:tabLst>
                  <a:tab pos="539750" algn="l"/>
                </a:tabLst>
                <a:defRPr>
                  <a:solidFill>
                    <a:schemeClr val="tx1"/>
                  </a:solidFill>
                  <a:latin typeface="Arial" charset="0"/>
                  <a:cs typeface="Arial" charset="0"/>
                </a:defRPr>
              </a:lvl2pPr>
              <a:lvl3pPr marL="1143000" indent="-228600">
                <a:tabLst>
                  <a:tab pos="539750" algn="l"/>
                </a:tabLst>
                <a:defRPr>
                  <a:solidFill>
                    <a:schemeClr val="tx1"/>
                  </a:solidFill>
                  <a:latin typeface="Arial" charset="0"/>
                  <a:cs typeface="Arial" charset="0"/>
                </a:defRPr>
              </a:lvl3pPr>
              <a:lvl4pPr marL="1600200" indent="-228600">
                <a:tabLst>
                  <a:tab pos="539750" algn="l"/>
                </a:tabLst>
                <a:defRPr>
                  <a:solidFill>
                    <a:schemeClr val="tx1"/>
                  </a:solidFill>
                  <a:latin typeface="Arial" charset="0"/>
                  <a:cs typeface="Arial" charset="0"/>
                </a:defRPr>
              </a:lvl4pPr>
              <a:lvl5pPr marL="2057400" indent="-228600">
                <a:tabLst>
                  <a:tab pos="539750" algn="l"/>
                </a:tabLst>
                <a:defRPr>
                  <a:solidFill>
                    <a:schemeClr val="tx1"/>
                  </a:solidFill>
                  <a:latin typeface="Arial" charset="0"/>
                  <a:cs typeface="Arial" charset="0"/>
                </a:defRPr>
              </a:lvl5pPr>
              <a:lvl6pPr marL="2514600" indent="-228600" defTabSz="457200" eaLnBrk="0" fontAlgn="base" hangingPunct="0">
                <a:spcBef>
                  <a:spcPct val="0"/>
                </a:spcBef>
                <a:spcAft>
                  <a:spcPct val="0"/>
                </a:spcAft>
                <a:tabLst>
                  <a:tab pos="539750" algn="l"/>
                </a:tabLst>
                <a:defRPr>
                  <a:solidFill>
                    <a:schemeClr val="tx1"/>
                  </a:solidFill>
                  <a:latin typeface="Arial" charset="0"/>
                  <a:cs typeface="Arial" charset="0"/>
                </a:defRPr>
              </a:lvl6pPr>
              <a:lvl7pPr marL="2971800" indent="-228600" defTabSz="457200" eaLnBrk="0" fontAlgn="base" hangingPunct="0">
                <a:spcBef>
                  <a:spcPct val="0"/>
                </a:spcBef>
                <a:spcAft>
                  <a:spcPct val="0"/>
                </a:spcAft>
                <a:tabLst>
                  <a:tab pos="539750" algn="l"/>
                </a:tabLst>
                <a:defRPr>
                  <a:solidFill>
                    <a:schemeClr val="tx1"/>
                  </a:solidFill>
                  <a:latin typeface="Arial" charset="0"/>
                  <a:cs typeface="Arial" charset="0"/>
                </a:defRPr>
              </a:lvl7pPr>
              <a:lvl8pPr marL="3429000" indent="-228600" defTabSz="457200" eaLnBrk="0" fontAlgn="base" hangingPunct="0">
                <a:spcBef>
                  <a:spcPct val="0"/>
                </a:spcBef>
                <a:spcAft>
                  <a:spcPct val="0"/>
                </a:spcAft>
                <a:tabLst>
                  <a:tab pos="539750" algn="l"/>
                </a:tabLst>
                <a:defRPr>
                  <a:solidFill>
                    <a:schemeClr val="tx1"/>
                  </a:solidFill>
                  <a:latin typeface="Arial" charset="0"/>
                  <a:cs typeface="Arial" charset="0"/>
                </a:defRPr>
              </a:lvl8pPr>
              <a:lvl9pPr marL="3886200" indent="-228600" defTabSz="457200" eaLnBrk="0" fontAlgn="base" hangingPunct="0">
                <a:spcBef>
                  <a:spcPct val="0"/>
                </a:spcBef>
                <a:spcAft>
                  <a:spcPct val="0"/>
                </a:spcAft>
                <a:tabLst>
                  <a:tab pos="539750" algn="l"/>
                </a:tabLst>
                <a:defRPr>
                  <a:solidFill>
                    <a:schemeClr val="tx1"/>
                  </a:solidFill>
                  <a:latin typeface="Arial" charset="0"/>
                  <a:cs typeface="Arial" charset="0"/>
                </a:defRPr>
              </a:lvl9pPr>
            </a:lstStyle>
            <a:p>
              <a:pPr algn="just"/>
              <a:r>
                <a:rPr lang="nb-NO" altLang="en-US" sz="1600" i="1" u="sng" dirty="0">
                  <a:solidFill>
                    <a:srgbClr val="000000"/>
                  </a:solidFill>
                  <a:latin typeface="Times New Roman" pitchFamily="18" charset="0"/>
                  <a:cs typeface="Times New Roman" pitchFamily="18" charset="0"/>
                </a:rPr>
                <a:t>Đạt chuẩn nghề nghiệp ở </a:t>
              </a:r>
              <a:r>
                <a:rPr lang="nb-NO" altLang="en-US" sz="1600" b="1" i="1" u="sng" dirty="0">
                  <a:solidFill>
                    <a:srgbClr val="FF0000"/>
                  </a:solidFill>
                  <a:latin typeface="Times New Roman" pitchFamily="18" charset="0"/>
                  <a:cs typeface="Times New Roman" pitchFamily="18" charset="0"/>
                </a:rPr>
                <a:t>mức khá</a:t>
              </a:r>
              <a:r>
                <a:rPr lang="nb-NO" altLang="en-US" sz="1600" dirty="0">
                  <a:solidFill>
                    <a:srgbClr val="000000"/>
                  </a:solidFill>
                  <a:latin typeface="Times New Roman" pitchFamily="18" charset="0"/>
                  <a:cs typeface="Times New Roman" pitchFamily="18" charset="0"/>
                </a:rPr>
                <a:t>: Có tất cả các tiêu chí đạt từ mức </a:t>
              </a:r>
              <a:r>
                <a:rPr lang="nb-NO" altLang="en-US" sz="1600" b="1" dirty="0">
                  <a:latin typeface="Times New Roman" pitchFamily="18" charset="0"/>
                  <a:cs typeface="Times New Roman" pitchFamily="18" charset="0"/>
                </a:rPr>
                <a:t>đạt</a:t>
              </a:r>
              <a:r>
                <a:rPr lang="nb-NO" altLang="en-US" sz="1600" dirty="0">
                  <a:latin typeface="Times New Roman" pitchFamily="18" charset="0"/>
                  <a:cs typeface="Times New Roman" pitchFamily="18" charset="0"/>
                </a:rPr>
                <a:t> </a:t>
              </a:r>
              <a:r>
                <a:rPr lang="nb-NO" altLang="en-US" sz="1600" dirty="0">
                  <a:solidFill>
                    <a:srgbClr val="000000"/>
                  </a:solidFill>
                  <a:latin typeface="Times New Roman" pitchFamily="18" charset="0"/>
                  <a:cs typeface="Times New Roman" pitchFamily="18" charset="0"/>
                </a:rPr>
                <a:t>trở lên, tối thiểu 2/3 tiêu chí đạt từ </a:t>
              </a:r>
              <a:r>
                <a:rPr lang="nb-NO" altLang="en-US" sz="1600" b="1" dirty="0">
                  <a:latin typeface="Times New Roman" pitchFamily="18" charset="0"/>
                  <a:cs typeface="Times New Roman" pitchFamily="18" charset="0"/>
                </a:rPr>
                <a:t>mức khá </a:t>
              </a:r>
              <a:r>
                <a:rPr lang="nb-NO" altLang="en-US" sz="1600" dirty="0">
                  <a:solidFill>
                    <a:srgbClr val="000000"/>
                  </a:solidFill>
                  <a:latin typeface="Times New Roman" pitchFamily="18" charset="0"/>
                  <a:cs typeface="Times New Roman" pitchFamily="18" charset="0"/>
                </a:rPr>
                <a:t>trở lên, trong đó các tiêu chí </a:t>
              </a:r>
              <a:r>
                <a:rPr lang="nl-NL" altLang="en-US" sz="1600" b="1" dirty="0">
                  <a:latin typeface="Times New Roman" pitchFamily="18" charset="0"/>
                  <a:cs typeface="Times New Roman" pitchFamily="18" charset="0"/>
                </a:rPr>
                <a:t>1, 3, 4, 5, 6, 7, 8 và 9 đạt mức khá trở lên</a:t>
              </a:r>
              <a:r>
                <a:rPr lang="nl-NL" altLang="en-US" sz="1600" dirty="0">
                  <a:latin typeface="Times New Roman" pitchFamily="18" charset="0"/>
                  <a:cs typeface="Times New Roman" pitchFamily="18" charset="0"/>
                </a:rPr>
                <a:t>.</a:t>
              </a:r>
              <a:endParaRPr lang="nb-NO" altLang="en-US" sz="1600" dirty="0">
                <a:latin typeface="Times New Roman" pitchFamily="18" charset="0"/>
                <a:cs typeface="Times New Roman" pitchFamily="18" charset="0"/>
              </a:endParaRPr>
            </a:p>
          </p:txBody>
        </p:sp>
      </p:grpSp>
      <p:grpSp>
        <p:nvGrpSpPr>
          <p:cNvPr id="2" name="Group 1"/>
          <p:cNvGrpSpPr/>
          <p:nvPr/>
        </p:nvGrpSpPr>
        <p:grpSpPr>
          <a:xfrm>
            <a:off x="8083550" y="195263"/>
            <a:ext cx="3133725" cy="2133600"/>
            <a:chOff x="8083550" y="195263"/>
            <a:chExt cx="3133725" cy="2133600"/>
          </a:xfrm>
        </p:grpSpPr>
        <p:sp>
          <p:nvSpPr>
            <p:cNvPr id="26632" name="AutoShape 7"/>
            <p:cNvSpPr>
              <a:spLocks noChangeArrowheads="1"/>
            </p:cNvSpPr>
            <p:nvPr/>
          </p:nvSpPr>
          <p:spPr bwMode="auto">
            <a:xfrm>
              <a:off x="8083550" y="195263"/>
              <a:ext cx="3133725" cy="213360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a:lstStyle/>
            <a:p>
              <a:pPr eaLnBrk="1" hangingPunct="1"/>
              <a:endParaRPr lang="en-US" altLang="en-US" dirty="0">
                <a:latin typeface="Arial" pitchFamily="34" charset="0"/>
                <a:cs typeface="Arial" pitchFamily="34" charset="0"/>
              </a:endParaRPr>
            </a:p>
          </p:txBody>
        </p:sp>
        <p:sp>
          <p:nvSpPr>
            <p:cNvPr id="26633" name="Text Box 8"/>
            <p:cNvSpPr txBox="1">
              <a:spLocks noChangeArrowheads="1"/>
            </p:cNvSpPr>
            <p:nvPr/>
          </p:nvSpPr>
          <p:spPr bwMode="auto">
            <a:xfrm>
              <a:off x="8315325" y="341313"/>
              <a:ext cx="2633663" cy="154781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lvl1pPr>
                <a:tabLst>
                  <a:tab pos="539750" algn="l"/>
                </a:tabLst>
                <a:defRPr>
                  <a:solidFill>
                    <a:schemeClr val="tx1"/>
                  </a:solidFill>
                  <a:latin typeface="Arial" charset="0"/>
                  <a:cs typeface="Arial" charset="0"/>
                </a:defRPr>
              </a:lvl1pPr>
              <a:lvl2pPr marL="742950" indent="-285750">
                <a:tabLst>
                  <a:tab pos="539750" algn="l"/>
                </a:tabLst>
                <a:defRPr>
                  <a:solidFill>
                    <a:schemeClr val="tx1"/>
                  </a:solidFill>
                  <a:latin typeface="Arial" charset="0"/>
                  <a:cs typeface="Arial" charset="0"/>
                </a:defRPr>
              </a:lvl2pPr>
              <a:lvl3pPr marL="1143000" indent="-228600">
                <a:tabLst>
                  <a:tab pos="539750" algn="l"/>
                </a:tabLst>
                <a:defRPr>
                  <a:solidFill>
                    <a:schemeClr val="tx1"/>
                  </a:solidFill>
                  <a:latin typeface="Arial" charset="0"/>
                  <a:cs typeface="Arial" charset="0"/>
                </a:defRPr>
              </a:lvl3pPr>
              <a:lvl4pPr marL="1600200" indent="-228600">
                <a:tabLst>
                  <a:tab pos="539750" algn="l"/>
                </a:tabLst>
                <a:defRPr>
                  <a:solidFill>
                    <a:schemeClr val="tx1"/>
                  </a:solidFill>
                  <a:latin typeface="Arial" charset="0"/>
                  <a:cs typeface="Arial" charset="0"/>
                </a:defRPr>
              </a:lvl4pPr>
              <a:lvl5pPr marL="2057400" indent="-228600">
                <a:tabLst>
                  <a:tab pos="539750" algn="l"/>
                </a:tabLst>
                <a:defRPr>
                  <a:solidFill>
                    <a:schemeClr val="tx1"/>
                  </a:solidFill>
                  <a:latin typeface="Arial" charset="0"/>
                  <a:cs typeface="Arial" charset="0"/>
                </a:defRPr>
              </a:lvl5pPr>
              <a:lvl6pPr marL="2514600" indent="-228600" defTabSz="457200" eaLnBrk="0" fontAlgn="base" hangingPunct="0">
                <a:spcBef>
                  <a:spcPct val="0"/>
                </a:spcBef>
                <a:spcAft>
                  <a:spcPct val="0"/>
                </a:spcAft>
                <a:tabLst>
                  <a:tab pos="539750" algn="l"/>
                </a:tabLst>
                <a:defRPr>
                  <a:solidFill>
                    <a:schemeClr val="tx1"/>
                  </a:solidFill>
                  <a:latin typeface="Arial" charset="0"/>
                  <a:cs typeface="Arial" charset="0"/>
                </a:defRPr>
              </a:lvl6pPr>
              <a:lvl7pPr marL="2971800" indent="-228600" defTabSz="457200" eaLnBrk="0" fontAlgn="base" hangingPunct="0">
                <a:spcBef>
                  <a:spcPct val="0"/>
                </a:spcBef>
                <a:spcAft>
                  <a:spcPct val="0"/>
                </a:spcAft>
                <a:tabLst>
                  <a:tab pos="539750" algn="l"/>
                </a:tabLst>
                <a:defRPr>
                  <a:solidFill>
                    <a:schemeClr val="tx1"/>
                  </a:solidFill>
                  <a:latin typeface="Arial" charset="0"/>
                  <a:cs typeface="Arial" charset="0"/>
                </a:defRPr>
              </a:lvl7pPr>
              <a:lvl8pPr marL="3429000" indent="-228600" defTabSz="457200" eaLnBrk="0" fontAlgn="base" hangingPunct="0">
                <a:spcBef>
                  <a:spcPct val="0"/>
                </a:spcBef>
                <a:spcAft>
                  <a:spcPct val="0"/>
                </a:spcAft>
                <a:tabLst>
                  <a:tab pos="539750" algn="l"/>
                </a:tabLst>
                <a:defRPr>
                  <a:solidFill>
                    <a:schemeClr val="tx1"/>
                  </a:solidFill>
                  <a:latin typeface="Arial" charset="0"/>
                  <a:cs typeface="Arial" charset="0"/>
                </a:defRPr>
              </a:lvl8pPr>
              <a:lvl9pPr marL="3886200" indent="-228600" defTabSz="457200" eaLnBrk="0" fontAlgn="base" hangingPunct="0">
                <a:spcBef>
                  <a:spcPct val="0"/>
                </a:spcBef>
                <a:spcAft>
                  <a:spcPct val="0"/>
                </a:spcAft>
                <a:tabLst>
                  <a:tab pos="539750" algn="l"/>
                </a:tabLst>
                <a:defRPr>
                  <a:solidFill>
                    <a:schemeClr val="tx1"/>
                  </a:solidFill>
                  <a:latin typeface="Arial" charset="0"/>
                  <a:cs typeface="Arial" charset="0"/>
                </a:defRPr>
              </a:lvl9pPr>
            </a:lstStyle>
            <a:p>
              <a:pPr algn="just"/>
              <a:r>
                <a:rPr lang="nb-NO" altLang="en-US" sz="1600" i="1" u="sng" dirty="0">
                  <a:solidFill>
                    <a:srgbClr val="000000"/>
                  </a:solidFill>
                  <a:latin typeface="Times New Roman" pitchFamily="18" charset="0"/>
                  <a:cs typeface="Times New Roman" pitchFamily="18" charset="0"/>
                </a:rPr>
                <a:t>Đạt chuẩn nghề nghiệp ở </a:t>
              </a:r>
              <a:r>
                <a:rPr lang="nb-NO" altLang="en-US" sz="1600" b="1" i="1" u="sng" dirty="0">
                  <a:solidFill>
                    <a:srgbClr val="FF0000"/>
                  </a:solidFill>
                  <a:latin typeface="Times New Roman" pitchFamily="18" charset="0"/>
                  <a:cs typeface="Times New Roman" pitchFamily="18" charset="0"/>
                </a:rPr>
                <a:t>mức tốt</a:t>
              </a:r>
              <a:r>
                <a:rPr lang="nb-NO" altLang="en-US" sz="1600" dirty="0">
                  <a:solidFill>
                    <a:srgbClr val="000000"/>
                  </a:solidFill>
                  <a:latin typeface="Times New Roman" pitchFamily="18" charset="0"/>
                  <a:cs typeface="Times New Roman" pitchFamily="18" charset="0"/>
                </a:rPr>
                <a:t>: Có tất cả các tiêu chí đạt từ mức </a:t>
              </a:r>
              <a:r>
                <a:rPr lang="nb-NO" altLang="en-US" sz="1600" b="1" dirty="0">
                  <a:latin typeface="Times New Roman" pitchFamily="18" charset="0"/>
                  <a:cs typeface="Times New Roman" pitchFamily="18" charset="0"/>
                </a:rPr>
                <a:t>khá </a:t>
              </a:r>
              <a:r>
                <a:rPr lang="nb-NO" altLang="en-US" sz="1600" dirty="0">
                  <a:solidFill>
                    <a:srgbClr val="000000"/>
                  </a:solidFill>
                  <a:latin typeface="Times New Roman" pitchFamily="18" charset="0"/>
                  <a:cs typeface="Times New Roman" pitchFamily="18" charset="0"/>
                </a:rPr>
                <a:t>trở lên, tối thiểu 2/3 tiêu chí đạt từ </a:t>
              </a:r>
              <a:r>
                <a:rPr lang="nb-NO" altLang="en-US" sz="1600" b="1" dirty="0">
                  <a:solidFill>
                    <a:srgbClr val="000000"/>
                  </a:solidFill>
                  <a:latin typeface="Times New Roman" pitchFamily="18" charset="0"/>
                  <a:cs typeface="Times New Roman" pitchFamily="18" charset="0"/>
                </a:rPr>
                <a:t>mức tốt</a:t>
              </a:r>
              <a:r>
                <a:rPr lang="nb-NO" altLang="en-US" sz="1600" dirty="0">
                  <a:solidFill>
                    <a:srgbClr val="000000"/>
                  </a:solidFill>
                  <a:latin typeface="Times New Roman" pitchFamily="18" charset="0"/>
                  <a:cs typeface="Times New Roman" pitchFamily="18" charset="0"/>
                </a:rPr>
                <a:t> trở lên, trong đó các tiêu chí </a:t>
              </a:r>
              <a:r>
                <a:rPr lang="nl-NL" altLang="en-US" sz="1600" b="1" dirty="0">
                  <a:latin typeface="Times New Roman" pitchFamily="18" charset="0"/>
                  <a:cs typeface="Times New Roman" pitchFamily="18" charset="0"/>
                </a:rPr>
                <a:t>1, 3, 4, 5, 6, 7, 8 và 9 đạt mức</a:t>
              </a:r>
              <a:r>
                <a:rPr lang="nb-NO" altLang="en-US" sz="1600" b="1" dirty="0">
                  <a:latin typeface="Times New Roman" pitchFamily="18" charset="0"/>
                  <a:cs typeface="Times New Roman" pitchFamily="18" charset="0"/>
                </a:rPr>
                <a:t> tốt</a:t>
              </a:r>
              <a:r>
                <a:rPr lang="nb-NO" altLang="en-US" sz="1600" dirty="0">
                  <a:latin typeface="Times New Roman" pitchFamily="18" charset="0"/>
                  <a:cs typeface="Times New Roman" pitchFamily="18" charset="0"/>
                </a:rPr>
                <a:t>.</a:t>
              </a:r>
            </a:p>
          </p:txBody>
        </p:sp>
      </p:grpSp>
      <p:sp>
        <p:nvSpPr>
          <p:cNvPr id="26634" name="Rectangle 9"/>
          <p:cNvSpPr>
            <a:spLocks noChangeArrowheads="1"/>
          </p:cNvSpPr>
          <p:nvPr/>
        </p:nvSpPr>
        <p:spPr bwMode="auto">
          <a:xfrm>
            <a:off x="0" y="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en-US" altLang="en-US"/>
          </a:p>
        </p:txBody>
      </p:sp>
      <p:sp>
        <p:nvSpPr>
          <p:cNvPr id="26635" name="Rectangle 10"/>
          <p:cNvSpPr>
            <a:spLocks noChangeArrowheads="1"/>
          </p:cNvSpPr>
          <p:nvPr/>
        </p:nvSpPr>
        <p:spPr bwMode="auto">
          <a:xfrm>
            <a:off x="155576" y="830640"/>
            <a:ext cx="463073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360363"/>
            <a:endParaRPr lang="nb-NO" altLang="en-US" sz="2400" b="1" dirty="0">
              <a:solidFill>
                <a:srgbClr val="FF0000"/>
              </a:solidFill>
              <a:latin typeface="Arial" pitchFamily="34" charset="0"/>
              <a:cs typeface="Arial" pitchFamily="34" charset="0"/>
            </a:endParaRPr>
          </a:p>
          <a:p>
            <a:pPr indent="360363"/>
            <a:r>
              <a:rPr lang="nb-NO" altLang="en-US" sz="2400" b="1" dirty="0">
                <a:solidFill>
                  <a:srgbClr val="FF0000"/>
                </a:solidFill>
                <a:latin typeface="Arial" pitchFamily="34" charset="0"/>
                <a:cs typeface="Arial" pitchFamily="34" charset="0"/>
              </a:rPr>
              <a:t>Yêu cầu, điều kiện </a:t>
            </a:r>
            <a:endParaRPr lang="nb-NO" altLang="en-US" sz="2400" b="1" dirty="0" smtClean="0">
              <a:solidFill>
                <a:srgbClr val="FF0000"/>
              </a:solidFill>
              <a:latin typeface="Arial" pitchFamily="34" charset="0"/>
              <a:cs typeface="Arial" pitchFamily="34" charset="0"/>
            </a:endParaRPr>
          </a:p>
          <a:p>
            <a:pPr indent="360363"/>
            <a:r>
              <a:rPr lang="nb-NO" altLang="en-US" sz="2400" b="1" dirty="0" smtClean="0">
                <a:solidFill>
                  <a:srgbClr val="FF0000"/>
                </a:solidFill>
                <a:latin typeface="Arial" pitchFamily="34" charset="0"/>
                <a:cs typeface="Arial" pitchFamily="34" charset="0"/>
              </a:rPr>
              <a:t>để </a:t>
            </a:r>
            <a:r>
              <a:rPr lang="nb-NO" altLang="en-US" sz="2400" b="1" dirty="0">
                <a:solidFill>
                  <a:srgbClr val="FF0000"/>
                </a:solidFill>
                <a:latin typeface="Arial" pitchFamily="34" charset="0"/>
                <a:cs typeface="Arial" pitchFamily="34" charset="0"/>
              </a:rPr>
              <a:t>đạt chuẩn nghề nghiệp</a:t>
            </a:r>
            <a:endParaRPr lang="en-US" altLang="en-US" sz="2400" b="1" dirty="0">
              <a:solidFill>
                <a:srgbClr val="FF0000"/>
              </a:solidFill>
              <a:latin typeface="Arial" pitchFamily="34" charset="0"/>
              <a:cs typeface="Arial" pitchFamily="34" charset="0"/>
            </a:endParaRPr>
          </a:p>
          <a:p>
            <a:pPr indent="360363"/>
            <a:endParaRPr lang="en-US" altLang="en-US" sz="2400" b="1" dirty="0">
              <a:solidFill>
                <a:srgbClr val="FF0000"/>
              </a:solidFill>
              <a:latin typeface="Arial" pitchFamily="34" charset="0"/>
              <a:cs typeface="Arial" pitchFamily="34" charset="0"/>
            </a:endParaRPr>
          </a:p>
        </p:txBody>
      </p:sp>
      <p:sp>
        <p:nvSpPr>
          <p:cNvPr id="26636" name="Rectangle 14"/>
          <p:cNvSpPr>
            <a:spLocks noChangeArrowheads="1"/>
          </p:cNvSpPr>
          <p:nvPr/>
        </p:nvSpPr>
        <p:spPr bwMode="auto">
          <a:xfrm>
            <a:off x="0" y="5334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360363"/>
            <a:endParaRPr lang="en-US" altLang="en-US"/>
          </a:p>
        </p:txBody>
      </p:sp>
    </p:spTree>
    <p:extLst>
      <p:ext uri="{BB962C8B-B14F-4D97-AF65-F5344CB8AC3E}">
        <p14:creationId xmlns:p14="http://schemas.microsoft.com/office/powerpoint/2010/main" val="195476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7650" name="Text Box 7"/>
          <p:cNvSpPr txBox="1">
            <a:spLocks noChangeArrowheads="1"/>
          </p:cNvSpPr>
          <p:nvPr/>
        </p:nvSpPr>
        <p:spPr bwMode="auto">
          <a:xfrm>
            <a:off x="1100138" y="1721496"/>
            <a:ext cx="1716087" cy="2386307"/>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a:endParaRPr lang="en-US" altLang="en-US" sz="2400" b="1" dirty="0">
              <a:latin typeface="Arial" pitchFamily="34" charset="0"/>
              <a:cs typeface="Arial" pitchFamily="34" charset="0"/>
            </a:endParaRPr>
          </a:p>
          <a:p>
            <a:pPr algn="ctr"/>
            <a:endParaRPr lang="en-US" altLang="en-US" sz="2400" b="1" dirty="0">
              <a:latin typeface="Arial" pitchFamily="34" charset="0"/>
              <a:cs typeface="Arial" pitchFamily="34" charset="0"/>
            </a:endParaRPr>
          </a:p>
          <a:p>
            <a:pPr algn="ctr"/>
            <a:r>
              <a:rPr lang="en-US" altLang="en-US" sz="2400" b="1" dirty="0">
                <a:latin typeface="Arial" pitchFamily="34" charset="0"/>
                <a:cs typeface="Arial" pitchFamily="34" charset="0"/>
              </a:rPr>
              <a:t>CHU KỲ </a:t>
            </a:r>
            <a:endParaRPr lang="en-US" altLang="en-US" sz="2400" dirty="0">
              <a:latin typeface="Arial" pitchFamily="34" charset="0"/>
              <a:cs typeface="Arial" pitchFamily="34" charset="0"/>
            </a:endParaRPr>
          </a:p>
          <a:p>
            <a:pPr algn="ctr"/>
            <a:r>
              <a:rPr lang="en-US" altLang="en-US" sz="2400" b="1" dirty="0">
                <a:latin typeface="Arial" pitchFamily="34" charset="0"/>
                <a:cs typeface="Arial" pitchFamily="34" charset="0"/>
              </a:rPr>
              <a:t>ĐÁNH GIÁ </a:t>
            </a:r>
            <a:endParaRPr lang="en-US" altLang="en-US" sz="2400" dirty="0">
              <a:latin typeface="Arial" pitchFamily="34" charset="0"/>
              <a:cs typeface="Arial" pitchFamily="34" charset="0"/>
            </a:endParaRPr>
          </a:p>
          <a:p>
            <a:pPr algn="ctr"/>
            <a:endParaRPr lang="en-US" altLang="en-US" sz="2400" dirty="0">
              <a:latin typeface="Arial" pitchFamily="34" charset="0"/>
              <a:cs typeface="Arial" pitchFamily="34" charset="0"/>
            </a:endParaRPr>
          </a:p>
        </p:txBody>
      </p:sp>
      <p:grpSp>
        <p:nvGrpSpPr>
          <p:cNvPr id="2" name="Group 1"/>
          <p:cNvGrpSpPr/>
          <p:nvPr/>
        </p:nvGrpSpPr>
        <p:grpSpPr>
          <a:xfrm>
            <a:off x="2828925" y="609046"/>
            <a:ext cx="8701088" cy="2305604"/>
            <a:chOff x="2828925" y="609046"/>
            <a:chExt cx="8701088" cy="2305604"/>
          </a:xfrm>
        </p:grpSpPr>
        <p:sp>
          <p:nvSpPr>
            <p:cNvPr id="27651" name="Text Box 6"/>
            <p:cNvSpPr txBox="1">
              <a:spLocks noChangeArrowheads="1"/>
            </p:cNvSpPr>
            <p:nvPr/>
          </p:nvSpPr>
          <p:spPr bwMode="auto">
            <a:xfrm>
              <a:off x="3956050" y="609046"/>
              <a:ext cx="7573963" cy="127793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en-US" altLang="en-US" sz="2200">
                  <a:latin typeface="Arial" pitchFamily="34" charset="0"/>
                  <a:cs typeface="Arial" pitchFamily="34" charset="0"/>
                </a:rPr>
                <a:t>Giáo viên tự đánh giá theo chu kỳ </a:t>
              </a:r>
              <a:r>
                <a:rPr lang="en-US" altLang="en-US" sz="2200" b="1" i="1">
                  <a:latin typeface="Arial" pitchFamily="34" charset="0"/>
                  <a:cs typeface="Arial" pitchFamily="34" charset="0"/>
                </a:rPr>
                <a:t>một năm một lần</a:t>
              </a:r>
              <a:r>
                <a:rPr lang="en-US" altLang="en-US" sz="2200">
                  <a:latin typeface="Arial" pitchFamily="34" charset="0"/>
                  <a:cs typeface="Arial" pitchFamily="34" charset="0"/>
                </a:rPr>
                <a:t> vào</a:t>
              </a:r>
            </a:p>
            <a:p>
              <a:pPr algn="just"/>
              <a:r>
                <a:rPr lang="en-US" altLang="en-US" sz="2200">
                  <a:latin typeface="Arial" pitchFamily="34" charset="0"/>
                  <a:cs typeface="Arial" pitchFamily="34" charset="0"/>
                </a:rPr>
                <a:t> cuối năm học.</a:t>
              </a:r>
            </a:p>
            <a:p>
              <a:endParaRPr lang="en-US" altLang="en-US">
                <a:latin typeface="Arial" pitchFamily="34" charset="0"/>
                <a:cs typeface="Arial" pitchFamily="34" charset="0"/>
              </a:endParaRPr>
            </a:p>
          </p:txBody>
        </p:sp>
        <p:cxnSp>
          <p:nvCxnSpPr>
            <p:cNvPr id="27654" name="AutoShape 3"/>
            <p:cNvCxnSpPr>
              <a:cxnSpLocks noChangeShapeType="1"/>
            </p:cNvCxnSpPr>
            <p:nvPr/>
          </p:nvCxnSpPr>
          <p:spPr bwMode="auto">
            <a:xfrm flipV="1">
              <a:off x="2828925" y="1403350"/>
              <a:ext cx="1135063" cy="15113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nvGrpSpPr>
          <p:cNvPr id="3" name="Group 2"/>
          <p:cNvGrpSpPr/>
          <p:nvPr/>
        </p:nvGrpSpPr>
        <p:grpSpPr>
          <a:xfrm>
            <a:off x="2854325" y="2317824"/>
            <a:ext cx="8675688" cy="1419225"/>
            <a:chOff x="2854325" y="2317824"/>
            <a:chExt cx="8675688" cy="1419225"/>
          </a:xfrm>
        </p:grpSpPr>
        <p:sp>
          <p:nvSpPr>
            <p:cNvPr id="27652" name="Text Box 5"/>
            <p:cNvSpPr txBox="1">
              <a:spLocks noChangeArrowheads="1"/>
            </p:cNvSpPr>
            <p:nvPr/>
          </p:nvSpPr>
          <p:spPr bwMode="auto">
            <a:xfrm>
              <a:off x="3956050" y="2317824"/>
              <a:ext cx="7573963" cy="141922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nb-NO" altLang="en-US" sz="2400">
                  <a:latin typeface="Arial" pitchFamily="34" charset="0"/>
                  <a:cs typeface="Arial" pitchFamily="34" charset="0"/>
                </a:rPr>
                <a:t>Người đứng đầu cơ sở giáo dục mầm non tổ chức </a:t>
              </a:r>
            </a:p>
            <a:p>
              <a:pPr algn="just"/>
              <a:r>
                <a:rPr lang="nb-NO" altLang="en-US" sz="2400">
                  <a:latin typeface="Arial" pitchFamily="34" charset="0"/>
                  <a:cs typeface="Arial" pitchFamily="34" charset="0"/>
                </a:rPr>
                <a:t>đánh giá giáo viên theo chu kỳ </a:t>
              </a:r>
              <a:r>
                <a:rPr lang="nb-NO" altLang="en-US" sz="2400" b="1" i="1">
                  <a:latin typeface="Arial" pitchFamily="34" charset="0"/>
                  <a:cs typeface="Arial" pitchFamily="34" charset="0"/>
                </a:rPr>
                <a:t>hai năm một lần</a:t>
              </a:r>
              <a:r>
                <a:rPr lang="nb-NO" altLang="en-US" sz="2400">
                  <a:latin typeface="Arial" pitchFamily="34" charset="0"/>
                  <a:cs typeface="Arial" pitchFamily="34" charset="0"/>
                </a:rPr>
                <a:t> vào </a:t>
              </a:r>
            </a:p>
            <a:p>
              <a:pPr algn="just"/>
              <a:r>
                <a:rPr lang="nb-NO" altLang="en-US" sz="2400">
                  <a:latin typeface="Arial" pitchFamily="34" charset="0"/>
                  <a:cs typeface="Arial" pitchFamily="34" charset="0"/>
                </a:rPr>
                <a:t>cuối năm học.</a:t>
              </a:r>
            </a:p>
          </p:txBody>
        </p:sp>
        <p:cxnSp>
          <p:nvCxnSpPr>
            <p:cNvPr id="27655" name="AutoShape 2"/>
            <p:cNvCxnSpPr>
              <a:cxnSpLocks noChangeShapeType="1"/>
            </p:cNvCxnSpPr>
            <p:nvPr/>
          </p:nvCxnSpPr>
          <p:spPr bwMode="auto">
            <a:xfrm>
              <a:off x="2854325" y="3168650"/>
              <a:ext cx="1095375" cy="4603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nvGrpSpPr>
          <p:cNvPr id="4" name="Group 3"/>
          <p:cNvGrpSpPr/>
          <p:nvPr/>
        </p:nvGrpSpPr>
        <p:grpSpPr>
          <a:xfrm>
            <a:off x="2816225" y="3462338"/>
            <a:ext cx="8705850" cy="2896706"/>
            <a:chOff x="2816225" y="3462338"/>
            <a:chExt cx="8705850" cy="2896706"/>
          </a:xfrm>
        </p:grpSpPr>
        <p:sp>
          <p:nvSpPr>
            <p:cNvPr id="27653" name="Text Box 4"/>
            <p:cNvSpPr txBox="1">
              <a:spLocks noChangeArrowheads="1"/>
            </p:cNvSpPr>
            <p:nvPr/>
          </p:nvSpPr>
          <p:spPr bwMode="auto">
            <a:xfrm>
              <a:off x="3846513" y="4152345"/>
              <a:ext cx="7675562" cy="2206699"/>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en-US" altLang="en-US" sz="2200" dirty="0" err="1">
                  <a:solidFill>
                    <a:srgbClr val="000000"/>
                  </a:solidFill>
                  <a:latin typeface="Arial" pitchFamily="34" charset="0"/>
                  <a:cs typeface="Arial" pitchFamily="34" charset="0"/>
                </a:rPr>
                <a:t>Trường</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hợp</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đặc</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biệt</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Ví</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dụ</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được</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chọn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cử</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tham</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gia</a:t>
              </a:r>
              <a:r>
                <a:rPr lang="en-US" altLang="en-US" sz="2200" dirty="0">
                  <a:solidFill>
                    <a:srgbClr val="000000"/>
                  </a:solidFill>
                  <a:latin typeface="Arial" pitchFamily="34" charset="0"/>
                  <a:cs typeface="Arial" pitchFamily="34" charset="0"/>
                </a:rPr>
                <a:t> ĐT; </a:t>
              </a:r>
              <a:r>
                <a:rPr lang="en-US" altLang="en-US" sz="2200" dirty="0" err="1">
                  <a:solidFill>
                    <a:srgbClr val="000000"/>
                  </a:solidFill>
                  <a:latin typeface="Arial" pitchFamily="34" charset="0"/>
                  <a:cs typeface="Arial" pitchFamily="34" charset="0"/>
                </a:rPr>
                <a:t>lựa</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chọn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giáo</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viên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cơ</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sở</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giáo</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dục</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mầm</a:t>
              </a:r>
              <a:r>
                <a:rPr lang="en-US" altLang="en-US" sz="2200" dirty="0">
                  <a:solidFill>
                    <a:srgbClr val="000000"/>
                  </a:solidFill>
                  <a:latin typeface="Arial" pitchFamily="34" charset="0"/>
                  <a:cs typeface="Arial" pitchFamily="34" charset="0"/>
                </a:rPr>
                <a:t> non </a:t>
              </a:r>
              <a:r>
                <a:rPr lang="en-US" altLang="en-US" sz="2200" dirty="0" err="1">
                  <a:solidFill>
                    <a:srgbClr val="000000"/>
                  </a:solidFill>
                  <a:latin typeface="Arial" pitchFamily="34" charset="0"/>
                  <a:cs typeface="Arial" pitchFamily="34" charset="0"/>
                </a:rPr>
                <a:t>cốt</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cán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được</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cơ</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quan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quản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lý</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cấp</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trên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đồng</a:t>
              </a:r>
              <a:r>
                <a:rPr lang="en-US" altLang="en-US" sz="2200" dirty="0">
                  <a:solidFill>
                    <a:srgbClr val="000000"/>
                  </a:solidFill>
                  <a:latin typeface="Arial" pitchFamily="34" charset="0"/>
                  <a:cs typeface="Arial" pitchFamily="34" charset="0"/>
                </a:rPr>
                <a:t> ý, </a:t>
              </a:r>
              <a:r>
                <a:rPr lang="en-US" altLang="en-US" sz="2200" dirty="0" err="1">
                  <a:solidFill>
                    <a:srgbClr val="000000"/>
                  </a:solidFill>
                  <a:latin typeface="Arial" pitchFamily="34" charset="0"/>
                  <a:cs typeface="Arial" pitchFamily="34" charset="0"/>
                </a:rPr>
                <a:t>nhà</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trường</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rút</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ngắn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chu</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kỳ</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đánh</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giá</a:t>
              </a:r>
              <a:r>
                <a:rPr lang="en-US" altLang="en-US" sz="2200" dirty="0">
                  <a:solidFill>
                    <a:srgbClr val="000000"/>
                  </a:solidFill>
                  <a:latin typeface="Arial" pitchFamily="34" charset="0"/>
                  <a:cs typeface="Arial" pitchFamily="34" charset="0"/>
                </a:rPr>
                <a:t>. </a:t>
              </a:r>
            </a:p>
            <a:p>
              <a:pPr algn="just"/>
              <a:r>
                <a:rPr lang="en-US" altLang="en-US" sz="2200" dirty="0">
                  <a:solidFill>
                    <a:srgbClr val="000000"/>
                  </a:solidFill>
                  <a:latin typeface="Arial" pitchFamily="34" charset="0"/>
                  <a:cs typeface="Arial" pitchFamily="34" charset="0"/>
                </a:rPr>
                <a:t>(</a:t>
              </a:r>
              <a:r>
                <a:rPr lang="en-US" altLang="en-US" sz="2200" dirty="0" err="1">
                  <a:solidFill>
                    <a:srgbClr val="000000"/>
                  </a:solidFill>
                  <a:latin typeface="Arial" pitchFamily="34" charset="0"/>
                  <a:cs typeface="Arial" pitchFamily="34" charset="0"/>
                </a:rPr>
                <a:t>có</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thể</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rút</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ngắn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chu</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kỳ</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đánh</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giá</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mỗi</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năm</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một</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lần</a:t>
              </a:r>
              <a:r>
                <a:rPr lang="en-US" altLang="en-US" sz="2200" dirty="0">
                  <a:solidFill>
                    <a:srgbClr val="000000"/>
                  </a:solidFill>
                  <a:latin typeface="Arial" pitchFamily="34" charset="0"/>
                  <a:cs typeface="Arial" pitchFamily="34" charset="0"/>
                </a:rPr>
                <a:t> song </a:t>
              </a:r>
              <a:r>
                <a:rPr lang="en-US" altLang="en-US" sz="2200" dirty="0" err="1">
                  <a:solidFill>
                    <a:srgbClr val="000000"/>
                  </a:solidFill>
                  <a:latin typeface="Arial" pitchFamily="34" charset="0"/>
                  <a:cs typeface="Arial" pitchFamily="34" charset="0"/>
                </a:rPr>
                <a:t>phải</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thực</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hiện</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đầy</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đủ</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quy</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trình</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tại</a:t>
              </a:r>
              <a:r>
                <a:rPr lang="en-US" altLang="en-US" sz="2200" dirty="0">
                  <a:solidFill>
                    <a:srgbClr val="000000"/>
                  </a:solidFill>
                  <a:latin typeface="Arial" pitchFamily="34" charset="0"/>
                  <a:cs typeface="Arial" pitchFamily="34" charset="0"/>
                </a:rPr>
                <a:t> </a:t>
              </a:r>
              <a:r>
                <a:rPr lang="en-US" altLang="en-US" sz="2200" dirty="0" err="1">
                  <a:solidFill>
                    <a:srgbClr val="000000"/>
                  </a:solidFill>
                  <a:latin typeface="Arial" pitchFamily="34" charset="0"/>
                  <a:cs typeface="Arial" pitchFamily="34" charset="0"/>
                </a:rPr>
                <a:t>Khoản</a:t>
              </a:r>
              <a:r>
                <a:rPr lang="en-US" altLang="en-US" sz="2200" dirty="0">
                  <a:solidFill>
                    <a:srgbClr val="000000"/>
                  </a:solidFill>
                  <a:latin typeface="Arial" pitchFamily="34" charset="0"/>
                  <a:cs typeface="Arial" pitchFamily="34" charset="0"/>
                </a:rPr>
                <a:t> 1 </a:t>
              </a:r>
              <a:r>
                <a:rPr lang="en-US" altLang="en-US" sz="2200" dirty="0" err="1">
                  <a:solidFill>
                    <a:srgbClr val="000000"/>
                  </a:solidFill>
                  <a:latin typeface="Arial" pitchFamily="34" charset="0"/>
                  <a:cs typeface="Arial" pitchFamily="34" charset="0"/>
                </a:rPr>
                <a:t>Điều</a:t>
              </a:r>
              <a:r>
                <a:rPr lang="en-US" altLang="en-US" sz="2200" dirty="0">
                  <a:solidFill>
                    <a:srgbClr val="000000"/>
                  </a:solidFill>
                  <a:latin typeface="Arial" pitchFamily="34" charset="0"/>
                  <a:cs typeface="Arial" pitchFamily="34" charset="0"/>
                </a:rPr>
                <a:t> 10.</a:t>
              </a:r>
              <a:endParaRPr lang="en-US" altLang="en-US" sz="2200" dirty="0">
                <a:latin typeface="Arial" pitchFamily="34" charset="0"/>
                <a:cs typeface="Arial" pitchFamily="34" charset="0"/>
              </a:endParaRPr>
            </a:p>
            <a:p>
              <a:endParaRPr lang="en-US" altLang="en-US" sz="2200" dirty="0">
                <a:latin typeface="Arial" pitchFamily="34" charset="0"/>
                <a:cs typeface="Arial" pitchFamily="34" charset="0"/>
              </a:endParaRPr>
            </a:p>
          </p:txBody>
        </p:sp>
        <p:cxnSp>
          <p:nvCxnSpPr>
            <p:cNvPr id="27656" name="AutoShape 1"/>
            <p:cNvCxnSpPr>
              <a:cxnSpLocks noChangeShapeType="1"/>
            </p:cNvCxnSpPr>
            <p:nvPr/>
          </p:nvCxnSpPr>
          <p:spPr bwMode="auto">
            <a:xfrm>
              <a:off x="2816225" y="3462338"/>
              <a:ext cx="1014413" cy="192563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27657" name="Rectangle 13"/>
          <p:cNvSpPr>
            <a:spLocks noChangeArrowheads="1"/>
          </p:cNvSpPr>
          <p:nvPr/>
        </p:nvSpPr>
        <p:spPr bwMode="auto">
          <a:xfrm>
            <a:off x="0" y="5334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tLang="en-US"/>
          </a:p>
        </p:txBody>
      </p:sp>
    </p:spTree>
    <p:extLst>
      <p:ext uri="{BB962C8B-B14F-4D97-AF65-F5344CB8AC3E}">
        <p14:creationId xmlns:p14="http://schemas.microsoft.com/office/powerpoint/2010/main" val="319659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5" name="Freeform 4"/>
          <p:cNvSpPr/>
          <p:nvPr/>
        </p:nvSpPr>
        <p:spPr>
          <a:xfrm>
            <a:off x="4632576" y="2679838"/>
            <a:ext cx="2429176" cy="1902358"/>
          </a:xfrm>
          <a:custGeom>
            <a:avLst/>
            <a:gdLst>
              <a:gd name="connsiteX0" fmla="*/ 0 w 1905002"/>
              <a:gd name="connsiteY0" fmla="*/ 951179 h 1902358"/>
              <a:gd name="connsiteX1" fmla="*/ 952501 w 1905002"/>
              <a:gd name="connsiteY1" fmla="*/ 0 h 1902358"/>
              <a:gd name="connsiteX2" fmla="*/ 1905002 w 1905002"/>
              <a:gd name="connsiteY2" fmla="*/ 951179 h 1902358"/>
              <a:gd name="connsiteX3" fmla="*/ 952501 w 1905002"/>
              <a:gd name="connsiteY3" fmla="*/ 1902358 h 1902358"/>
              <a:gd name="connsiteX4" fmla="*/ 0 w 1905002"/>
              <a:gd name="connsiteY4" fmla="*/ 951179 h 1902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2" h="1902358">
                <a:moveTo>
                  <a:pt x="0" y="951179"/>
                </a:moveTo>
                <a:cubicBezTo>
                  <a:pt x="0" y="425857"/>
                  <a:pt x="426449" y="0"/>
                  <a:pt x="952501" y="0"/>
                </a:cubicBezTo>
                <a:cubicBezTo>
                  <a:pt x="1478553" y="0"/>
                  <a:pt x="1905002" y="425857"/>
                  <a:pt x="1905002" y="951179"/>
                </a:cubicBezTo>
                <a:cubicBezTo>
                  <a:pt x="1905002" y="1476501"/>
                  <a:pt x="1478553" y="1902358"/>
                  <a:pt x="952501" y="1902358"/>
                </a:cubicBezTo>
                <a:cubicBezTo>
                  <a:pt x="426449" y="1902358"/>
                  <a:pt x="0" y="1476501"/>
                  <a:pt x="0" y="951179"/>
                </a:cubicBezTo>
                <a:close/>
              </a:path>
            </a:pathLst>
          </a:custGeom>
          <a:effectLst>
            <a:glow rad="228600">
              <a:schemeClr val="accent2">
                <a:satMod val="175000"/>
                <a:alpha val="40000"/>
              </a:schemeClr>
            </a:glow>
          </a:effectLst>
        </p:spPr>
        <p:style>
          <a:lnRef idx="1">
            <a:schemeClr val="accent5"/>
          </a:lnRef>
          <a:fillRef idx="2">
            <a:schemeClr val="accent5"/>
          </a:fillRef>
          <a:effectRef idx="1">
            <a:schemeClr val="accent5"/>
          </a:effectRef>
          <a:fontRef idx="minor">
            <a:schemeClr val="dk1"/>
          </a:fontRef>
        </p:style>
        <p:txBody>
          <a:bodyPr spcFirstLastPara="0" vert="horz" wrap="square" lIns="291681" tIns="291294" rIns="291681" bIns="291294" numCol="1" spcCol="1270" anchor="ctr" anchorCtr="0">
            <a:noAutofit/>
          </a:bodyPr>
          <a:lstStyle/>
          <a:p>
            <a:pPr lvl="0" algn="ctr" defTabSz="889000">
              <a:lnSpc>
                <a:spcPct val="90000"/>
              </a:lnSpc>
              <a:spcBef>
                <a:spcPct val="0"/>
              </a:spcBef>
              <a:spcAft>
                <a:spcPct val="35000"/>
              </a:spcAft>
            </a:pPr>
            <a:r>
              <a:rPr lang="nb-NO" sz="1400" b="1" kern="1200" dirty="0" smtClean="0">
                <a:latin typeface="Arial" pitchFamily="34" charset="0"/>
                <a:cs typeface="Arial" pitchFamily="34" charset="0"/>
              </a:rPr>
              <a:t>Tiêu chuẩn lựa chọn GV CSGDMN </a:t>
            </a:r>
            <a:br>
              <a:rPr lang="nb-NO" sz="1400" b="1" kern="1200" dirty="0" smtClean="0">
                <a:latin typeface="Arial" pitchFamily="34" charset="0"/>
                <a:cs typeface="Arial" pitchFamily="34" charset="0"/>
              </a:rPr>
            </a:br>
            <a:r>
              <a:rPr lang="nb-NO" sz="1400" b="1" kern="1200" dirty="0" smtClean="0">
                <a:latin typeface="Arial" pitchFamily="34" charset="0"/>
                <a:cs typeface="Arial" pitchFamily="34" charset="0"/>
              </a:rPr>
              <a:t>cốt cán</a:t>
            </a:r>
            <a:endParaRPr lang="en-US" sz="1400" b="1" kern="1200" dirty="0">
              <a:latin typeface="Arial" pitchFamily="34" charset="0"/>
              <a:cs typeface="Arial" pitchFamily="34" charset="0"/>
            </a:endParaRPr>
          </a:p>
        </p:txBody>
      </p:sp>
      <p:grpSp>
        <p:nvGrpSpPr>
          <p:cNvPr id="19" name="Group 18"/>
          <p:cNvGrpSpPr/>
          <p:nvPr/>
        </p:nvGrpSpPr>
        <p:grpSpPr>
          <a:xfrm>
            <a:off x="4634262" y="204993"/>
            <a:ext cx="2425804" cy="2474845"/>
            <a:chOff x="4634262" y="204993"/>
            <a:chExt cx="2425804" cy="2474845"/>
          </a:xfrm>
          <a:effectLst>
            <a:glow rad="139700">
              <a:schemeClr val="accent4">
                <a:satMod val="175000"/>
                <a:alpha val="40000"/>
              </a:schemeClr>
            </a:glow>
          </a:effectLst>
        </p:grpSpPr>
        <p:sp>
          <p:nvSpPr>
            <p:cNvPr id="6" name="Freeform 5"/>
            <p:cNvSpPr/>
            <p:nvPr/>
          </p:nvSpPr>
          <p:spPr>
            <a:xfrm rot="16200000">
              <a:off x="5560921" y="2369107"/>
              <a:ext cx="572487" cy="48976"/>
            </a:xfrm>
            <a:custGeom>
              <a:avLst/>
              <a:gdLst>
                <a:gd name="connsiteX0" fmla="*/ 0 w 572487"/>
                <a:gd name="connsiteY0" fmla="*/ 19204 h 38408"/>
                <a:gd name="connsiteX1" fmla="*/ 572487 w 572487"/>
                <a:gd name="connsiteY1" fmla="*/ 19204 h 38408"/>
              </a:gdLst>
              <a:ahLst/>
              <a:cxnLst>
                <a:cxn ang="0">
                  <a:pos x="connsiteX0" y="connsiteY0"/>
                </a:cxn>
                <a:cxn ang="0">
                  <a:pos x="connsiteX1" y="connsiteY1"/>
                </a:cxn>
              </a:cxnLst>
              <a:rect l="l" t="t" r="r" b="b"/>
              <a:pathLst>
                <a:path w="572487" h="38408">
                  <a:moveTo>
                    <a:pt x="0" y="19204"/>
                  </a:moveTo>
                  <a:lnTo>
                    <a:pt x="572487" y="19204"/>
                  </a:lnTo>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284631" tIns="4892" rIns="284632" bIns="4892" numCol="1" spcCol="1270" anchor="ctr" anchorCtr="0">
              <a:noAutofit/>
            </a:bodyPr>
            <a:lstStyle/>
            <a:p>
              <a:pPr lvl="0" algn="ctr" defTabSz="533400">
                <a:lnSpc>
                  <a:spcPct val="90000"/>
                </a:lnSpc>
                <a:spcBef>
                  <a:spcPct val="0"/>
                </a:spcBef>
                <a:spcAft>
                  <a:spcPct val="35000"/>
                </a:spcAft>
              </a:pPr>
              <a:endParaRPr lang="en-US" sz="1400" kern="1200">
                <a:latin typeface="Arial" pitchFamily="34" charset="0"/>
                <a:cs typeface="Arial" pitchFamily="34" charset="0"/>
              </a:endParaRPr>
            </a:p>
          </p:txBody>
        </p:sp>
        <p:sp>
          <p:nvSpPr>
            <p:cNvPr id="7" name="Freeform 6"/>
            <p:cNvSpPr/>
            <p:nvPr/>
          </p:nvSpPr>
          <p:spPr>
            <a:xfrm>
              <a:off x="4634262" y="204993"/>
              <a:ext cx="2425804" cy="1902358"/>
            </a:xfrm>
            <a:custGeom>
              <a:avLst/>
              <a:gdLst>
                <a:gd name="connsiteX0" fmla="*/ 0 w 1902358"/>
                <a:gd name="connsiteY0" fmla="*/ 951179 h 1902358"/>
                <a:gd name="connsiteX1" fmla="*/ 951179 w 1902358"/>
                <a:gd name="connsiteY1" fmla="*/ 0 h 1902358"/>
                <a:gd name="connsiteX2" fmla="*/ 1902358 w 1902358"/>
                <a:gd name="connsiteY2" fmla="*/ 951179 h 1902358"/>
                <a:gd name="connsiteX3" fmla="*/ 951179 w 1902358"/>
                <a:gd name="connsiteY3" fmla="*/ 1902358 h 1902358"/>
                <a:gd name="connsiteX4" fmla="*/ 0 w 1902358"/>
                <a:gd name="connsiteY4" fmla="*/ 951179 h 1902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8" h="1902358">
                  <a:moveTo>
                    <a:pt x="0" y="951179"/>
                  </a:moveTo>
                  <a:cubicBezTo>
                    <a:pt x="0" y="425857"/>
                    <a:pt x="425857" y="0"/>
                    <a:pt x="951179" y="0"/>
                  </a:cubicBezTo>
                  <a:cubicBezTo>
                    <a:pt x="1476501" y="0"/>
                    <a:pt x="1902358" y="425857"/>
                    <a:pt x="1902358" y="951179"/>
                  </a:cubicBezTo>
                  <a:cubicBezTo>
                    <a:pt x="1902358" y="1476501"/>
                    <a:pt x="1476501" y="1902358"/>
                    <a:pt x="951179" y="1902358"/>
                  </a:cubicBezTo>
                  <a:cubicBezTo>
                    <a:pt x="425857" y="1902358"/>
                    <a:pt x="0" y="1476501"/>
                    <a:pt x="0" y="951179"/>
                  </a:cubicBez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286214" tIns="286214" rIns="286214" bIns="286214" numCol="1" spcCol="1270" anchor="ctr" anchorCtr="0">
              <a:noAutofit/>
            </a:bodyPr>
            <a:lstStyle/>
            <a:p>
              <a:pPr lvl="0" algn="ctr" defTabSz="533400">
                <a:lnSpc>
                  <a:spcPct val="90000"/>
                </a:lnSpc>
                <a:spcBef>
                  <a:spcPct val="0"/>
                </a:spcBef>
                <a:spcAft>
                  <a:spcPct val="35000"/>
                </a:spcAft>
              </a:pPr>
              <a:r>
                <a:rPr lang="nb-NO" sz="1400" kern="1200" dirty="0" smtClean="0">
                  <a:latin typeface="Arial" pitchFamily="34" charset="0"/>
                  <a:cs typeface="Arial" pitchFamily="34" charset="0"/>
                </a:rPr>
                <a:t>Có ít nhất 05 năm kinh nghiệm thực hiện nhiệm vụ chăm sóc, giáo dục trẻ cho tới thời điểm xét chọn</a:t>
              </a:r>
              <a:endParaRPr lang="en-US" sz="1400" kern="1200" dirty="0">
                <a:latin typeface="Arial" pitchFamily="34" charset="0"/>
                <a:cs typeface="Arial" pitchFamily="34" charset="0"/>
              </a:endParaRPr>
            </a:p>
          </p:txBody>
        </p:sp>
      </p:grpSp>
      <p:grpSp>
        <p:nvGrpSpPr>
          <p:cNvPr id="20" name="Group 19"/>
          <p:cNvGrpSpPr/>
          <p:nvPr/>
        </p:nvGrpSpPr>
        <p:grpSpPr>
          <a:xfrm>
            <a:off x="6849846" y="1442416"/>
            <a:ext cx="2943236" cy="1902358"/>
            <a:chOff x="6849846" y="1442416"/>
            <a:chExt cx="2943236" cy="1902358"/>
          </a:xfrm>
          <a:effectLst>
            <a:glow rad="101600">
              <a:schemeClr val="accent4">
                <a:satMod val="175000"/>
                <a:alpha val="40000"/>
              </a:schemeClr>
            </a:glow>
          </a:effectLst>
        </p:grpSpPr>
        <p:sp>
          <p:nvSpPr>
            <p:cNvPr id="8" name="Freeform 7"/>
            <p:cNvSpPr/>
            <p:nvPr/>
          </p:nvSpPr>
          <p:spPr>
            <a:xfrm rot="19800000">
              <a:off x="6849846" y="2992854"/>
              <a:ext cx="728746" cy="38408"/>
            </a:xfrm>
            <a:custGeom>
              <a:avLst/>
              <a:gdLst>
                <a:gd name="connsiteX0" fmla="*/ 0 w 571495"/>
                <a:gd name="connsiteY0" fmla="*/ 19204 h 38408"/>
                <a:gd name="connsiteX1" fmla="*/ 571495 w 571495"/>
                <a:gd name="connsiteY1" fmla="*/ 19204 h 38408"/>
              </a:gdLst>
              <a:ahLst/>
              <a:cxnLst>
                <a:cxn ang="0">
                  <a:pos x="connsiteX0" y="connsiteY0"/>
                </a:cxn>
                <a:cxn ang="0">
                  <a:pos x="connsiteX1" y="connsiteY1"/>
                </a:cxn>
              </a:cxnLst>
              <a:rect l="l" t="t" r="r" b="b"/>
              <a:pathLst>
                <a:path w="571495" h="38408">
                  <a:moveTo>
                    <a:pt x="0" y="19204"/>
                  </a:moveTo>
                  <a:lnTo>
                    <a:pt x="571495" y="19204"/>
                  </a:lnTo>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284160" tIns="4917" rIns="284160" bIns="4916" numCol="1" spcCol="1270" anchor="ctr" anchorCtr="0">
              <a:noAutofit/>
            </a:bodyPr>
            <a:lstStyle/>
            <a:p>
              <a:pPr lvl="0" algn="ctr" defTabSz="533400">
                <a:lnSpc>
                  <a:spcPct val="90000"/>
                </a:lnSpc>
                <a:spcBef>
                  <a:spcPct val="0"/>
                </a:spcBef>
                <a:spcAft>
                  <a:spcPct val="35000"/>
                </a:spcAft>
              </a:pPr>
              <a:endParaRPr lang="en-US" sz="1400" kern="1200">
                <a:latin typeface="Arial" pitchFamily="34" charset="0"/>
                <a:cs typeface="Arial" pitchFamily="34" charset="0"/>
              </a:endParaRPr>
            </a:p>
          </p:txBody>
        </p:sp>
        <p:sp>
          <p:nvSpPr>
            <p:cNvPr id="9" name="Freeform 8"/>
            <p:cNvSpPr/>
            <p:nvPr/>
          </p:nvSpPr>
          <p:spPr>
            <a:xfrm>
              <a:off x="7367278" y="1442416"/>
              <a:ext cx="2425804" cy="1902358"/>
            </a:xfrm>
            <a:custGeom>
              <a:avLst/>
              <a:gdLst>
                <a:gd name="connsiteX0" fmla="*/ 0 w 1902358"/>
                <a:gd name="connsiteY0" fmla="*/ 951179 h 1902358"/>
                <a:gd name="connsiteX1" fmla="*/ 951179 w 1902358"/>
                <a:gd name="connsiteY1" fmla="*/ 0 h 1902358"/>
                <a:gd name="connsiteX2" fmla="*/ 1902358 w 1902358"/>
                <a:gd name="connsiteY2" fmla="*/ 951179 h 1902358"/>
                <a:gd name="connsiteX3" fmla="*/ 951179 w 1902358"/>
                <a:gd name="connsiteY3" fmla="*/ 1902358 h 1902358"/>
                <a:gd name="connsiteX4" fmla="*/ 0 w 1902358"/>
                <a:gd name="connsiteY4" fmla="*/ 951179 h 1902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8" h="1902358">
                  <a:moveTo>
                    <a:pt x="0" y="951179"/>
                  </a:moveTo>
                  <a:cubicBezTo>
                    <a:pt x="0" y="425857"/>
                    <a:pt x="425857" y="0"/>
                    <a:pt x="951179" y="0"/>
                  </a:cubicBezTo>
                  <a:cubicBezTo>
                    <a:pt x="1476501" y="0"/>
                    <a:pt x="1902358" y="425857"/>
                    <a:pt x="1902358" y="951179"/>
                  </a:cubicBezTo>
                  <a:cubicBezTo>
                    <a:pt x="1902358" y="1476501"/>
                    <a:pt x="1476501" y="1902358"/>
                    <a:pt x="951179" y="1902358"/>
                  </a:cubicBezTo>
                  <a:cubicBezTo>
                    <a:pt x="425857" y="1902358"/>
                    <a:pt x="0" y="1476501"/>
                    <a:pt x="0" y="951179"/>
                  </a:cubicBez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286214" tIns="286214" rIns="286214" bIns="286214" numCol="1" spcCol="1270" anchor="ctr" anchorCtr="0">
              <a:noAutofit/>
            </a:bodyPr>
            <a:lstStyle/>
            <a:p>
              <a:pPr lvl="0" algn="ctr" defTabSz="533400">
                <a:lnSpc>
                  <a:spcPct val="90000"/>
                </a:lnSpc>
                <a:spcBef>
                  <a:spcPct val="0"/>
                </a:spcBef>
                <a:spcAft>
                  <a:spcPct val="35000"/>
                </a:spcAft>
              </a:pPr>
              <a:r>
                <a:rPr lang="nb-NO" sz="1400" kern="1200" dirty="0" smtClean="0">
                  <a:latin typeface="Arial" pitchFamily="34" charset="0"/>
                  <a:cs typeface="Arial" pitchFamily="34" charset="0"/>
                </a:rPr>
                <a:t>Được đánh giá theo chuẩn nghề nghiệp giáo viên đạt mức khá trở lên, trong đó các tiêu chí 1, 3, 4, 5, 6, 7, 8 và 9 phải đạt mức tốt</a:t>
              </a:r>
              <a:endParaRPr lang="en-US" sz="1400" kern="1200" dirty="0">
                <a:latin typeface="Arial" pitchFamily="34" charset="0"/>
                <a:cs typeface="Arial" pitchFamily="34" charset="0"/>
              </a:endParaRPr>
            </a:p>
          </p:txBody>
        </p:sp>
      </p:grpSp>
      <p:grpSp>
        <p:nvGrpSpPr>
          <p:cNvPr id="21" name="Group 20"/>
          <p:cNvGrpSpPr/>
          <p:nvPr/>
        </p:nvGrpSpPr>
        <p:grpSpPr>
          <a:xfrm>
            <a:off x="6849808" y="4028328"/>
            <a:ext cx="3493688" cy="1902358"/>
            <a:chOff x="6849808" y="4028328"/>
            <a:chExt cx="3493688" cy="1902358"/>
          </a:xfrm>
          <a:effectLst>
            <a:glow rad="101600">
              <a:schemeClr val="accent4">
                <a:satMod val="175000"/>
                <a:alpha val="40000"/>
              </a:schemeClr>
            </a:glow>
          </a:effectLst>
        </p:grpSpPr>
        <p:sp>
          <p:nvSpPr>
            <p:cNvPr id="10" name="Freeform 9"/>
            <p:cNvSpPr/>
            <p:nvPr/>
          </p:nvSpPr>
          <p:spPr>
            <a:xfrm rot="1658466">
              <a:off x="6849808" y="4286299"/>
              <a:ext cx="1279313" cy="38408"/>
            </a:xfrm>
            <a:custGeom>
              <a:avLst/>
              <a:gdLst>
                <a:gd name="connsiteX0" fmla="*/ 0 w 1003260"/>
                <a:gd name="connsiteY0" fmla="*/ 19204 h 38408"/>
                <a:gd name="connsiteX1" fmla="*/ 1003260 w 1003260"/>
                <a:gd name="connsiteY1" fmla="*/ 19204 h 38408"/>
              </a:gdLst>
              <a:ahLst/>
              <a:cxnLst>
                <a:cxn ang="0">
                  <a:pos x="connsiteX0" y="connsiteY0"/>
                </a:cxn>
                <a:cxn ang="0">
                  <a:pos x="connsiteX1" y="connsiteY1"/>
                </a:cxn>
              </a:cxnLst>
              <a:rect l="l" t="t" r="r" b="b"/>
              <a:pathLst>
                <a:path w="1003260" h="38408">
                  <a:moveTo>
                    <a:pt x="0" y="19204"/>
                  </a:moveTo>
                  <a:lnTo>
                    <a:pt x="1003260" y="19204"/>
                  </a:lnTo>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489248" tIns="-5879" rIns="489248" bIns="-5877" numCol="1" spcCol="1270" anchor="ctr" anchorCtr="0">
              <a:noAutofit/>
            </a:bodyPr>
            <a:lstStyle/>
            <a:p>
              <a:pPr lvl="0" algn="ctr" defTabSz="533400">
                <a:lnSpc>
                  <a:spcPct val="90000"/>
                </a:lnSpc>
                <a:spcBef>
                  <a:spcPct val="0"/>
                </a:spcBef>
                <a:spcAft>
                  <a:spcPct val="35000"/>
                </a:spcAft>
              </a:pPr>
              <a:endParaRPr lang="en-US" sz="1400" kern="1200">
                <a:latin typeface="Arial" pitchFamily="34" charset="0"/>
                <a:cs typeface="Arial" pitchFamily="34" charset="0"/>
              </a:endParaRPr>
            </a:p>
          </p:txBody>
        </p:sp>
        <p:sp>
          <p:nvSpPr>
            <p:cNvPr id="11" name="Freeform 10"/>
            <p:cNvSpPr/>
            <p:nvPr/>
          </p:nvSpPr>
          <p:spPr>
            <a:xfrm>
              <a:off x="7917692" y="4028328"/>
              <a:ext cx="2425804" cy="1902358"/>
            </a:xfrm>
            <a:custGeom>
              <a:avLst/>
              <a:gdLst>
                <a:gd name="connsiteX0" fmla="*/ 0 w 1902358"/>
                <a:gd name="connsiteY0" fmla="*/ 951179 h 1902358"/>
                <a:gd name="connsiteX1" fmla="*/ 951179 w 1902358"/>
                <a:gd name="connsiteY1" fmla="*/ 0 h 1902358"/>
                <a:gd name="connsiteX2" fmla="*/ 1902358 w 1902358"/>
                <a:gd name="connsiteY2" fmla="*/ 951179 h 1902358"/>
                <a:gd name="connsiteX3" fmla="*/ 951179 w 1902358"/>
                <a:gd name="connsiteY3" fmla="*/ 1902358 h 1902358"/>
                <a:gd name="connsiteX4" fmla="*/ 0 w 1902358"/>
                <a:gd name="connsiteY4" fmla="*/ 951179 h 1902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8" h="1902358">
                  <a:moveTo>
                    <a:pt x="0" y="951179"/>
                  </a:moveTo>
                  <a:cubicBezTo>
                    <a:pt x="0" y="425857"/>
                    <a:pt x="425857" y="0"/>
                    <a:pt x="951179" y="0"/>
                  </a:cubicBezTo>
                  <a:cubicBezTo>
                    <a:pt x="1476501" y="0"/>
                    <a:pt x="1902358" y="425857"/>
                    <a:pt x="1902358" y="951179"/>
                  </a:cubicBezTo>
                  <a:cubicBezTo>
                    <a:pt x="1902358" y="1476501"/>
                    <a:pt x="1476501" y="1902358"/>
                    <a:pt x="951179" y="1902358"/>
                  </a:cubicBezTo>
                  <a:cubicBezTo>
                    <a:pt x="425857" y="1902358"/>
                    <a:pt x="0" y="1476501"/>
                    <a:pt x="0" y="951179"/>
                  </a:cubicBezTo>
                  <a:close/>
                </a:path>
              </a:pathLst>
            </a:custGeom>
            <a:effectLst>
              <a:glow rad="63500">
                <a:schemeClr val="accent4">
                  <a:satMod val="175000"/>
                  <a:alpha val="40000"/>
                </a:schemeClr>
              </a:glow>
            </a:effectLst>
          </p:spPr>
          <p:style>
            <a:lnRef idx="1">
              <a:schemeClr val="accent5"/>
            </a:lnRef>
            <a:fillRef idx="2">
              <a:schemeClr val="accent5"/>
            </a:fillRef>
            <a:effectRef idx="1">
              <a:schemeClr val="accent5"/>
            </a:effectRef>
            <a:fontRef idx="minor">
              <a:schemeClr val="dk1"/>
            </a:fontRef>
          </p:style>
          <p:txBody>
            <a:bodyPr spcFirstLastPara="0" vert="horz" wrap="square" lIns="286214" tIns="286214" rIns="286214" bIns="286214" numCol="1" spcCol="1270" anchor="ctr" anchorCtr="0">
              <a:noAutofit/>
            </a:bodyPr>
            <a:lstStyle/>
            <a:p>
              <a:pPr lvl="0" algn="ctr" defTabSz="533400">
                <a:lnSpc>
                  <a:spcPct val="90000"/>
                </a:lnSpc>
                <a:spcBef>
                  <a:spcPct val="0"/>
                </a:spcBef>
                <a:spcAft>
                  <a:spcPct val="35000"/>
                </a:spcAft>
              </a:pPr>
              <a:r>
                <a:rPr lang="nb-NO" sz="1400" kern="1200" dirty="0" smtClean="0">
                  <a:latin typeface="Arial" pitchFamily="34" charset="0"/>
                  <a:cs typeface="Arial" pitchFamily="34" charset="0"/>
                </a:rPr>
                <a:t>Có khả năng thiết kế, triển khai các hoạt động giáo dục mẫu, tổ chức toạ đàm, hội thảo, bồi dưỡng về đổi mới ND, PP, HT tổ chức CS, GD trẻ cho đồng nghiệp</a:t>
              </a:r>
              <a:endParaRPr lang="en-US" sz="1400" kern="1200" dirty="0">
                <a:latin typeface="Arial" pitchFamily="34" charset="0"/>
                <a:cs typeface="Arial" pitchFamily="34" charset="0"/>
              </a:endParaRPr>
            </a:p>
          </p:txBody>
        </p:sp>
      </p:grpSp>
      <p:sp>
        <p:nvSpPr>
          <p:cNvPr id="12" name="Freeform 11"/>
          <p:cNvSpPr/>
          <p:nvPr/>
        </p:nvSpPr>
        <p:spPr>
          <a:xfrm rot="5400000">
            <a:off x="5560921" y="4843952"/>
            <a:ext cx="572487" cy="48976"/>
          </a:xfrm>
          <a:custGeom>
            <a:avLst/>
            <a:gdLst>
              <a:gd name="connsiteX0" fmla="*/ 0 w 572487"/>
              <a:gd name="connsiteY0" fmla="*/ 19204 h 38408"/>
              <a:gd name="connsiteX1" fmla="*/ 572487 w 572487"/>
              <a:gd name="connsiteY1" fmla="*/ 19204 h 38408"/>
            </a:gdLst>
            <a:ahLst/>
            <a:cxnLst>
              <a:cxn ang="0">
                <a:pos x="connsiteX0" y="connsiteY0"/>
              </a:cxn>
              <a:cxn ang="0">
                <a:pos x="connsiteX1" y="connsiteY1"/>
              </a:cxn>
            </a:cxnLst>
            <a:rect l="l" t="t" r="r" b="b"/>
            <a:pathLst>
              <a:path w="572487" h="38408">
                <a:moveTo>
                  <a:pt x="0" y="19204"/>
                </a:moveTo>
                <a:lnTo>
                  <a:pt x="572487" y="19204"/>
                </a:lnTo>
              </a:path>
            </a:pathLst>
          </a:custGeom>
          <a:effectLst>
            <a:glow rad="101600">
              <a:schemeClr val="accent4">
                <a:satMod val="175000"/>
                <a:alpha val="40000"/>
              </a:schemeClr>
            </a:glow>
          </a:effectLst>
        </p:spPr>
        <p:style>
          <a:lnRef idx="1">
            <a:schemeClr val="accent5"/>
          </a:lnRef>
          <a:fillRef idx="2">
            <a:schemeClr val="accent5"/>
          </a:fillRef>
          <a:effectRef idx="1">
            <a:schemeClr val="accent5"/>
          </a:effectRef>
          <a:fontRef idx="minor">
            <a:schemeClr val="dk1"/>
          </a:fontRef>
        </p:style>
        <p:txBody>
          <a:bodyPr spcFirstLastPara="0" vert="horz" wrap="square" lIns="284631" tIns="4892" rIns="284632" bIns="4892" numCol="1" spcCol="1270" anchor="ctr" anchorCtr="0">
            <a:noAutofit/>
          </a:bodyPr>
          <a:lstStyle/>
          <a:p>
            <a:pPr lvl="0" algn="ctr" defTabSz="533400">
              <a:lnSpc>
                <a:spcPct val="90000"/>
              </a:lnSpc>
              <a:spcBef>
                <a:spcPct val="0"/>
              </a:spcBef>
              <a:spcAft>
                <a:spcPct val="35000"/>
              </a:spcAft>
            </a:pPr>
            <a:endParaRPr lang="en-US" sz="1400" kern="1200">
              <a:latin typeface="Arial" pitchFamily="34" charset="0"/>
              <a:cs typeface="Arial" pitchFamily="34" charset="0"/>
            </a:endParaRPr>
          </a:p>
        </p:txBody>
      </p:sp>
      <p:sp>
        <p:nvSpPr>
          <p:cNvPr id="13" name="Freeform 12"/>
          <p:cNvSpPr/>
          <p:nvPr/>
        </p:nvSpPr>
        <p:spPr>
          <a:xfrm>
            <a:off x="4634262" y="5154684"/>
            <a:ext cx="2425804" cy="1902358"/>
          </a:xfrm>
          <a:custGeom>
            <a:avLst/>
            <a:gdLst>
              <a:gd name="connsiteX0" fmla="*/ 0 w 1902358"/>
              <a:gd name="connsiteY0" fmla="*/ 951179 h 1902358"/>
              <a:gd name="connsiteX1" fmla="*/ 951179 w 1902358"/>
              <a:gd name="connsiteY1" fmla="*/ 0 h 1902358"/>
              <a:gd name="connsiteX2" fmla="*/ 1902358 w 1902358"/>
              <a:gd name="connsiteY2" fmla="*/ 951179 h 1902358"/>
              <a:gd name="connsiteX3" fmla="*/ 951179 w 1902358"/>
              <a:gd name="connsiteY3" fmla="*/ 1902358 h 1902358"/>
              <a:gd name="connsiteX4" fmla="*/ 0 w 1902358"/>
              <a:gd name="connsiteY4" fmla="*/ 951179 h 1902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8" h="1902358">
                <a:moveTo>
                  <a:pt x="0" y="951179"/>
                </a:moveTo>
                <a:cubicBezTo>
                  <a:pt x="0" y="425857"/>
                  <a:pt x="425857" y="0"/>
                  <a:pt x="951179" y="0"/>
                </a:cubicBezTo>
                <a:cubicBezTo>
                  <a:pt x="1476501" y="0"/>
                  <a:pt x="1902358" y="425857"/>
                  <a:pt x="1902358" y="951179"/>
                </a:cubicBezTo>
                <a:cubicBezTo>
                  <a:pt x="1902358" y="1476501"/>
                  <a:pt x="1476501" y="1902358"/>
                  <a:pt x="951179" y="1902358"/>
                </a:cubicBezTo>
                <a:cubicBezTo>
                  <a:pt x="425857" y="1902358"/>
                  <a:pt x="0" y="1476501"/>
                  <a:pt x="0" y="951179"/>
                </a:cubicBezTo>
                <a:close/>
              </a:path>
            </a:pathLst>
          </a:custGeom>
          <a:effectLst>
            <a:glow rad="101600">
              <a:schemeClr val="accent4">
                <a:satMod val="175000"/>
                <a:alpha val="40000"/>
              </a:schemeClr>
            </a:glow>
          </a:effectLst>
        </p:spPr>
        <p:style>
          <a:lnRef idx="1">
            <a:schemeClr val="accent5"/>
          </a:lnRef>
          <a:fillRef idx="2">
            <a:schemeClr val="accent5"/>
          </a:fillRef>
          <a:effectRef idx="1">
            <a:schemeClr val="accent5"/>
          </a:effectRef>
          <a:fontRef idx="minor">
            <a:schemeClr val="dk1"/>
          </a:fontRef>
        </p:style>
        <p:txBody>
          <a:bodyPr spcFirstLastPara="0" vert="horz" wrap="square" lIns="286214" tIns="286214" rIns="286214" bIns="286214" numCol="1" spcCol="1270" anchor="ctr" anchorCtr="0">
            <a:noAutofit/>
          </a:bodyPr>
          <a:lstStyle/>
          <a:p>
            <a:pPr lvl="0" algn="ctr" defTabSz="533400">
              <a:lnSpc>
                <a:spcPct val="90000"/>
              </a:lnSpc>
              <a:spcBef>
                <a:spcPct val="0"/>
              </a:spcBef>
              <a:spcAft>
                <a:spcPct val="35000"/>
              </a:spcAft>
            </a:pPr>
            <a:r>
              <a:rPr lang="nb-NO" sz="1400" kern="1200" dirty="0" smtClean="0">
                <a:latin typeface="Arial" pitchFamily="34" charset="0"/>
                <a:cs typeface="Arial" pitchFamily="34" charset="0"/>
              </a:rPr>
              <a:t>Có khả năng</a:t>
            </a:r>
            <a:r>
              <a:rPr lang="nb-NO" sz="1400" b="1" kern="1200" dirty="0" smtClean="0">
                <a:latin typeface="Arial" pitchFamily="34" charset="0"/>
                <a:cs typeface="Arial" pitchFamily="34" charset="0"/>
              </a:rPr>
              <a:t> </a:t>
            </a:r>
            <a:r>
              <a:rPr lang="pl-PL" sz="1400" kern="1200" dirty="0" smtClean="0">
                <a:latin typeface="Arial" pitchFamily="34" charset="0"/>
                <a:cs typeface="Arial" pitchFamily="34" charset="0"/>
              </a:rPr>
              <a:t>sử</a:t>
            </a:r>
            <a:r>
              <a:rPr lang="pl-PL" sz="1400" b="1" kern="1200" dirty="0" smtClean="0">
                <a:latin typeface="Arial" pitchFamily="34" charset="0"/>
                <a:cs typeface="Arial" pitchFamily="34" charset="0"/>
              </a:rPr>
              <a:t> </a:t>
            </a:r>
            <a:r>
              <a:rPr lang="pl-PL" sz="1400" kern="1200" dirty="0" smtClean="0">
                <a:latin typeface="Arial" pitchFamily="34" charset="0"/>
                <a:cs typeface="Arial" pitchFamily="34" charset="0"/>
              </a:rPr>
              <a:t>dụng ngoại ngữ, ứng dụng công nghệ thông tin, khai thác sử dụng thiết bị công nghệ trong </a:t>
            </a:r>
            <a:r>
              <a:rPr lang="en-US" sz="1400" kern="1200" dirty="0" err="1" smtClean="0">
                <a:latin typeface="Arial" pitchFamily="34" charset="0"/>
                <a:cs typeface="Arial" pitchFamily="34" charset="0"/>
              </a:rPr>
              <a:t>tổ</a:t>
            </a:r>
            <a:r>
              <a:rPr lang="en-US" sz="1400" kern="1200" dirty="0" smtClean="0">
                <a:latin typeface="Arial" pitchFamily="34" charset="0"/>
                <a:cs typeface="Arial" pitchFamily="34" charset="0"/>
              </a:rPr>
              <a:t> </a:t>
            </a:r>
            <a:r>
              <a:rPr lang="en-US" sz="1400" kern="1200" dirty="0" err="1" smtClean="0">
                <a:latin typeface="Arial" pitchFamily="34" charset="0"/>
                <a:cs typeface="Arial" pitchFamily="34" charset="0"/>
              </a:rPr>
              <a:t>chức</a:t>
            </a:r>
            <a:r>
              <a:rPr lang="en-US" sz="1400" kern="1200" dirty="0" smtClean="0">
                <a:latin typeface="Arial" pitchFamily="34" charset="0"/>
                <a:cs typeface="Arial" pitchFamily="34" charset="0"/>
              </a:rPr>
              <a:t> </a:t>
            </a:r>
            <a:r>
              <a:rPr lang="en-US" sz="1400" kern="1200" dirty="0" err="1" smtClean="0">
                <a:latin typeface="Arial" pitchFamily="34" charset="0"/>
                <a:cs typeface="Arial" pitchFamily="34" charset="0"/>
              </a:rPr>
              <a:t>các</a:t>
            </a:r>
            <a:r>
              <a:rPr lang="en-US" sz="1400" kern="1200" dirty="0" smtClean="0">
                <a:latin typeface="Arial" pitchFamily="34" charset="0"/>
                <a:cs typeface="Arial" pitchFamily="34" charset="0"/>
              </a:rPr>
              <a:t> </a:t>
            </a:r>
            <a:r>
              <a:rPr lang="en-US" sz="1400" kern="1200" dirty="0" err="1" smtClean="0">
                <a:latin typeface="Arial" pitchFamily="34" charset="0"/>
                <a:cs typeface="Arial" pitchFamily="34" charset="0"/>
              </a:rPr>
              <a:t>hoạt</a:t>
            </a:r>
            <a:r>
              <a:rPr lang="en-US" sz="1400" kern="1200" dirty="0" smtClean="0">
                <a:latin typeface="Arial" pitchFamily="34" charset="0"/>
                <a:cs typeface="Arial" pitchFamily="34" charset="0"/>
              </a:rPr>
              <a:t> </a:t>
            </a:r>
            <a:r>
              <a:rPr lang="en-US" sz="1400" kern="1200" dirty="0" err="1" smtClean="0">
                <a:latin typeface="Arial" pitchFamily="34" charset="0"/>
                <a:cs typeface="Arial" pitchFamily="34" charset="0"/>
              </a:rPr>
              <a:t>động</a:t>
            </a:r>
            <a:r>
              <a:rPr lang="en-US" sz="1400" kern="1200" dirty="0" smtClean="0">
                <a:latin typeface="Arial" pitchFamily="34" charset="0"/>
                <a:cs typeface="Arial" pitchFamily="34" charset="0"/>
              </a:rPr>
              <a:t> CS, GD </a:t>
            </a:r>
            <a:r>
              <a:rPr lang="en-US" sz="1400" kern="1200" dirty="0" err="1" smtClean="0">
                <a:latin typeface="Arial" pitchFamily="34" charset="0"/>
                <a:cs typeface="Arial" pitchFamily="34" charset="0"/>
              </a:rPr>
              <a:t>trẻ</a:t>
            </a:r>
            <a:endParaRPr lang="en-US" sz="1400" b="1" kern="1200" dirty="0">
              <a:latin typeface="Arial" pitchFamily="34" charset="0"/>
              <a:cs typeface="Arial" pitchFamily="34" charset="0"/>
            </a:endParaRPr>
          </a:p>
        </p:txBody>
      </p:sp>
      <p:grpSp>
        <p:nvGrpSpPr>
          <p:cNvPr id="22" name="Group 21"/>
          <p:cNvGrpSpPr/>
          <p:nvPr/>
        </p:nvGrpSpPr>
        <p:grpSpPr>
          <a:xfrm>
            <a:off x="1901246" y="3917261"/>
            <a:ext cx="2943237" cy="1902358"/>
            <a:chOff x="1901246" y="3917261"/>
            <a:chExt cx="2943237" cy="1902358"/>
          </a:xfrm>
          <a:effectLst>
            <a:glow rad="101600">
              <a:schemeClr val="accent4">
                <a:satMod val="175000"/>
                <a:alpha val="40000"/>
              </a:schemeClr>
            </a:glow>
          </a:effectLst>
        </p:grpSpPr>
        <p:sp>
          <p:nvSpPr>
            <p:cNvPr id="14" name="Freeform 13"/>
            <p:cNvSpPr/>
            <p:nvPr/>
          </p:nvSpPr>
          <p:spPr>
            <a:xfrm rot="19800000">
              <a:off x="4115736" y="4230772"/>
              <a:ext cx="728747" cy="38409"/>
            </a:xfrm>
            <a:custGeom>
              <a:avLst/>
              <a:gdLst>
                <a:gd name="connsiteX0" fmla="*/ 0 w 571495"/>
                <a:gd name="connsiteY0" fmla="*/ 19204 h 38408"/>
                <a:gd name="connsiteX1" fmla="*/ 571495 w 571495"/>
                <a:gd name="connsiteY1" fmla="*/ 19204 h 38408"/>
              </a:gdLst>
              <a:ahLst/>
              <a:cxnLst>
                <a:cxn ang="0">
                  <a:pos x="connsiteX0" y="connsiteY0"/>
                </a:cxn>
                <a:cxn ang="0">
                  <a:pos x="connsiteX1" y="connsiteY1"/>
                </a:cxn>
              </a:cxnLst>
              <a:rect l="l" t="t" r="r" b="b"/>
              <a:pathLst>
                <a:path w="571495" h="38408">
                  <a:moveTo>
                    <a:pt x="571495" y="19204"/>
                  </a:moveTo>
                  <a:lnTo>
                    <a:pt x="0" y="19204"/>
                  </a:lnTo>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284160" tIns="4916" rIns="284161" bIns="4918" numCol="1" spcCol="1270" anchor="ctr" anchorCtr="0">
              <a:noAutofit/>
            </a:bodyPr>
            <a:lstStyle/>
            <a:p>
              <a:pPr lvl="0" algn="ctr" defTabSz="533400">
                <a:lnSpc>
                  <a:spcPct val="90000"/>
                </a:lnSpc>
                <a:spcBef>
                  <a:spcPct val="0"/>
                </a:spcBef>
                <a:spcAft>
                  <a:spcPct val="35000"/>
                </a:spcAft>
              </a:pPr>
              <a:endParaRPr lang="en-US" sz="1400" kern="1200">
                <a:latin typeface="Arial" pitchFamily="34" charset="0"/>
                <a:cs typeface="Arial" pitchFamily="34" charset="0"/>
              </a:endParaRPr>
            </a:p>
          </p:txBody>
        </p:sp>
        <p:sp>
          <p:nvSpPr>
            <p:cNvPr id="15" name="Freeform 14"/>
            <p:cNvSpPr/>
            <p:nvPr/>
          </p:nvSpPr>
          <p:spPr>
            <a:xfrm>
              <a:off x="1901246" y="3917261"/>
              <a:ext cx="2425804" cy="1902358"/>
            </a:xfrm>
            <a:custGeom>
              <a:avLst/>
              <a:gdLst>
                <a:gd name="connsiteX0" fmla="*/ 0 w 1902358"/>
                <a:gd name="connsiteY0" fmla="*/ 951179 h 1902358"/>
                <a:gd name="connsiteX1" fmla="*/ 951179 w 1902358"/>
                <a:gd name="connsiteY1" fmla="*/ 0 h 1902358"/>
                <a:gd name="connsiteX2" fmla="*/ 1902358 w 1902358"/>
                <a:gd name="connsiteY2" fmla="*/ 951179 h 1902358"/>
                <a:gd name="connsiteX3" fmla="*/ 951179 w 1902358"/>
                <a:gd name="connsiteY3" fmla="*/ 1902358 h 1902358"/>
                <a:gd name="connsiteX4" fmla="*/ 0 w 1902358"/>
                <a:gd name="connsiteY4" fmla="*/ 951179 h 1902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8" h="1902358">
                  <a:moveTo>
                    <a:pt x="0" y="951179"/>
                  </a:moveTo>
                  <a:cubicBezTo>
                    <a:pt x="0" y="425857"/>
                    <a:pt x="425857" y="0"/>
                    <a:pt x="951179" y="0"/>
                  </a:cubicBezTo>
                  <a:cubicBezTo>
                    <a:pt x="1476501" y="0"/>
                    <a:pt x="1902358" y="425857"/>
                    <a:pt x="1902358" y="951179"/>
                  </a:cubicBezTo>
                  <a:cubicBezTo>
                    <a:pt x="1902358" y="1476501"/>
                    <a:pt x="1476501" y="1902358"/>
                    <a:pt x="951179" y="1902358"/>
                  </a:cubicBezTo>
                  <a:cubicBezTo>
                    <a:pt x="425857" y="1902358"/>
                    <a:pt x="0" y="1476501"/>
                    <a:pt x="0" y="951179"/>
                  </a:cubicBez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286214" tIns="286214" rIns="286214" bIns="286214" numCol="1" spcCol="1270" anchor="ctr" anchorCtr="0">
              <a:noAutofit/>
            </a:bodyPr>
            <a:lstStyle/>
            <a:p>
              <a:pPr lvl="0" algn="ctr" defTabSz="533400">
                <a:lnSpc>
                  <a:spcPct val="90000"/>
                </a:lnSpc>
                <a:spcBef>
                  <a:spcPct val="0"/>
                </a:spcBef>
                <a:spcAft>
                  <a:spcPct val="35000"/>
                </a:spcAft>
              </a:pPr>
              <a:r>
                <a:rPr lang="nb-NO" sz="1400" kern="1200" dirty="0" smtClean="0">
                  <a:latin typeface="Arial" pitchFamily="34" charset="0"/>
                  <a:cs typeface="Arial" pitchFamily="34" charset="0"/>
                </a:rPr>
                <a:t>Có nguyện vọng trở thành giáo viên cơ sở giáo dục mầm non cốt cán</a:t>
              </a:r>
              <a:endParaRPr lang="en-US" sz="1400" kern="1200" dirty="0">
                <a:latin typeface="Arial" pitchFamily="34" charset="0"/>
                <a:cs typeface="Arial" pitchFamily="34" charset="0"/>
              </a:endParaRPr>
            </a:p>
          </p:txBody>
        </p:sp>
      </p:grpSp>
      <p:grpSp>
        <p:nvGrpSpPr>
          <p:cNvPr id="23" name="Group 22"/>
          <p:cNvGrpSpPr/>
          <p:nvPr/>
        </p:nvGrpSpPr>
        <p:grpSpPr>
          <a:xfrm>
            <a:off x="1901246" y="1442416"/>
            <a:ext cx="2943237" cy="1902358"/>
            <a:chOff x="1901246" y="1442416"/>
            <a:chExt cx="2943237" cy="1902358"/>
          </a:xfrm>
          <a:effectLst>
            <a:glow rad="101600">
              <a:schemeClr val="accent4">
                <a:satMod val="175000"/>
                <a:alpha val="40000"/>
              </a:schemeClr>
            </a:glow>
          </a:effectLst>
        </p:grpSpPr>
        <p:sp>
          <p:nvSpPr>
            <p:cNvPr id="16" name="Freeform 15"/>
            <p:cNvSpPr/>
            <p:nvPr/>
          </p:nvSpPr>
          <p:spPr>
            <a:xfrm rot="1800000">
              <a:off x="4115736" y="2992853"/>
              <a:ext cx="728747" cy="38409"/>
            </a:xfrm>
            <a:custGeom>
              <a:avLst/>
              <a:gdLst>
                <a:gd name="connsiteX0" fmla="*/ 0 w 571495"/>
                <a:gd name="connsiteY0" fmla="*/ 19204 h 38408"/>
                <a:gd name="connsiteX1" fmla="*/ 571495 w 571495"/>
                <a:gd name="connsiteY1" fmla="*/ 19204 h 38408"/>
              </a:gdLst>
              <a:ahLst/>
              <a:cxnLst>
                <a:cxn ang="0">
                  <a:pos x="connsiteX0" y="connsiteY0"/>
                </a:cxn>
                <a:cxn ang="0">
                  <a:pos x="connsiteX1" y="connsiteY1"/>
                </a:cxn>
              </a:cxnLst>
              <a:rect l="l" t="t" r="r" b="b"/>
              <a:pathLst>
                <a:path w="571495" h="38408">
                  <a:moveTo>
                    <a:pt x="571495" y="19204"/>
                  </a:moveTo>
                  <a:lnTo>
                    <a:pt x="0" y="19204"/>
                  </a:lnTo>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284160" tIns="4918" rIns="284161" bIns="4916" numCol="1" spcCol="1270" anchor="ctr" anchorCtr="0">
              <a:noAutofit/>
            </a:bodyPr>
            <a:lstStyle/>
            <a:p>
              <a:pPr lvl="0" algn="ctr" defTabSz="533400">
                <a:lnSpc>
                  <a:spcPct val="90000"/>
                </a:lnSpc>
                <a:spcBef>
                  <a:spcPct val="0"/>
                </a:spcBef>
                <a:spcAft>
                  <a:spcPct val="35000"/>
                </a:spcAft>
              </a:pPr>
              <a:endParaRPr lang="en-US" sz="1400" kern="1200">
                <a:latin typeface="Arial" pitchFamily="34" charset="0"/>
                <a:cs typeface="Arial" pitchFamily="34" charset="0"/>
              </a:endParaRPr>
            </a:p>
          </p:txBody>
        </p:sp>
        <p:sp>
          <p:nvSpPr>
            <p:cNvPr id="17" name="Freeform 16"/>
            <p:cNvSpPr/>
            <p:nvPr/>
          </p:nvSpPr>
          <p:spPr>
            <a:xfrm>
              <a:off x="1901246" y="1442416"/>
              <a:ext cx="2425804" cy="1902358"/>
            </a:xfrm>
            <a:custGeom>
              <a:avLst/>
              <a:gdLst>
                <a:gd name="connsiteX0" fmla="*/ 0 w 1902358"/>
                <a:gd name="connsiteY0" fmla="*/ 951179 h 1902358"/>
                <a:gd name="connsiteX1" fmla="*/ 951179 w 1902358"/>
                <a:gd name="connsiteY1" fmla="*/ 0 h 1902358"/>
                <a:gd name="connsiteX2" fmla="*/ 1902358 w 1902358"/>
                <a:gd name="connsiteY2" fmla="*/ 951179 h 1902358"/>
                <a:gd name="connsiteX3" fmla="*/ 951179 w 1902358"/>
                <a:gd name="connsiteY3" fmla="*/ 1902358 h 1902358"/>
                <a:gd name="connsiteX4" fmla="*/ 0 w 1902358"/>
                <a:gd name="connsiteY4" fmla="*/ 951179 h 1902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358" h="1902358">
                  <a:moveTo>
                    <a:pt x="0" y="951179"/>
                  </a:moveTo>
                  <a:cubicBezTo>
                    <a:pt x="0" y="425857"/>
                    <a:pt x="425857" y="0"/>
                    <a:pt x="951179" y="0"/>
                  </a:cubicBezTo>
                  <a:cubicBezTo>
                    <a:pt x="1476501" y="0"/>
                    <a:pt x="1902358" y="425857"/>
                    <a:pt x="1902358" y="951179"/>
                  </a:cubicBezTo>
                  <a:cubicBezTo>
                    <a:pt x="1902358" y="1476501"/>
                    <a:pt x="1476501" y="1902358"/>
                    <a:pt x="951179" y="1902358"/>
                  </a:cubicBezTo>
                  <a:cubicBezTo>
                    <a:pt x="425857" y="1902358"/>
                    <a:pt x="0" y="1476501"/>
                    <a:pt x="0" y="951179"/>
                  </a:cubicBezTo>
                  <a:close/>
                </a:path>
              </a:pathLst>
            </a:custGeom>
          </p:spPr>
          <p:style>
            <a:lnRef idx="1">
              <a:schemeClr val="accent5"/>
            </a:lnRef>
            <a:fillRef idx="2">
              <a:schemeClr val="accent5"/>
            </a:fillRef>
            <a:effectRef idx="1">
              <a:schemeClr val="accent5"/>
            </a:effectRef>
            <a:fontRef idx="minor">
              <a:schemeClr val="dk1"/>
            </a:fontRef>
          </p:style>
          <p:txBody>
            <a:bodyPr spcFirstLastPara="0" vert="horz" wrap="square" lIns="286214" tIns="286214" rIns="286214" bIns="286214" numCol="1" spcCol="1270" anchor="ctr" anchorCtr="0">
              <a:noAutofit/>
            </a:bodyPr>
            <a:lstStyle/>
            <a:p>
              <a:pPr lvl="0" algn="ctr" defTabSz="533400">
                <a:lnSpc>
                  <a:spcPct val="90000"/>
                </a:lnSpc>
                <a:spcBef>
                  <a:spcPct val="0"/>
                </a:spcBef>
                <a:spcAft>
                  <a:spcPct val="35000"/>
                </a:spcAft>
              </a:pPr>
              <a:r>
                <a:rPr lang="nb-NO" sz="1400" kern="1200" dirty="0" smtClean="0">
                  <a:latin typeface="Arial" pitchFamily="34" charset="0"/>
                  <a:cs typeface="Arial" pitchFamily="34" charset="0"/>
                </a:rPr>
                <a:t>Là giáo viên cơ sở giáo </a:t>
              </a:r>
              <a:r>
                <a:rPr lang="nb-NO" sz="1400" kern="1200" smtClean="0">
                  <a:latin typeface="Arial" pitchFamily="34" charset="0"/>
                  <a:cs typeface="Arial" pitchFamily="34" charset="0"/>
                </a:rPr>
                <a:t>dục mầm non </a:t>
              </a:r>
              <a:endParaRPr lang="en-US" sz="1400" kern="1200" dirty="0">
                <a:latin typeface="Arial" pitchFamily="34" charset="0"/>
                <a:cs typeface="Arial" pitchFamily="34" charset="0"/>
              </a:endParaRPr>
            </a:p>
          </p:txBody>
        </p:sp>
      </p:grpSp>
    </p:spTree>
    <p:extLst>
      <p:ext uri="{BB962C8B-B14F-4D97-AF65-F5344CB8AC3E}">
        <p14:creationId xmlns:p14="http://schemas.microsoft.com/office/powerpoint/2010/main" val="361666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grpSp>
        <p:nvGrpSpPr>
          <p:cNvPr id="9" name="Group 8"/>
          <p:cNvGrpSpPr/>
          <p:nvPr/>
        </p:nvGrpSpPr>
        <p:grpSpPr>
          <a:xfrm>
            <a:off x="8513763" y="1719263"/>
            <a:ext cx="2995612" cy="4827587"/>
            <a:chOff x="8513763" y="1719263"/>
            <a:chExt cx="2995612" cy="4827587"/>
          </a:xfrm>
        </p:grpSpPr>
        <p:sp>
          <p:nvSpPr>
            <p:cNvPr id="29698" name="AutoShape 3"/>
            <p:cNvSpPr>
              <a:spLocks noChangeArrowheads="1"/>
            </p:cNvSpPr>
            <p:nvPr/>
          </p:nvSpPr>
          <p:spPr bwMode="auto">
            <a:xfrm>
              <a:off x="8513763" y="1719263"/>
              <a:ext cx="2995612" cy="4827587"/>
            </a:xfrm>
            <a:prstGeom prst="roundRect">
              <a:avLst>
                <a:gd name="adj" fmla="val 16667"/>
              </a:avLst>
            </a:prstGeom>
            <a:solidFill>
              <a:schemeClr val="accent6">
                <a:lumMod val="20000"/>
                <a:lumOff val="80000"/>
              </a:schemeClr>
            </a:solidFill>
            <a:ln w="9525">
              <a:solidFill>
                <a:srgbClr val="000000"/>
              </a:solidFill>
              <a:round/>
              <a:headEnd/>
              <a:tailEnd/>
            </a:ln>
          </p:spPr>
          <p:txBody>
            <a:bodyPr/>
            <a:lstStyle/>
            <a:p>
              <a:pPr eaLnBrk="1" hangingPunct="1"/>
              <a:endParaRPr lang="en-US" altLang="en-US"/>
            </a:p>
          </p:txBody>
        </p:sp>
        <p:sp>
          <p:nvSpPr>
            <p:cNvPr id="29699" name="Text Box 4"/>
            <p:cNvSpPr txBox="1">
              <a:spLocks noChangeArrowheads="1"/>
            </p:cNvSpPr>
            <p:nvPr/>
          </p:nvSpPr>
          <p:spPr bwMode="auto">
            <a:xfrm>
              <a:off x="8667750" y="1981200"/>
              <a:ext cx="2705100" cy="3600450"/>
            </a:xfrm>
            <a:prstGeom prst="rect">
              <a:avLst/>
            </a:prstGeom>
            <a:solidFill>
              <a:schemeClr val="accent6">
                <a:lumMod val="20000"/>
                <a:lumOff val="80000"/>
              </a:schemeClr>
            </a:solidFill>
            <a:ln w="9525">
              <a:solidFill>
                <a:srgbClr val="FFFFFF"/>
              </a:solidFill>
              <a:miter lim="800000"/>
              <a:headEnd/>
              <a:tailEnd/>
            </a:ln>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nb-NO" altLang="en-US" sz="2400" b="1" u="sng" dirty="0">
                  <a:latin typeface="Times New Roman" pitchFamily="18" charset="0"/>
                  <a:cs typeface="Times New Roman" pitchFamily="18" charset="0"/>
                </a:rPr>
                <a:t>Bước 3: </a:t>
              </a:r>
              <a:endParaRPr lang="en-US" altLang="en-US" sz="2400" dirty="0">
                <a:latin typeface="Times New Roman" pitchFamily="18" charset="0"/>
                <a:cs typeface="Times New Roman" pitchFamily="18" charset="0"/>
              </a:endParaRPr>
            </a:p>
            <a:p>
              <a:pPr algn="just">
                <a:buFontTx/>
                <a:buChar char="-"/>
              </a:pPr>
              <a:r>
                <a:rPr lang="en-US" altLang="en-US" sz="2400" dirty="0">
                  <a:latin typeface="Times New Roman" pitchFamily="18" charset="0"/>
                  <a:cs typeface="Times New Roman" pitchFamily="18" charset="0"/>
                </a:rPr>
                <a:t> G</a:t>
              </a:r>
              <a:r>
                <a:rPr lang="nb-NO" altLang="en-US" sz="2400" dirty="0">
                  <a:latin typeface="Times New Roman" pitchFamily="18" charset="0"/>
                  <a:cs typeface="Times New Roman" pitchFamily="18" charset="0"/>
                </a:rPr>
                <a:t>iám đốc sở GDĐT lựa chọn và phê duyệt danh sách GV CSGDMNCC theo thẩm quyền.</a:t>
              </a:r>
            </a:p>
            <a:p>
              <a:pPr algn="just">
                <a:buFontTx/>
                <a:buChar char="-"/>
              </a:pPr>
              <a:r>
                <a:rPr lang="nb-NO" altLang="en-US" sz="2400" dirty="0">
                  <a:latin typeface="Times New Roman" pitchFamily="18" charset="0"/>
                  <a:cs typeface="Times New Roman" pitchFamily="18" charset="0"/>
                </a:rPr>
                <a:t> Báo cáo Bộ Giáo dục và Đào tạo theo yêu cầu.</a:t>
              </a:r>
              <a:endParaRPr lang="en-US" altLang="en-US" sz="2400" dirty="0">
                <a:latin typeface="Times New Roman" pitchFamily="18" charset="0"/>
                <a:cs typeface="Times New Roman" pitchFamily="18" charset="0"/>
              </a:endParaRPr>
            </a:p>
            <a:p>
              <a:endParaRPr lang="en-US" altLang="en-US" sz="2200" dirty="0"/>
            </a:p>
          </p:txBody>
        </p:sp>
      </p:grpSp>
      <p:cxnSp>
        <p:nvCxnSpPr>
          <p:cNvPr id="29700" name="AutoShape 9"/>
          <p:cNvCxnSpPr>
            <a:cxnSpLocks noChangeShapeType="1"/>
          </p:cNvCxnSpPr>
          <p:nvPr/>
        </p:nvCxnSpPr>
        <p:spPr bwMode="auto">
          <a:xfrm>
            <a:off x="3184525" y="1374775"/>
            <a:ext cx="6969125" cy="158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9702" name="Rectangle 13"/>
          <p:cNvSpPr>
            <a:spLocks noChangeArrowheads="1"/>
          </p:cNvSpPr>
          <p:nvPr/>
        </p:nvSpPr>
        <p:spPr bwMode="auto">
          <a:xfrm>
            <a:off x="0" y="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en-US" altLang="en-US"/>
          </a:p>
        </p:txBody>
      </p:sp>
      <p:sp>
        <p:nvSpPr>
          <p:cNvPr id="29703" name="Rectangle 15"/>
          <p:cNvSpPr>
            <a:spLocks noChangeArrowheads="1"/>
          </p:cNvSpPr>
          <p:nvPr/>
        </p:nvSpPr>
        <p:spPr bwMode="auto">
          <a:xfrm>
            <a:off x="0" y="9144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360363"/>
            <a:r>
              <a:rPr lang="en-US" altLang="en-US" sz="1100"/>
              <a:t/>
            </a:r>
            <a:br>
              <a:rPr lang="en-US" altLang="en-US" sz="1100"/>
            </a:br>
            <a:endParaRPr lang="en-US" altLang="en-US"/>
          </a:p>
          <a:p>
            <a:pPr indent="360363"/>
            <a:endParaRPr lang="en-US" altLang="en-US"/>
          </a:p>
        </p:txBody>
      </p:sp>
      <p:sp>
        <p:nvSpPr>
          <p:cNvPr id="29704" name="Rectangle 16"/>
          <p:cNvSpPr>
            <a:spLocks noChangeArrowheads="1"/>
          </p:cNvSpPr>
          <p:nvPr/>
        </p:nvSpPr>
        <p:spPr bwMode="auto">
          <a:xfrm>
            <a:off x="0" y="9906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360363">
              <a:tabLst>
                <a:tab pos="457200" algn="l"/>
              </a:tabLst>
            </a:pPr>
            <a:r>
              <a:rPr lang="en-US" altLang="en-US"/>
              <a:t/>
            </a:r>
            <a:br>
              <a:rPr lang="en-US" altLang="en-US"/>
            </a:br>
            <a:endParaRPr lang="en-US" altLang="en-US"/>
          </a:p>
          <a:p>
            <a:pPr indent="360363">
              <a:tabLst>
                <a:tab pos="457200" algn="l"/>
              </a:tabLst>
            </a:pPr>
            <a:r>
              <a:rPr lang="nb-NO" altLang="en-US" sz="1200">
                <a:solidFill>
                  <a:srgbClr val="000000"/>
                </a:solidFill>
                <a:latin typeface="Times New Roman" pitchFamily="18" charset="0"/>
              </a:rPr>
              <a:t>   </a:t>
            </a:r>
            <a:endParaRPr lang="en-US" altLang="en-US" sz="1100"/>
          </a:p>
          <a:p>
            <a:pPr indent="360363">
              <a:tabLst>
                <a:tab pos="457200" algn="l"/>
              </a:tabLst>
            </a:pPr>
            <a:endParaRPr lang="en-US" altLang="en-US"/>
          </a:p>
        </p:txBody>
      </p:sp>
      <p:sp>
        <p:nvSpPr>
          <p:cNvPr id="29705" name="AutoShape 28"/>
          <p:cNvSpPr>
            <a:spLocks noChangeArrowheads="1"/>
          </p:cNvSpPr>
          <p:nvPr/>
        </p:nvSpPr>
        <p:spPr bwMode="auto">
          <a:xfrm>
            <a:off x="2423651" y="288925"/>
            <a:ext cx="4973637" cy="788988"/>
          </a:xfrm>
          <a:prstGeom prst="roundRect">
            <a:avLst>
              <a:gd name="adj" fmla="val 16667"/>
            </a:avLst>
          </a:prstGeom>
          <a:solidFill>
            <a:srgbClr val="FFFFFF"/>
          </a:solidFill>
          <a:ln w="9525">
            <a:solidFill>
              <a:srgbClr val="000000"/>
            </a:solidFill>
            <a:round/>
            <a:headEnd/>
            <a:tailEnd/>
          </a:ln>
        </p:spPr>
        <p:txBody>
          <a:bodyPr/>
          <a:lstStyle/>
          <a:p>
            <a:pPr eaLnBrk="1" hangingPunct="1"/>
            <a:endParaRPr lang="en-US" altLang="en-US" sz="2000" dirty="0">
              <a:solidFill>
                <a:srgbClr val="FF0000"/>
              </a:solidFill>
              <a:latin typeface="Arial" pitchFamily="34" charset="0"/>
              <a:cs typeface="Arial" pitchFamily="34" charset="0"/>
            </a:endParaRPr>
          </a:p>
        </p:txBody>
      </p:sp>
      <p:grpSp>
        <p:nvGrpSpPr>
          <p:cNvPr id="8" name="Group 7"/>
          <p:cNvGrpSpPr/>
          <p:nvPr/>
        </p:nvGrpSpPr>
        <p:grpSpPr>
          <a:xfrm>
            <a:off x="5048250" y="1381125"/>
            <a:ext cx="2705100" cy="5178425"/>
            <a:chOff x="5048250" y="1381125"/>
            <a:chExt cx="2705100" cy="5178425"/>
          </a:xfrm>
        </p:grpSpPr>
        <p:grpSp>
          <p:nvGrpSpPr>
            <p:cNvPr id="3" name="Group 2"/>
            <p:cNvGrpSpPr/>
            <p:nvPr/>
          </p:nvGrpSpPr>
          <p:grpSpPr>
            <a:xfrm>
              <a:off x="5048250" y="1381125"/>
              <a:ext cx="2705100" cy="5178425"/>
              <a:chOff x="5048250" y="1381125"/>
              <a:chExt cx="2705100" cy="5178425"/>
            </a:xfrm>
          </p:grpSpPr>
          <p:cxnSp>
            <p:nvCxnSpPr>
              <p:cNvPr id="29701" name="AutoShape 7"/>
              <p:cNvCxnSpPr>
                <a:cxnSpLocks noChangeShapeType="1"/>
              </p:cNvCxnSpPr>
              <p:nvPr/>
            </p:nvCxnSpPr>
            <p:spPr bwMode="auto">
              <a:xfrm>
                <a:off x="6389688" y="1381125"/>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9706" name="AutoShape 17"/>
              <p:cNvSpPr>
                <a:spLocks noChangeArrowheads="1"/>
              </p:cNvSpPr>
              <p:nvPr/>
            </p:nvSpPr>
            <p:spPr bwMode="auto">
              <a:xfrm>
                <a:off x="5048250" y="1652588"/>
                <a:ext cx="2705100" cy="4906962"/>
              </a:xfrm>
              <a:prstGeom prst="roundRect">
                <a:avLst>
                  <a:gd name="adj" fmla="val 16667"/>
                </a:avLst>
              </a:prstGeom>
              <a:solidFill>
                <a:schemeClr val="accent5">
                  <a:lumMod val="20000"/>
                  <a:lumOff val="80000"/>
                </a:schemeClr>
              </a:solidFill>
              <a:ln w="9525">
                <a:solidFill>
                  <a:srgbClr val="000000"/>
                </a:solidFill>
                <a:round/>
                <a:headEnd/>
                <a:tailEnd/>
              </a:ln>
            </p:spPr>
            <p:txBody>
              <a:bodyPr/>
              <a:lstStyle/>
              <a:p>
                <a:pPr eaLnBrk="1" hangingPunct="1"/>
                <a:endParaRPr lang="en-US" altLang="en-US"/>
              </a:p>
            </p:txBody>
          </p:sp>
        </p:grpSp>
        <p:sp>
          <p:nvSpPr>
            <p:cNvPr id="29708" name="Text Box 27"/>
            <p:cNvSpPr txBox="1">
              <a:spLocks noChangeArrowheads="1"/>
            </p:cNvSpPr>
            <p:nvPr/>
          </p:nvSpPr>
          <p:spPr bwMode="auto">
            <a:xfrm>
              <a:off x="5162550" y="1885950"/>
              <a:ext cx="2400300" cy="3695700"/>
            </a:xfrm>
            <a:prstGeom prst="rect">
              <a:avLst/>
            </a:prstGeom>
            <a:solidFill>
              <a:schemeClr val="accent5">
                <a:lumMod val="20000"/>
                <a:lumOff val="80000"/>
              </a:schemeClr>
            </a:solidFill>
            <a:ln w="9525">
              <a:solidFill>
                <a:srgbClr val="FFFFFF"/>
              </a:solidFill>
              <a:miter lim="800000"/>
              <a:headEnd/>
              <a:tailEnd/>
            </a:ln>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nb-NO" altLang="en-US" sz="2400" b="1" u="sng" dirty="0">
                  <a:latin typeface="Times New Roman" pitchFamily="18" charset="0"/>
                  <a:cs typeface="Times New Roman" pitchFamily="18" charset="0"/>
                </a:rPr>
                <a:t>Bước 2: </a:t>
              </a:r>
              <a:endParaRPr lang="en-US" altLang="en-US" sz="2400" u="sng" dirty="0">
                <a:latin typeface="Times New Roman" pitchFamily="18" charset="0"/>
                <a:cs typeface="Times New Roman" pitchFamily="18" charset="0"/>
              </a:endParaRPr>
            </a:p>
            <a:p>
              <a:pPr algn="just">
                <a:buFontTx/>
                <a:buChar char="-"/>
              </a:pPr>
              <a:r>
                <a:rPr lang="nb-NO" altLang="en-US" sz="2400" dirty="0">
                  <a:latin typeface="Times New Roman" pitchFamily="18" charset="0"/>
                  <a:cs typeface="Times New Roman" pitchFamily="18" charset="0"/>
                </a:rPr>
                <a:t> Trưởng phòng GDĐT lựa chọn và phê duyệt giáo viên cơ sở giáo dục mầm non cốt cán theo thẩm quyền.</a:t>
              </a:r>
            </a:p>
            <a:p>
              <a:pPr algn="just">
                <a:buFontTx/>
                <a:buChar char="-"/>
              </a:pPr>
              <a:r>
                <a:rPr lang="nb-NO" altLang="en-US" sz="2400" dirty="0">
                  <a:latin typeface="Times New Roman" pitchFamily="18" charset="0"/>
                  <a:cs typeface="Times New Roman" pitchFamily="18" charset="0"/>
                </a:rPr>
                <a:t> Báo cáo sở GDĐT.</a:t>
              </a:r>
            </a:p>
          </p:txBody>
        </p:sp>
      </p:grpSp>
      <p:cxnSp>
        <p:nvCxnSpPr>
          <p:cNvPr id="29710" name="AutoShape 23"/>
          <p:cNvCxnSpPr>
            <a:cxnSpLocks noChangeShapeType="1"/>
          </p:cNvCxnSpPr>
          <p:nvPr/>
        </p:nvCxnSpPr>
        <p:spPr bwMode="auto">
          <a:xfrm>
            <a:off x="10156825" y="1392238"/>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9711" name="AutoShape 22"/>
          <p:cNvCxnSpPr>
            <a:cxnSpLocks noChangeShapeType="1"/>
          </p:cNvCxnSpPr>
          <p:nvPr/>
        </p:nvCxnSpPr>
        <p:spPr bwMode="auto">
          <a:xfrm>
            <a:off x="3201988" y="1077913"/>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7" name="Group 6"/>
          <p:cNvGrpSpPr/>
          <p:nvPr/>
        </p:nvGrpSpPr>
        <p:grpSpPr>
          <a:xfrm>
            <a:off x="1739900" y="1392238"/>
            <a:ext cx="2584450" cy="5180012"/>
            <a:chOff x="1739900" y="1392238"/>
            <a:chExt cx="2584450" cy="5180012"/>
          </a:xfrm>
        </p:grpSpPr>
        <p:grpSp>
          <p:nvGrpSpPr>
            <p:cNvPr id="2" name="Group 1"/>
            <p:cNvGrpSpPr/>
            <p:nvPr/>
          </p:nvGrpSpPr>
          <p:grpSpPr>
            <a:xfrm>
              <a:off x="1739900" y="1392238"/>
              <a:ext cx="2584450" cy="5180012"/>
              <a:chOff x="1739900" y="1392238"/>
              <a:chExt cx="2584450" cy="5180012"/>
            </a:xfrm>
          </p:grpSpPr>
          <p:sp>
            <p:nvSpPr>
              <p:cNvPr id="29707" name="AutoShape 18"/>
              <p:cNvSpPr>
                <a:spLocks noChangeArrowheads="1"/>
              </p:cNvSpPr>
              <p:nvPr/>
            </p:nvSpPr>
            <p:spPr bwMode="auto">
              <a:xfrm>
                <a:off x="1739900" y="1652588"/>
                <a:ext cx="2584450" cy="4919662"/>
              </a:xfrm>
              <a:prstGeom prst="roundRect">
                <a:avLst>
                  <a:gd name="adj" fmla="val 16667"/>
                </a:avLst>
              </a:prstGeom>
              <a:solidFill>
                <a:schemeClr val="accent4">
                  <a:lumMod val="20000"/>
                  <a:lumOff val="80000"/>
                </a:schemeClr>
              </a:solidFill>
              <a:ln w="9525">
                <a:solidFill>
                  <a:srgbClr val="000000"/>
                </a:solidFill>
                <a:round/>
                <a:headEnd/>
                <a:tailEnd/>
              </a:ln>
            </p:spPr>
            <p:txBody>
              <a:bodyPr/>
              <a:lstStyle/>
              <a:p>
                <a:pPr eaLnBrk="1" hangingPunct="1"/>
                <a:endParaRPr lang="en-US" altLang="en-US" dirty="0">
                  <a:latin typeface="Arial" pitchFamily="34" charset="0"/>
                  <a:cs typeface="Arial" pitchFamily="34" charset="0"/>
                </a:endParaRPr>
              </a:p>
            </p:txBody>
          </p:sp>
          <p:cxnSp>
            <p:nvCxnSpPr>
              <p:cNvPr id="29709" name="AutoShape 24"/>
              <p:cNvCxnSpPr>
                <a:cxnSpLocks noChangeShapeType="1"/>
              </p:cNvCxnSpPr>
              <p:nvPr/>
            </p:nvCxnSpPr>
            <p:spPr bwMode="auto">
              <a:xfrm>
                <a:off x="3184525" y="1392238"/>
                <a:ext cx="0" cy="2730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29712" name="Text Box 21"/>
            <p:cNvSpPr txBox="1">
              <a:spLocks noChangeArrowheads="1"/>
            </p:cNvSpPr>
            <p:nvPr/>
          </p:nvSpPr>
          <p:spPr bwMode="auto">
            <a:xfrm>
              <a:off x="1949450" y="1890713"/>
              <a:ext cx="2159000" cy="1266825"/>
            </a:xfrm>
            <a:prstGeom prst="rect">
              <a:avLst/>
            </a:prstGeom>
            <a:solidFill>
              <a:schemeClr val="accent4">
                <a:lumMod val="20000"/>
                <a:lumOff val="80000"/>
              </a:schemeClr>
            </a:solidFill>
            <a:ln w="9525">
              <a:solidFill>
                <a:srgbClr val="FFFFFF"/>
              </a:solidFill>
              <a:miter lim="800000"/>
              <a:headEnd/>
              <a:tailEnd/>
            </a:ln>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just"/>
              <a:r>
                <a:rPr lang="nb-NO" altLang="en-US" sz="2400" b="1" u="sng" dirty="0">
                  <a:latin typeface="Times New Roman" pitchFamily="18" charset="0"/>
                  <a:cs typeface="Times New Roman" pitchFamily="18" charset="0"/>
                </a:rPr>
                <a:t>Bước 1: </a:t>
              </a:r>
              <a:endParaRPr lang="en-US" altLang="en-US" sz="2400" u="sng" dirty="0">
                <a:latin typeface="Times New Roman" pitchFamily="18" charset="0"/>
                <a:cs typeface="Times New Roman" pitchFamily="18" charset="0"/>
              </a:endParaRPr>
            </a:p>
            <a:p>
              <a:pPr algn="just"/>
              <a:r>
                <a:rPr lang="nb-NO" altLang="en-US" sz="2400" dirty="0">
                  <a:latin typeface="Times New Roman" pitchFamily="18" charset="0"/>
                  <a:cs typeface="Times New Roman" pitchFamily="18" charset="0"/>
                </a:rPr>
                <a:t>Cơ sở giáo dục mầm non:</a:t>
              </a:r>
            </a:p>
            <a:p>
              <a:pPr algn="just">
                <a:buFontTx/>
                <a:buChar char="-"/>
              </a:pPr>
              <a:r>
                <a:rPr lang="nb-NO" altLang="en-US" sz="2400" dirty="0">
                  <a:latin typeface="Times New Roman" pitchFamily="18" charset="0"/>
                  <a:cs typeface="Times New Roman" pitchFamily="18" charset="0"/>
                </a:rPr>
                <a:t> Lựa chọn.</a:t>
              </a:r>
            </a:p>
            <a:p>
              <a:pPr algn="just">
                <a:buFontTx/>
                <a:buChar char="-"/>
              </a:pPr>
              <a:r>
                <a:rPr lang="nb-NO" altLang="en-US" sz="2400" dirty="0">
                  <a:latin typeface="Times New Roman" pitchFamily="18" charset="0"/>
                  <a:cs typeface="Times New Roman" pitchFamily="18" charset="0"/>
                </a:rPr>
                <a:t> Đề xuất.</a:t>
              </a:r>
            </a:p>
            <a:p>
              <a:pPr algn="just">
                <a:buFontTx/>
                <a:buChar char="-"/>
              </a:pPr>
              <a:r>
                <a:rPr lang="nb-NO" altLang="en-US" sz="2400" dirty="0">
                  <a:latin typeface="Times New Roman" pitchFamily="18" charset="0"/>
                  <a:cs typeface="Times New Roman" pitchFamily="18" charset="0"/>
                </a:rPr>
                <a:t> Báo cáo cơ quan quản lý cấp trên.</a:t>
              </a:r>
            </a:p>
          </p:txBody>
        </p:sp>
      </p:grpSp>
      <p:sp>
        <p:nvSpPr>
          <p:cNvPr id="29713" name="Rectangle 29"/>
          <p:cNvSpPr>
            <a:spLocks noChangeArrowheads="1"/>
          </p:cNvSpPr>
          <p:nvPr/>
        </p:nvSpPr>
        <p:spPr bwMode="auto">
          <a:xfrm>
            <a:off x="0" y="0"/>
            <a:ext cx="1219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1" hangingPunct="1"/>
            <a:endParaRPr lang="en-US" altLang="en-US"/>
          </a:p>
        </p:txBody>
      </p:sp>
      <p:sp>
        <p:nvSpPr>
          <p:cNvPr id="29714" name="Rectangle 30"/>
          <p:cNvSpPr>
            <a:spLocks noChangeArrowheads="1"/>
          </p:cNvSpPr>
          <p:nvPr/>
        </p:nvSpPr>
        <p:spPr bwMode="auto">
          <a:xfrm>
            <a:off x="2067590" y="266779"/>
            <a:ext cx="568576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360363"/>
            <a:r>
              <a:rPr lang="nb-NO" altLang="en-US" sz="2400" b="1" dirty="0">
                <a:solidFill>
                  <a:srgbClr val="FF0000"/>
                </a:solidFill>
                <a:latin typeface="Arial" pitchFamily="34" charset="0"/>
                <a:cs typeface="Arial" pitchFamily="34" charset="0"/>
              </a:rPr>
              <a:t>Quy trình lựa chọn giáo viên </a:t>
            </a:r>
            <a:endParaRPr lang="en-US" altLang="en-US" sz="2400" dirty="0">
              <a:solidFill>
                <a:srgbClr val="FF0000"/>
              </a:solidFill>
              <a:latin typeface="Arial" pitchFamily="34" charset="0"/>
              <a:cs typeface="Arial" pitchFamily="34" charset="0"/>
            </a:endParaRPr>
          </a:p>
          <a:p>
            <a:pPr indent="360363"/>
            <a:r>
              <a:rPr lang="nb-NO" altLang="en-US" sz="2400" b="1" dirty="0">
                <a:solidFill>
                  <a:srgbClr val="FF0000"/>
                </a:solidFill>
                <a:latin typeface="Arial" pitchFamily="34" charset="0"/>
                <a:cs typeface="Arial" pitchFamily="34" charset="0"/>
              </a:rPr>
              <a:t>cơ sở giáo dục mầm non cốt cán</a:t>
            </a:r>
            <a:endParaRPr lang="en-US" altLang="en-US" sz="2400" dirty="0">
              <a:solidFill>
                <a:srgbClr val="FF0000"/>
              </a:solidFill>
              <a:latin typeface="Arial" pitchFamily="34" charset="0"/>
              <a:cs typeface="Arial" pitchFamily="34" charset="0"/>
            </a:endParaRPr>
          </a:p>
          <a:p>
            <a:pPr indent="360363"/>
            <a:endParaRPr lang="en-US" altLang="en-US" dirty="0">
              <a:solidFill>
                <a:srgbClr val="FF0000"/>
              </a:solidFill>
              <a:latin typeface="Arial" pitchFamily="34" charset="0"/>
              <a:cs typeface="Arial" pitchFamily="34" charset="0"/>
            </a:endParaRPr>
          </a:p>
        </p:txBody>
      </p:sp>
      <p:sp>
        <p:nvSpPr>
          <p:cNvPr id="29715" name="Rectangle 31"/>
          <p:cNvSpPr>
            <a:spLocks noChangeArrowheads="1"/>
          </p:cNvSpPr>
          <p:nvPr/>
        </p:nvSpPr>
        <p:spPr bwMode="auto">
          <a:xfrm>
            <a:off x="0" y="9144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360363"/>
            <a:r>
              <a:rPr lang="en-US" altLang="en-US" sz="1100"/>
              <a:t/>
            </a:r>
            <a:br>
              <a:rPr lang="en-US" altLang="en-US" sz="1100"/>
            </a:br>
            <a:endParaRPr lang="en-US" altLang="en-US"/>
          </a:p>
          <a:p>
            <a:pPr indent="360363"/>
            <a:endParaRPr lang="en-US" altLang="en-US"/>
          </a:p>
        </p:txBody>
      </p:sp>
      <p:sp>
        <p:nvSpPr>
          <p:cNvPr id="29716" name="Rectangle 32"/>
          <p:cNvSpPr>
            <a:spLocks noChangeArrowheads="1"/>
          </p:cNvSpPr>
          <p:nvPr/>
        </p:nvSpPr>
        <p:spPr bwMode="auto">
          <a:xfrm>
            <a:off x="0" y="990600"/>
            <a:ext cx="1219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indent="360363">
              <a:tabLst>
                <a:tab pos="457200" algn="l"/>
              </a:tabLst>
            </a:pPr>
            <a:r>
              <a:rPr lang="en-US" altLang="en-US"/>
              <a:t/>
            </a:r>
            <a:br>
              <a:rPr lang="en-US" altLang="en-US"/>
            </a:br>
            <a:endParaRPr lang="en-US" altLang="en-US"/>
          </a:p>
          <a:p>
            <a:pPr indent="360363">
              <a:tabLst>
                <a:tab pos="457200" algn="l"/>
              </a:tabLst>
            </a:pPr>
            <a:r>
              <a:rPr lang="nb-NO" altLang="en-US" sz="1200">
                <a:solidFill>
                  <a:srgbClr val="000000"/>
                </a:solidFill>
                <a:latin typeface="Times New Roman" pitchFamily="18" charset="0"/>
              </a:rPr>
              <a:t>   </a:t>
            </a:r>
            <a:endParaRPr lang="en-US" altLang="en-US" sz="1100"/>
          </a:p>
          <a:p>
            <a:pPr indent="360363">
              <a:tabLst>
                <a:tab pos="457200" algn="l"/>
              </a:tabLst>
            </a:pPr>
            <a:endParaRPr lang="en-US" altLang="en-US"/>
          </a:p>
        </p:txBody>
      </p:sp>
    </p:spTree>
    <p:extLst>
      <p:ext uri="{BB962C8B-B14F-4D97-AF65-F5344CB8AC3E}">
        <p14:creationId xmlns:p14="http://schemas.microsoft.com/office/powerpoint/2010/main" val="4235603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8000" b="-28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8C035B7-35D4-481A-B26C-11553FAB3FAB}"/>
              </a:ext>
            </a:extLst>
          </p:cNvPr>
          <p:cNvSpPr>
            <a:spLocks noGrp="1"/>
          </p:cNvSpPr>
          <p:nvPr>
            <p:ph type="title"/>
          </p:nvPr>
        </p:nvSpPr>
        <p:spPr>
          <a:xfrm>
            <a:off x="838200" y="681037"/>
            <a:ext cx="10515600" cy="1009651"/>
          </a:xfrm>
        </p:spPr>
        <p:txBody>
          <a:bodyPr/>
          <a:lstStyle/>
          <a:p>
            <a:pPr algn="ctr"/>
            <a:r>
              <a:rPr lang="en-US" b="1" dirty="0">
                <a:solidFill>
                  <a:srgbClr val="FF0000"/>
                </a:solidFill>
                <a:latin typeface="Arial" pitchFamily="34" charset="0"/>
                <a:cs typeface="Arial" pitchFamily="34" charset="0"/>
              </a:rPr>
              <a:t>CÁC NỘI DUNG CHÍNH</a:t>
            </a:r>
          </a:p>
        </p:txBody>
      </p:sp>
      <p:sp>
        <p:nvSpPr>
          <p:cNvPr id="3" name="Content Placeholder 2">
            <a:extLst>
              <a:ext uri="{FF2B5EF4-FFF2-40B4-BE49-F238E27FC236}">
                <a16:creationId xmlns="" xmlns:a16="http://schemas.microsoft.com/office/drawing/2014/main" id="{C38589B6-E0DE-464B-984F-BBFA4119C1FE}"/>
              </a:ext>
            </a:extLst>
          </p:cNvPr>
          <p:cNvSpPr>
            <a:spLocks noGrp="1"/>
          </p:cNvSpPr>
          <p:nvPr>
            <p:ph idx="1"/>
          </p:nvPr>
        </p:nvSpPr>
        <p:spPr>
          <a:xfrm>
            <a:off x="838200" y="1757547"/>
            <a:ext cx="10515600" cy="4207317"/>
          </a:xfrm>
        </p:spPr>
        <p:txBody>
          <a:bodyPr anchor="ctr">
            <a:noAutofit/>
          </a:bodyPr>
          <a:lstStyle/>
          <a:p>
            <a:pPr marL="0" indent="0" algn="just">
              <a:lnSpc>
                <a:spcPct val="170000"/>
              </a:lnSpc>
              <a:buNone/>
            </a:pPr>
            <a:r>
              <a:rPr lang="en-US" b="1" dirty="0" err="1" smtClean="0">
                <a:solidFill>
                  <a:srgbClr val="0000CC"/>
                </a:solidFill>
                <a:latin typeface="Arial" pitchFamily="34" charset="0"/>
                <a:cs typeface="Arial" pitchFamily="34" charset="0"/>
              </a:rPr>
              <a:t>Phần</a:t>
            </a:r>
            <a:r>
              <a:rPr lang="en-US" b="1" dirty="0" smtClean="0">
                <a:solidFill>
                  <a:srgbClr val="0000CC"/>
                </a:solidFill>
                <a:latin typeface="Arial" pitchFamily="34" charset="0"/>
                <a:cs typeface="Arial" pitchFamily="34" charset="0"/>
              </a:rPr>
              <a:t> 1: </a:t>
            </a:r>
            <a:r>
              <a:rPr lang="en-US" b="1" dirty="0" err="1" smtClean="0">
                <a:solidFill>
                  <a:srgbClr val="0000CC"/>
                </a:solidFill>
                <a:latin typeface="Arial" pitchFamily="34" charset="0"/>
                <a:cs typeface="Arial" pitchFamily="34" charset="0"/>
              </a:rPr>
              <a:t>Giới</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thiệu</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về</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xây</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dựng</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chuẩn</a:t>
            </a:r>
            <a:r>
              <a:rPr lang="en-US" b="1" dirty="0" smtClean="0">
                <a:solidFill>
                  <a:srgbClr val="0000CC"/>
                </a:solidFill>
                <a:latin typeface="Arial" pitchFamily="34" charset="0"/>
                <a:cs typeface="Arial" pitchFamily="34" charset="0"/>
              </a:rPr>
              <a:t> </a:t>
            </a:r>
          </a:p>
          <a:p>
            <a:pPr marL="514350" indent="-514350" algn="just">
              <a:lnSpc>
                <a:spcPct val="170000"/>
              </a:lnSpc>
              <a:buAutoNum type="arabicPeriod"/>
            </a:pPr>
            <a:r>
              <a:rPr lang="en-US" dirty="0" err="1" smtClean="0">
                <a:latin typeface="Arial" pitchFamily="34" charset="0"/>
                <a:cs typeface="Arial" pitchFamily="34" charset="0"/>
              </a:rPr>
              <a:t>Nguyên</a:t>
            </a:r>
            <a:r>
              <a:rPr lang="en-US" dirty="0" smtClean="0">
                <a:latin typeface="Arial" pitchFamily="34" charset="0"/>
                <a:cs typeface="Arial" pitchFamily="34" charset="0"/>
              </a:rPr>
              <a:t> </a:t>
            </a:r>
            <a:r>
              <a:rPr lang="en-US" dirty="0" err="1" smtClean="0">
                <a:latin typeface="Arial" pitchFamily="34" charset="0"/>
                <a:cs typeface="Arial" pitchFamily="34" charset="0"/>
              </a:rPr>
              <a:t>tắc</a:t>
            </a:r>
            <a:r>
              <a:rPr lang="en-US" dirty="0" smtClean="0">
                <a:latin typeface="Arial" pitchFamily="34" charset="0"/>
                <a:cs typeface="Arial" pitchFamily="34" charset="0"/>
              </a:rPr>
              <a:t> </a:t>
            </a:r>
            <a:r>
              <a:rPr lang="en-US" dirty="0" err="1" smtClean="0">
                <a:latin typeface="Arial" pitchFamily="34" charset="0"/>
                <a:cs typeface="Arial" pitchFamily="34" charset="0"/>
              </a:rPr>
              <a:t>xây</a:t>
            </a:r>
            <a:r>
              <a:rPr lang="en-US" dirty="0" smtClean="0">
                <a:latin typeface="Arial" pitchFamily="34" charset="0"/>
                <a:cs typeface="Arial" pitchFamily="34" charset="0"/>
              </a:rPr>
              <a:t> </a:t>
            </a:r>
            <a:r>
              <a:rPr lang="en-US" dirty="0" err="1" smtClean="0">
                <a:latin typeface="Arial" pitchFamily="34" charset="0"/>
                <a:cs typeface="Arial" pitchFamily="34" charset="0"/>
              </a:rPr>
              <a:t>dựng</a:t>
            </a:r>
            <a:r>
              <a:rPr lang="en-US" dirty="0" smtClean="0">
                <a:latin typeface="Arial" pitchFamily="34" charset="0"/>
                <a:cs typeface="Arial" pitchFamily="34" charset="0"/>
              </a:rPr>
              <a:t> </a:t>
            </a:r>
            <a:r>
              <a:rPr lang="en-US" dirty="0" err="1" smtClean="0">
                <a:latin typeface="Arial" pitchFamily="34" charset="0"/>
                <a:cs typeface="Arial" pitchFamily="34" charset="0"/>
              </a:rPr>
              <a:t>Chuẩn</a:t>
            </a:r>
            <a:r>
              <a:rPr lang="en-US" dirty="0" smtClean="0">
                <a:latin typeface="Arial" pitchFamily="34" charset="0"/>
                <a:cs typeface="Arial" pitchFamily="34" charset="0"/>
              </a:rPr>
              <a:t> </a:t>
            </a:r>
            <a:r>
              <a:rPr lang="en-US" dirty="0" smtClean="0">
                <a:solidFill>
                  <a:srgbClr val="002060"/>
                </a:solidFill>
                <a:latin typeface="Arial" pitchFamily="34" charset="0"/>
                <a:cs typeface="Arial" pitchFamily="34" charset="0"/>
              </a:rPr>
              <a:t>NN</a:t>
            </a:r>
            <a:r>
              <a:rPr lang="en-US" dirty="0" smtClean="0">
                <a:latin typeface="Arial" pitchFamily="34" charset="0"/>
                <a:cs typeface="Arial" pitchFamily="34" charset="0"/>
              </a:rPr>
              <a:t> GVMN</a:t>
            </a:r>
          </a:p>
          <a:p>
            <a:pPr marL="514350" indent="-514350" algn="just">
              <a:lnSpc>
                <a:spcPct val="170000"/>
              </a:lnSpc>
              <a:buAutoNum type="arabicPeriod"/>
            </a:pPr>
            <a:r>
              <a:rPr lang="en-US" dirty="0" err="1" smtClean="0">
                <a:latin typeface="Arial" pitchFamily="34" charset="0"/>
                <a:cs typeface="Arial" pitchFamily="34" charset="0"/>
              </a:rPr>
              <a:t>Quy</a:t>
            </a:r>
            <a:r>
              <a:rPr lang="en-US" dirty="0" smtClean="0">
                <a:latin typeface="Arial" pitchFamily="34" charset="0"/>
                <a:cs typeface="Arial" pitchFamily="34" charset="0"/>
              </a:rPr>
              <a:t> </a:t>
            </a:r>
            <a:r>
              <a:rPr lang="en-US" dirty="0" err="1" smtClean="0">
                <a:latin typeface="Arial" pitchFamily="34" charset="0"/>
                <a:cs typeface="Arial" pitchFamily="34" charset="0"/>
              </a:rPr>
              <a:t>trình</a:t>
            </a:r>
            <a:r>
              <a:rPr lang="en-US" dirty="0" smtClean="0">
                <a:latin typeface="Arial" pitchFamily="34" charset="0"/>
                <a:cs typeface="Arial" pitchFamily="34" charset="0"/>
              </a:rPr>
              <a:t>, </a:t>
            </a:r>
            <a:r>
              <a:rPr lang="en-US" dirty="0" err="1" smtClean="0">
                <a:latin typeface="Arial" pitchFamily="34" charset="0"/>
                <a:cs typeface="Arial" pitchFamily="34" charset="0"/>
              </a:rPr>
              <a:t>ph</a:t>
            </a:r>
            <a:r>
              <a:rPr lang="vi-VN" dirty="0" smtClean="0">
                <a:latin typeface="Arial" pitchFamily="34" charset="0"/>
                <a:cs typeface="Arial" pitchFamily="34" charset="0"/>
              </a:rPr>
              <a:t>ư</a:t>
            </a:r>
            <a:r>
              <a:rPr lang="en-US" dirty="0" err="1" smtClean="0">
                <a:latin typeface="Arial" pitchFamily="34" charset="0"/>
                <a:cs typeface="Arial" pitchFamily="34" charset="0"/>
              </a:rPr>
              <a:t>ơng</a:t>
            </a:r>
            <a:r>
              <a:rPr lang="en-US" dirty="0" smtClean="0">
                <a:latin typeface="Arial" pitchFamily="34" charset="0"/>
                <a:cs typeface="Arial" pitchFamily="34" charset="0"/>
              </a:rPr>
              <a:t> </a:t>
            </a:r>
            <a:r>
              <a:rPr lang="en-US" dirty="0" err="1" smtClean="0">
                <a:latin typeface="Arial" pitchFamily="34" charset="0"/>
                <a:cs typeface="Arial" pitchFamily="34" charset="0"/>
              </a:rPr>
              <a:t>pháp</a:t>
            </a:r>
            <a:r>
              <a:rPr lang="en-US" dirty="0" smtClean="0">
                <a:latin typeface="Arial" pitchFamily="34" charset="0"/>
                <a:cs typeface="Arial" pitchFamily="34" charset="0"/>
              </a:rPr>
              <a:t> </a:t>
            </a:r>
            <a:r>
              <a:rPr lang="en-US" dirty="0" err="1" smtClean="0">
                <a:latin typeface="Arial" pitchFamily="34" charset="0"/>
                <a:cs typeface="Arial" pitchFamily="34" charset="0"/>
              </a:rPr>
              <a:t>xây</a:t>
            </a:r>
            <a:r>
              <a:rPr lang="en-US" dirty="0" smtClean="0">
                <a:latin typeface="Arial" pitchFamily="34" charset="0"/>
                <a:cs typeface="Arial" pitchFamily="34" charset="0"/>
              </a:rPr>
              <a:t> </a:t>
            </a:r>
            <a:r>
              <a:rPr lang="en-US" dirty="0" err="1" smtClean="0">
                <a:latin typeface="Arial" pitchFamily="34" charset="0"/>
                <a:cs typeface="Arial" pitchFamily="34" charset="0"/>
              </a:rPr>
              <a:t>dựng</a:t>
            </a:r>
            <a:r>
              <a:rPr lang="en-US" dirty="0" smtClean="0">
                <a:latin typeface="Arial" pitchFamily="34" charset="0"/>
                <a:cs typeface="Arial" pitchFamily="34" charset="0"/>
              </a:rPr>
              <a:t> </a:t>
            </a:r>
            <a:r>
              <a:rPr lang="en-US" dirty="0" err="1" smtClean="0">
                <a:latin typeface="Arial" pitchFamily="34" charset="0"/>
                <a:cs typeface="Arial" pitchFamily="34" charset="0"/>
              </a:rPr>
              <a:t>chuẩn</a:t>
            </a:r>
            <a:r>
              <a:rPr lang="en-US" dirty="0" smtClean="0">
                <a:latin typeface="Arial" pitchFamily="34" charset="0"/>
                <a:cs typeface="Arial" pitchFamily="34" charset="0"/>
              </a:rPr>
              <a:t> NN GVMN</a:t>
            </a:r>
          </a:p>
          <a:p>
            <a:pPr marL="514350" indent="-514350" algn="just">
              <a:lnSpc>
                <a:spcPct val="170000"/>
              </a:lnSpc>
              <a:buAutoNum type="arabicPeriod"/>
            </a:pPr>
            <a:r>
              <a:rPr lang="en-US" dirty="0" err="1" smtClean="0">
                <a:latin typeface="Arial" pitchFamily="34" charset="0"/>
                <a:cs typeface="Arial" pitchFamily="34" charset="0"/>
              </a:rPr>
              <a:t>Thực</a:t>
            </a:r>
            <a:r>
              <a:rPr lang="en-US" dirty="0" smtClean="0">
                <a:latin typeface="Arial" pitchFamily="34" charset="0"/>
                <a:cs typeface="Arial" pitchFamily="34" charset="0"/>
              </a:rPr>
              <a:t> </a:t>
            </a:r>
            <a:r>
              <a:rPr lang="en-US" dirty="0" err="1" smtClean="0">
                <a:latin typeface="Arial" pitchFamily="34" charset="0"/>
                <a:cs typeface="Arial" pitchFamily="34" charset="0"/>
              </a:rPr>
              <a:t>hiện</a:t>
            </a:r>
            <a:r>
              <a:rPr lang="en-US" dirty="0" smtClean="0">
                <a:latin typeface="Arial" pitchFamily="34" charset="0"/>
                <a:cs typeface="Arial" pitchFamily="34" charset="0"/>
              </a:rPr>
              <a:t> </a:t>
            </a:r>
            <a:r>
              <a:rPr lang="en-US" dirty="0" err="1" smtClean="0">
                <a:latin typeface="Arial" pitchFamily="34" charset="0"/>
                <a:cs typeface="Arial" pitchFamily="34" charset="0"/>
              </a:rPr>
              <a:t>kế</a:t>
            </a:r>
            <a:r>
              <a:rPr lang="en-US" dirty="0" smtClean="0">
                <a:latin typeface="Arial" pitchFamily="34" charset="0"/>
                <a:cs typeface="Arial" pitchFamily="34" charset="0"/>
              </a:rPr>
              <a:t> </a:t>
            </a:r>
            <a:r>
              <a:rPr lang="en-US" dirty="0" err="1" smtClean="0">
                <a:latin typeface="Arial" pitchFamily="34" charset="0"/>
                <a:cs typeface="Arial" pitchFamily="34" charset="0"/>
              </a:rPr>
              <a:t>hoạch</a:t>
            </a:r>
            <a:r>
              <a:rPr lang="en-US" dirty="0" smtClean="0">
                <a:latin typeface="Arial" pitchFamily="34" charset="0"/>
                <a:cs typeface="Arial" pitchFamily="34" charset="0"/>
              </a:rPr>
              <a:t> </a:t>
            </a:r>
            <a:r>
              <a:rPr lang="en-US" dirty="0" err="1" smtClean="0">
                <a:latin typeface="Arial" pitchFamily="34" charset="0"/>
                <a:cs typeface="Arial" pitchFamily="34" charset="0"/>
              </a:rPr>
              <a:t>nghiên</a:t>
            </a:r>
            <a:r>
              <a:rPr lang="en-US" dirty="0" smtClean="0">
                <a:latin typeface="Arial" pitchFamily="34" charset="0"/>
                <a:cs typeface="Arial" pitchFamily="34" charset="0"/>
              </a:rPr>
              <a:t> </a:t>
            </a:r>
            <a:r>
              <a:rPr lang="en-US" dirty="0" err="1" smtClean="0">
                <a:latin typeface="Arial" pitchFamily="34" charset="0"/>
                <a:cs typeface="Arial" pitchFamily="34" charset="0"/>
              </a:rPr>
              <a:t>cứu</a:t>
            </a:r>
            <a:r>
              <a:rPr lang="en-US" dirty="0" smtClean="0">
                <a:latin typeface="Arial" pitchFamily="34" charset="0"/>
                <a:cs typeface="Arial" pitchFamily="34" charset="0"/>
              </a:rPr>
              <a:t> </a:t>
            </a:r>
            <a:r>
              <a:rPr lang="en-US" dirty="0" err="1" smtClean="0">
                <a:latin typeface="Arial" pitchFamily="34" charset="0"/>
                <a:cs typeface="Arial" pitchFamily="34" charset="0"/>
              </a:rPr>
              <a:t>xây</a:t>
            </a:r>
            <a:r>
              <a:rPr lang="en-US" dirty="0" smtClean="0">
                <a:latin typeface="Arial" pitchFamily="34" charset="0"/>
                <a:cs typeface="Arial" pitchFamily="34" charset="0"/>
              </a:rPr>
              <a:t> </a:t>
            </a:r>
            <a:r>
              <a:rPr lang="en-US" dirty="0" err="1" smtClean="0">
                <a:latin typeface="Arial" pitchFamily="34" charset="0"/>
                <a:cs typeface="Arial" pitchFamily="34" charset="0"/>
              </a:rPr>
              <a:t>dựng</a:t>
            </a:r>
            <a:r>
              <a:rPr lang="en-US" dirty="0" smtClean="0">
                <a:latin typeface="Arial" pitchFamily="34" charset="0"/>
                <a:cs typeface="Arial" pitchFamily="34" charset="0"/>
              </a:rPr>
              <a:t> </a:t>
            </a:r>
            <a:r>
              <a:rPr lang="en-US" dirty="0" err="1" smtClean="0">
                <a:latin typeface="Arial" pitchFamily="34" charset="0"/>
                <a:cs typeface="Arial" pitchFamily="34" charset="0"/>
              </a:rPr>
              <a:t>Chuẩn</a:t>
            </a:r>
            <a:r>
              <a:rPr lang="en-US" dirty="0" smtClean="0">
                <a:latin typeface="Arial" pitchFamily="34" charset="0"/>
                <a:cs typeface="Arial" pitchFamily="34" charset="0"/>
              </a:rPr>
              <a:t> </a:t>
            </a:r>
          </a:p>
          <a:p>
            <a:pPr marL="0" indent="0" algn="just">
              <a:lnSpc>
                <a:spcPct val="170000"/>
              </a:lnSpc>
              <a:buNone/>
            </a:pPr>
            <a:r>
              <a:rPr lang="en-US" b="1" dirty="0" err="1" smtClean="0">
                <a:solidFill>
                  <a:srgbClr val="0000CC"/>
                </a:solidFill>
                <a:latin typeface="Arial" pitchFamily="34" charset="0"/>
                <a:cs typeface="Arial" pitchFamily="34" charset="0"/>
              </a:rPr>
              <a:t>Phần</a:t>
            </a:r>
            <a:r>
              <a:rPr lang="en-US" b="1" dirty="0" smtClean="0">
                <a:solidFill>
                  <a:srgbClr val="0000CC"/>
                </a:solidFill>
                <a:latin typeface="Arial" pitchFamily="34" charset="0"/>
                <a:cs typeface="Arial" pitchFamily="34" charset="0"/>
              </a:rPr>
              <a:t> 2: H</a:t>
            </a:r>
            <a:r>
              <a:rPr lang="vi-VN" b="1" dirty="0" smtClean="0">
                <a:solidFill>
                  <a:srgbClr val="0000CC"/>
                </a:solidFill>
                <a:latin typeface="Arial" pitchFamily="34" charset="0"/>
                <a:cs typeface="Arial" pitchFamily="34" charset="0"/>
              </a:rPr>
              <a:t>ư</a:t>
            </a:r>
            <a:r>
              <a:rPr lang="en-US" b="1" dirty="0" err="1" smtClean="0">
                <a:solidFill>
                  <a:srgbClr val="0000CC"/>
                </a:solidFill>
                <a:latin typeface="Arial" pitchFamily="34" charset="0"/>
                <a:cs typeface="Arial" pitchFamily="34" charset="0"/>
              </a:rPr>
              <a:t>ớng</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dẫn</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thực</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hiện</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đánh</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giá</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theo</a:t>
            </a:r>
            <a:r>
              <a:rPr lang="en-US" b="1" dirty="0" smtClean="0">
                <a:solidFill>
                  <a:srgbClr val="0000CC"/>
                </a:solidFill>
                <a:latin typeface="Arial" pitchFamily="34" charset="0"/>
                <a:cs typeface="Arial" pitchFamily="34" charset="0"/>
              </a:rPr>
              <a:t> </a:t>
            </a:r>
            <a:r>
              <a:rPr lang="en-US" b="1" dirty="0" err="1" smtClean="0">
                <a:solidFill>
                  <a:srgbClr val="0000CC"/>
                </a:solidFill>
                <a:latin typeface="Arial" pitchFamily="34" charset="0"/>
                <a:cs typeface="Arial" pitchFamily="34" charset="0"/>
              </a:rPr>
              <a:t>Chuẩn</a:t>
            </a:r>
            <a:r>
              <a:rPr lang="en-US" b="1" dirty="0" smtClean="0">
                <a:solidFill>
                  <a:srgbClr val="0000CC"/>
                </a:solidFill>
                <a:latin typeface="Arial" pitchFamily="34" charset="0"/>
                <a:cs typeface="Arial" pitchFamily="34" charset="0"/>
              </a:rPr>
              <a:t> </a:t>
            </a:r>
            <a:endParaRPr lang="en-US" b="1" dirty="0">
              <a:solidFill>
                <a:srgbClr val="0000CC"/>
              </a:solidFill>
              <a:latin typeface="Arial" pitchFamily="34" charset="0"/>
              <a:cs typeface="Arial" pitchFamily="34" charset="0"/>
            </a:endParaRPr>
          </a:p>
        </p:txBody>
      </p:sp>
    </p:spTree>
    <p:extLst>
      <p:ext uri="{BB962C8B-B14F-4D97-AF65-F5344CB8AC3E}">
        <p14:creationId xmlns:p14="http://schemas.microsoft.com/office/powerpoint/2010/main" val="7368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4" name="Rectangle 3"/>
          <p:cNvSpPr/>
          <p:nvPr/>
        </p:nvSpPr>
        <p:spPr>
          <a:xfrm>
            <a:off x="1297173" y="149225"/>
            <a:ext cx="9453378" cy="838200"/>
          </a:xfrm>
          <a:prstGeom prst="rect">
            <a:avLst/>
          </a:prstGeom>
          <a:solidFill>
            <a:schemeClr val="accent2">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1200"/>
              </a:spcBef>
              <a:spcAft>
                <a:spcPts val="0"/>
              </a:spcAft>
              <a:defRPr/>
            </a:pPr>
            <a:r>
              <a:rPr lang="en-US" sz="2400" b="1" dirty="0">
                <a:solidFill>
                  <a:srgbClr val="C00000"/>
                </a:solidFill>
                <a:latin typeface="Arial" pitchFamily="34" charset="0"/>
                <a:cs typeface="Arial" pitchFamily="34" charset="0"/>
              </a:rPr>
              <a:t>NHIỆM VỤ GIÁO VIÊN CƠ SỞ GIÁO DỤC MẦM NON CỐT CÁN</a:t>
            </a:r>
          </a:p>
        </p:txBody>
      </p:sp>
      <p:sp>
        <p:nvSpPr>
          <p:cNvPr id="6" name="Horizontal Scroll 5"/>
          <p:cNvSpPr/>
          <p:nvPr/>
        </p:nvSpPr>
        <p:spPr>
          <a:xfrm>
            <a:off x="1297173" y="987425"/>
            <a:ext cx="9898911" cy="5627170"/>
          </a:xfrm>
          <a:prstGeom prst="horizontalScroll">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indent="457200" eaLnBrk="1" fontAlgn="auto" hangingPunct="1">
              <a:spcBef>
                <a:spcPts val="0"/>
              </a:spcBef>
              <a:spcAft>
                <a:spcPts val="600"/>
              </a:spcAft>
              <a:defRPr/>
            </a:pPr>
            <a:r>
              <a:rPr lang="nb-NO" sz="2400" b="1" dirty="0">
                <a:solidFill>
                  <a:schemeClr val="tx1"/>
                </a:solidFill>
                <a:latin typeface="Arial" pitchFamily="34" charset="0"/>
                <a:cs typeface="Arial" pitchFamily="34" charset="0"/>
              </a:rPr>
              <a:t> Hỗ trợ, tư vấn:</a:t>
            </a:r>
          </a:p>
          <a:p>
            <a:pPr algn="just" eaLnBrk="1" hangingPunct="1">
              <a:buFontTx/>
              <a:buChar char="-"/>
              <a:defRPr/>
            </a:pPr>
            <a:r>
              <a:rPr lang="en-US" sz="2400" dirty="0">
                <a:solidFill>
                  <a:schemeClr val="tx1"/>
                </a:solidFill>
                <a:latin typeface="Arial" pitchFamily="34" charset="0"/>
                <a:cs typeface="Arial" pitchFamily="34" charset="0"/>
              </a:rPr>
              <a:t> </a:t>
            </a:r>
            <a:r>
              <a:rPr lang="vi-VN" sz="2400" dirty="0" smtClean="0">
                <a:solidFill>
                  <a:schemeClr val="tx1"/>
                </a:solidFill>
                <a:latin typeface="Arial" pitchFamily="34" charset="0"/>
                <a:cs typeface="Arial" pitchFamily="34" charset="0"/>
              </a:rPr>
              <a:t>Hỗ </a:t>
            </a:r>
            <a:r>
              <a:rPr lang="vi-VN" sz="2400" dirty="0">
                <a:solidFill>
                  <a:schemeClr val="tx1"/>
                </a:solidFill>
                <a:latin typeface="Arial" pitchFamily="34" charset="0"/>
                <a:cs typeface="Arial" pitchFamily="34" charset="0"/>
              </a:rPr>
              <a:t>trợ, tư vấn cho đồng nghiệp trong cơ sở giáo dục mầm non hoặc các cơ sở giáo dục mầm non trên địa bàn các vấn đề liên quan đến đảm bảo và nâng cao chất lượng chăm sóc, giáo dục trẻ em mầm non; </a:t>
            </a:r>
            <a:endParaRPr lang="en-US" sz="2400" dirty="0">
              <a:solidFill>
                <a:schemeClr val="tx1"/>
              </a:solidFill>
              <a:latin typeface="Arial" pitchFamily="34" charset="0"/>
              <a:cs typeface="Arial" pitchFamily="34" charset="0"/>
            </a:endParaRPr>
          </a:p>
          <a:p>
            <a:pPr algn="just" eaLnBrk="1" hangingPunct="1">
              <a:buFontTx/>
              <a:buChar char="-"/>
              <a:defRPr/>
            </a:pPr>
            <a:r>
              <a:rPr lang="en-US" sz="2400" dirty="0" smtClean="0">
                <a:solidFill>
                  <a:schemeClr val="tx1"/>
                </a:solidFill>
                <a:latin typeface="Arial" pitchFamily="34" charset="0"/>
                <a:cs typeface="Arial" pitchFamily="34" charset="0"/>
              </a:rPr>
              <a:t> B</a:t>
            </a:r>
            <a:r>
              <a:rPr lang="vi-VN" sz="2400" dirty="0">
                <a:solidFill>
                  <a:schemeClr val="tx1"/>
                </a:solidFill>
                <a:latin typeface="Arial" pitchFamily="34" charset="0"/>
                <a:cs typeface="Arial" pitchFamily="34" charset="0"/>
              </a:rPr>
              <a:t>iên soạn tài liệu chuyên đề bồi dưỡng, hướng dẫn (cho giáo viên, cha, mẹ, người giám hộ trẻ em);</a:t>
            </a:r>
            <a:endParaRPr lang="en-US" sz="2400" dirty="0">
              <a:solidFill>
                <a:schemeClr val="tx1"/>
              </a:solidFill>
              <a:latin typeface="Arial" pitchFamily="34" charset="0"/>
              <a:cs typeface="Arial" pitchFamily="34" charset="0"/>
            </a:endParaRPr>
          </a:p>
          <a:p>
            <a:pPr algn="just" eaLnBrk="1" hangingPunct="1">
              <a:spcBef>
                <a:spcPts val="1200"/>
              </a:spcBef>
              <a:buFontTx/>
              <a:buChar char="-"/>
              <a:defRPr/>
            </a:pPr>
            <a:r>
              <a:rPr lang="en-US" sz="2400" dirty="0">
                <a:solidFill>
                  <a:schemeClr val="tx1"/>
                </a:solidFill>
                <a:latin typeface="Arial" pitchFamily="34" charset="0"/>
                <a:cs typeface="Arial" pitchFamily="34" charset="0"/>
              </a:rPr>
              <a:t> T</a:t>
            </a:r>
            <a:r>
              <a:rPr lang="vi-VN" sz="2400" dirty="0">
                <a:solidFill>
                  <a:schemeClr val="tx1"/>
                </a:solidFill>
                <a:latin typeface="Arial" pitchFamily="34" charset="0"/>
                <a:cs typeface="Arial" pitchFamily="34" charset="0"/>
              </a:rPr>
              <a:t>ổ chức hướng dẫn cho sinh viên thực hành, thực tập sư phạm; kết nối với giảng viên sư phạm các khoa giáo dục mầm non trao đổi kiến thức về nuôi dưỡng, chăm sóc và giáo dục trẻ em;</a:t>
            </a:r>
            <a:endParaRPr lang="nb-NO" sz="24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131555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left)">
                                      <p:cBhvr>
                                        <p:cTn id="15" dur="5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wipe(left)">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wipe(left)">
                                      <p:cBhvr>
                                        <p:cTn id="2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7" name="Horizontal Scroll 6"/>
          <p:cNvSpPr/>
          <p:nvPr/>
        </p:nvSpPr>
        <p:spPr>
          <a:xfrm>
            <a:off x="765544" y="595350"/>
            <a:ext cx="10919637" cy="5816084"/>
          </a:xfrm>
          <a:prstGeom prst="horizontalScroll">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ts val="1200"/>
              </a:spcBef>
              <a:spcAft>
                <a:spcPts val="600"/>
              </a:spcAft>
              <a:defRPr/>
            </a:pPr>
            <a:r>
              <a:rPr lang="nb-NO" sz="2400" b="1" dirty="0">
                <a:solidFill>
                  <a:schemeClr val="tx1"/>
                </a:solidFill>
                <a:latin typeface="Arial" pitchFamily="34" charset="0"/>
                <a:cs typeface="Arial" pitchFamily="34" charset="0"/>
              </a:rPr>
              <a:t>Hướng dẫn, hỗ trợ </a:t>
            </a:r>
            <a:r>
              <a:rPr lang="nb-NO" sz="2400" b="1" dirty="0" smtClean="0">
                <a:solidFill>
                  <a:schemeClr val="tx1"/>
                </a:solidFill>
                <a:latin typeface="Arial" pitchFamily="34" charset="0"/>
                <a:cs typeface="Arial" pitchFamily="34" charset="0"/>
              </a:rPr>
              <a:t>đồng </a:t>
            </a:r>
            <a:r>
              <a:rPr lang="nb-NO" sz="2400" b="1" dirty="0">
                <a:solidFill>
                  <a:schemeClr val="tx1"/>
                </a:solidFill>
                <a:latin typeface="Arial" pitchFamily="34" charset="0"/>
                <a:cs typeface="Arial" pitchFamily="34" charset="0"/>
              </a:rPr>
              <a:t>nghiệp:</a:t>
            </a:r>
          </a:p>
          <a:p>
            <a:pPr algn="just" eaLnBrk="1" hangingPunct="1">
              <a:spcBef>
                <a:spcPts val="1200"/>
              </a:spcBef>
              <a:buFontTx/>
              <a:buChar char="-"/>
              <a:defRPr/>
            </a:pPr>
            <a:r>
              <a:rPr lang="nb-NO" sz="2400" dirty="0">
                <a:solidFill>
                  <a:schemeClr val="tx1"/>
                </a:solidFill>
                <a:latin typeface="Arial" pitchFamily="34" charset="0"/>
                <a:cs typeface="Arial" pitchFamily="34" charset="0"/>
              </a:rPr>
              <a:t> </a:t>
            </a:r>
            <a:r>
              <a:rPr lang="vi-VN" sz="2400" dirty="0">
                <a:solidFill>
                  <a:schemeClr val="tx1"/>
                </a:solidFill>
                <a:latin typeface="Arial" pitchFamily="34" charset="0"/>
                <a:cs typeface="Arial" pitchFamily="34" charset="0"/>
              </a:rPr>
              <a:t>Hướng dẫn, hỗ trợ đồng nghiệp trong trường hoặc các trường trên địa bàn về các hoạt động xây dựng và thực hiện kế hoạch giáo dục của nhà trường;</a:t>
            </a:r>
            <a:r>
              <a:rPr lang="en-US" sz="2400" dirty="0">
                <a:solidFill>
                  <a:schemeClr val="tx1"/>
                </a:solidFill>
                <a:latin typeface="Arial" pitchFamily="34" charset="0"/>
                <a:cs typeface="Arial" pitchFamily="34" charset="0"/>
              </a:rPr>
              <a:t> </a:t>
            </a:r>
            <a:r>
              <a:rPr lang="vi-VN" sz="2400" dirty="0">
                <a:solidFill>
                  <a:schemeClr val="tx1"/>
                </a:solidFill>
                <a:latin typeface="Arial" pitchFamily="34" charset="0"/>
                <a:cs typeface="Arial" pitchFamily="34" charset="0"/>
              </a:rPr>
              <a:t>kế hoạch hoạt động nuôi dưỡng và chăm sóc sức khỏe, kế hoạch hoạt động giáo dục trẻ em trong nhóm, lớp; </a:t>
            </a:r>
            <a:endParaRPr lang="en-US" sz="2400" dirty="0">
              <a:solidFill>
                <a:schemeClr val="tx1"/>
              </a:solidFill>
              <a:latin typeface="Arial" pitchFamily="34" charset="0"/>
              <a:cs typeface="Arial" pitchFamily="34" charset="0"/>
            </a:endParaRPr>
          </a:p>
          <a:p>
            <a:pPr algn="just" eaLnBrk="1" hangingPunct="1">
              <a:spcBef>
                <a:spcPts val="1200"/>
              </a:spcBef>
              <a:buFontTx/>
              <a:buChar char="-"/>
              <a:defRPr/>
            </a:pPr>
            <a:r>
              <a:rPr lang="en-US" sz="2400" dirty="0">
                <a:solidFill>
                  <a:schemeClr val="tx1"/>
                </a:solidFill>
                <a:latin typeface="Arial" pitchFamily="34" charset="0"/>
                <a:cs typeface="Arial" pitchFamily="34" charset="0"/>
              </a:rPr>
              <a:t> V</a:t>
            </a:r>
            <a:r>
              <a:rPr lang="vi-VN" sz="2400" dirty="0">
                <a:solidFill>
                  <a:schemeClr val="tx1"/>
                </a:solidFill>
                <a:latin typeface="Arial" pitchFamily="34" charset="0"/>
                <a:cs typeface="Arial" pitchFamily="34" charset="0"/>
              </a:rPr>
              <a:t>ề việc thực hiện các khóa đào tạo, bồi dưỡng giáo viên qua mạng internet; về bồi dưỡng, tham gia tập huấn nâng cao năng lực chuyên môn cho đội ngũ giáo viên trong trường hoặc các trường trên địa bàn; </a:t>
            </a:r>
            <a:endParaRPr lang="en-US" sz="2400" dirty="0">
              <a:solidFill>
                <a:schemeClr val="tx1"/>
              </a:solidFill>
              <a:latin typeface="Arial" pitchFamily="34" charset="0"/>
              <a:cs typeface="Arial" pitchFamily="34" charset="0"/>
            </a:endParaRPr>
          </a:p>
          <a:p>
            <a:pPr algn="just" eaLnBrk="1" hangingPunct="1">
              <a:spcBef>
                <a:spcPts val="1200"/>
              </a:spcBef>
              <a:buFontTx/>
              <a:buChar char="-"/>
              <a:defRPr/>
            </a:pPr>
            <a:r>
              <a:rPr lang="en-US" sz="2400" dirty="0">
                <a:solidFill>
                  <a:schemeClr val="tx1"/>
                </a:solidFill>
                <a:latin typeface="Arial" pitchFamily="34" charset="0"/>
                <a:cs typeface="Arial" pitchFamily="34" charset="0"/>
              </a:rPr>
              <a:t> T</a:t>
            </a:r>
            <a:r>
              <a:rPr lang="vi-VN" sz="2400" dirty="0">
                <a:solidFill>
                  <a:schemeClr val="tx1"/>
                </a:solidFill>
                <a:latin typeface="Arial" pitchFamily="34" charset="0"/>
                <a:cs typeface="Arial" pitchFamily="34" charset="0"/>
              </a:rPr>
              <a:t>ham gia tập huấn, bồi dưỡng giáo viên theo yêu cầu hàng năm của ngành (cấp phòng, sở, Bộ);</a:t>
            </a:r>
            <a:endParaRPr lang="en-US" sz="24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06523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up)">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up)">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up)">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up)">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wipe(up)">
                                      <p:cBhvr>
                                        <p:cTn id="2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10" name="Horizontal Scroll 9"/>
          <p:cNvSpPr/>
          <p:nvPr/>
        </p:nvSpPr>
        <p:spPr>
          <a:xfrm>
            <a:off x="839972" y="487843"/>
            <a:ext cx="10413114" cy="5891692"/>
          </a:xfrm>
          <a:prstGeom prst="horizontalScroll">
            <a:avLst/>
          </a:prstGeom>
        </p:spPr>
        <p:style>
          <a:lnRef idx="1">
            <a:schemeClr val="accent4"/>
          </a:lnRef>
          <a:fillRef idx="2">
            <a:schemeClr val="accent4"/>
          </a:fillRef>
          <a:effectRef idx="1">
            <a:schemeClr val="accent4"/>
          </a:effectRef>
          <a:fontRef idx="minor">
            <a:schemeClr val="dk1"/>
          </a:fontRef>
        </p:style>
        <p:txBody>
          <a:bodyPr anchor="ctr"/>
          <a:lstStyle/>
          <a:p>
            <a:pPr algn="ctr" eaLnBrk="1" hangingPunct="1">
              <a:spcBef>
                <a:spcPts val="1200"/>
              </a:spcBef>
              <a:spcAft>
                <a:spcPts val="600"/>
              </a:spcAft>
              <a:defRPr/>
            </a:pPr>
            <a:r>
              <a:rPr lang="nb-NO" sz="2400" b="1" dirty="0">
                <a:latin typeface="Arial" pitchFamily="34" charset="0"/>
                <a:cs typeface="Arial" pitchFamily="34" charset="0"/>
              </a:rPr>
              <a:t>Tham mưu, tư vấn:  </a:t>
            </a:r>
          </a:p>
          <a:p>
            <a:pPr algn="just" eaLnBrk="1" hangingPunct="1">
              <a:spcBef>
                <a:spcPts val="1200"/>
              </a:spcBef>
              <a:spcAft>
                <a:spcPts val="600"/>
              </a:spcAft>
              <a:buFontTx/>
              <a:buChar char="-"/>
              <a:defRPr/>
            </a:pPr>
            <a:r>
              <a:rPr lang="nb-NO" sz="2400" dirty="0">
                <a:latin typeface="Arial" pitchFamily="34" charset="0"/>
                <a:cs typeface="Arial" pitchFamily="34" charset="0"/>
              </a:rPr>
              <a:t> </a:t>
            </a:r>
            <a:r>
              <a:rPr lang="vi-VN" sz="2400" dirty="0">
                <a:latin typeface="Arial" pitchFamily="34" charset="0"/>
                <a:cs typeface="Arial" pitchFamily="34" charset="0"/>
              </a:rPr>
              <a:t>Tham mưu, tư vấn cho cấp quản lí trực tiếp về công tác xây dựng kế hoạch giáo dục nhà trường phù hợp với điều kiện cụ thể của trường, lớp và tình hình kinh tế - xã hội của địa phương nhằm bảo đảm mục tiêu, chất lượng chăm sóc, giáo dục trẻ em và nâng cao năng lực chuyên môn, nghiệp vụ của đội ngũ giáo viên;</a:t>
            </a:r>
            <a:endParaRPr lang="en-US" sz="2400" dirty="0">
              <a:latin typeface="Arial" pitchFamily="34" charset="0"/>
              <a:cs typeface="Arial" pitchFamily="34" charset="0"/>
            </a:endParaRPr>
          </a:p>
          <a:p>
            <a:pPr algn="just" eaLnBrk="1" hangingPunct="1">
              <a:spcBef>
                <a:spcPts val="1200"/>
              </a:spcBef>
              <a:spcAft>
                <a:spcPts val="600"/>
              </a:spcAft>
              <a:buFontTx/>
              <a:buChar char="-"/>
              <a:defRPr/>
            </a:pPr>
            <a:r>
              <a:rPr lang="en-US" sz="2400" dirty="0">
                <a:latin typeface="Arial" pitchFamily="34" charset="0"/>
                <a:cs typeface="Arial" pitchFamily="34" charset="0"/>
              </a:rPr>
              <a:t> T</a:t>
            </a:r>
            <a:r>
              <a:rPr lang="vi-VN" sz="2400" dirty="0">
                <a:latin typeface="Arial" pitchFamily="34" charset="0"/>
                <a:cs typeface="Arial" pitchFamily="34" charset="0"/>
              </a:rPr>
              <a:t>ham gia tổ chức, báo cáo chuyên môn, nghiệp vụ tại các hội nghị chuyên đề, các buổi sinh hoạt chuyên môn của cơ sở giáo dục mầm non hoặc các cơ sở giáo dục mầm non trên địa bàn.</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06523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wipe(up)">
                                      <p:cBhvr>
                                        <p:cTn id="7" dur="500"/>
                                        <p:tgtEl>
                                          <p:spTgt spid="10">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up)">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wipe(up)">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wipe(up)">
                                      <p:cBhvr>
                                        <p:cTn id="2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5" name="Freeform 4"/>
          <p:cNvSpPr/>
          <p:nvPr/>
        </p:nvSpPr>
        <p:spPr>
          <a:xfrm>
            <a:off x="1653164" y="231217"/>
            <a:ext cx="8382239" cy="1735683"/>
          </a:xfrm>
          <a:custGeom>
            <a:avLst/>
            <a:gdLst>
              <a:gd name="connsiteX0" fmla="*/ 0 w 8382239"/>
              <a:gd name="connsiteY0" fmla="*/ 173568 h 1735683"/>
              <a:gd name="connsiteX1" fmla="*/ 173568 w 8382239"/>
              <a:gd name="connsiteY1" fmla="*/ 0 h 1735683"/>
              <a:gd name="connsiteX2" fmla="*/ 8208671 w 8382239"/>
              <a:gd name="connsiteY2" fmla="*/ 0 h 1735683"/>
              <a:gd name="connsiteX3" fmla="*/ 8382239 w 8382239"/>
              <a:gd name="connsiteY3" fmla="*/ 173568 h 1735683"/>
              <a:gd name="connsiteX4" fmla="*/ 8382239 w 8382239"/>
              <a:gd name="connsiteY4" fmla="*/ 1562115 h 1735683"/>
              <a:gd name="connsiteX5" fmla="*/ 8208671 w 8382239"/>
              <a:gd name="connsiteY5" fmla="*/ 1735683 h 1735683"/>
              <a:gd name="connsiteX6" fmla="*/ 173568 w 8382239"/>
              <a:gd name="connsiteY6" fmla="*/ 1735683 h 1735683"/>
              <a:gd name="connsiteX7" fmla="*/ 0 w 8382239"/>
              <a:gd name="connsiteY7" fmla="*/ 1562115 h 1735683"/>
              <a:gd name="connsiteX8" fmla="*/ 0 w 8382239"/>
              <a:gd name="connsiteY8" fmla="*/ 173568 h 173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239" h="1735683">
                <a:moveTo>
                  <a:pt x="0" y="173568"/>
                </a:moveTo>
                <a:cubicBezTo>
                  <a:pt x="0" y="77709"/>
                  <a:pt x="77709" y="0"/>
                  <a:pt x="173568" y="0"/>
                </a:cubicBezTo>
                <a:lnTo>
                  <a:pt x="8208671" y="0"/>
                </a:lnTo>
                <a:cubicBezTo>
                  <a:pt x="8304530" y="0"/>
                  <a:pt x="8382239" y="77709"/>
                  <a:pt x="8382239" y="173568"/>
                </a:cubicBezTo>
                <a:lnTo>
                  <a:pt x="8382239" y="1562115"/>
                </a:lnTo>
                <a:cubicBezTo>
                  <a:pt x="8382239" y="1657974"/>
                  <a:pt x="8304530" y="1735683"/>
                  <a:pt x="8208671" y="1735683"/>
                </a:cubicBezTo>
                <a:lnTo>
                  <a:pt x="173568" y="1735683"/>
                </a:lnTo>
                <a:cubicBezTo>
                  <a:pt x="77709" y="1735683"/>
                  <a:pt x="0" y="1657974"/>
                  <a:pt x="0" y="1562115"/>
                </a:cubicBezTo>
                <a:lnTo>
                  <a:pt x="0" y="173568"/>
                </a:lnTo>
                <a:close/>
              </a:path>
            </a:pathLst>
          </a:custGeom>
          <a:solidFill>
            <a:schemeClr val="accent4">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7986" tIns="88936" rIns="107986" bIns="88936" numCol="1" spcCol="1270" anchor="ctr" anchorCtr="0">
            <a:noAutofit/>
          </a:bodyPr>
          <a:lstStyle/>
          <a:p>
            <a:pPr lvl="0" algn="ctr" defTabSz="1333500">
              <a:lnSpc>
                <a:spcPct val="120000"/>
              </a:lnSpc>
              <a:spcBef>
                <a:spcPct val="0"/>
              </a:spcBef>
              <a:spcAft>
                <a:spcPts val="600"/>
              </a:spcAft>
            </a:pPr>
            <a:r>
              <a:rPr lang="en-US" sz="3000" b="1" kern="1200" smtClean="0">
                <a:solidFill>
                  <a:srgbClr val="FF0000"/>
                </a:solidFill>
                <a:latin typeface="Arial" pitchFamily="34" charset="0"/>
                <a:cs typeface="Arial" pitchFamily="34" charset="0"/>
              </a:rPr>
              <a:t>MỘT SỐ LƯU Ý VỀ LỰA CHỌN, SỬ DỤNG GIÁO VIÊN CSGDMN CỐT CÁN</a:t>
            </a:r>
            <a:endParaRPr lang="en-US" sz="3000" b="1" kern="1200">
              <a:solidFill>
                <a:srgbClr val="FF0000"/>
              </a:solidFill>
              <a:latin typeface="Arial" pitchFamily="34" charset="0"/>
              <a:cs typeface="Arial" pitchFamily="34" charset="0"/>
            </a:endParaRPr>
          </a:p>
        </p:txBody>
      </p:sp>
      <p:sp>
        <p:nvSpPr>
          <p:cNvPr id="6" name="Freeform 5"/>
          <p:cNvSpPr/>
          <p:nvPr/>
        </p:nvSpPr>
        <p:spPr>
          <a:xfrm>
            <a:off x="2491388" y="1966901"/>
            <a:ext cx="838223" cy="1301762"/>
          </a:xfrm>
          <a:custGeom>
            <a:avLst/>
            <a:gdLst/>
            <a:ahLst/>
            <a:cxnLst/>
            <a:rect l="0" t="0" r="0" b="0"/>
            <a:pathLst>
              <a:path>
                <a:moveTo>
                  <a:pt x="0" y="0"/>
                </a:moveTo>
                <a:lnTo>
                  <a:pt x="0" y="1301762"/>
                </a:lnTo>
                <a:lnTo>
                  <a:pt x="838223" y="1301762"/>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Freeform 6"/>
          <p:cNvSpPr/>
          <p:nvPr/>
        </p:nvSpPr>
        <p:spPr>
          <a:xfrm>
            <a:off x="3329612" y="2400821"/>
            <a:ext cx="7349215" cy="1735683"/>
          </a:xfrm>
          <a:custGeom>
            <a:avLst/>
            <a:gdLst>
              <a:gd name="connsiteX0" fmla="*/ 0 w 7349215"/>
              <a:gd name="connsiteY0" fmla="*/ 173568 h 1735683"/>
              <a:gd name="connsiteX1" fmla="*/ 173568 w 7349215"/>
              <a:gd name="connsiteY1" fmla="*/ 0 h 1735683"/>
              <a:gd name="connsiteX2" fmla="*/ 7175647 w 7349215"/>
              <a:gd name="connsiteY2" fmla="*/ 0 h 1735683"/>
              <a:gd name="connsiteX3" fmla="*/ 7349215 w 7349215"/>
              <a:gd name="connsiteY3" fmla="*/ 173568 h 1735683"/>
              <a:gd name="connsiteX4" fmla="*/ 7349215 w 7349215"/>
              <a:gd name="connsiteY4" fmla="*/ 1562115 h 1735683"/>
              <a:gd name="connsiteX5" fmla="*/ 7175647 w 7349215"/>
              <a:gd name="connsiteY5" fmla="*/ 1735683 h 1735683"/>
              <a:gd name="connsiteX6" fmla="*/ 173568 w 7349215"/>
              <a:gd name="connsiteY6" fmla="*/ 1735683 h 1735683"/>
              <a:gd name="connsiteX7" fmla="*/ 0 w 7349215"/>
              <a:gd name="connsiteY7" fmla="*/ 1562115 h 1735683"/>
              <a:gd name="connsiteX8" fmla="*/ 0 w 7349215"/>
              <a:gd name="connsiteY8" fmla="*/ 173568 h 173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9215" h="1735683">
                <a:moveTo>
                  <a:pt x="0" y="173568"/>
                </a:moveTo>
                <a:cubicBezTo>
                  <a:pt x="0" y="77709"/>
                  <a:pt x="77709" y="0"/>
                  <a:pt x="173568" y="0"/>
                </a:cubicBezTo>
                <a:lnTo>
                  <a:pt x="7175647" y="0"/>
                </a:lnTo>
                <a:cubicBezTo>
                  <a:pt x="7271506" y="0"/>
                  <a:pt x="7349215" y="77709"/>
                  <a:pt x="7349215" y="173568"/>
                </a:cubicBezTo>
                <a:lnTo>
                  <a:pt x="7349215" y="1562115"/>
                </a:lnTo>
                <a:cubicBezTo>
                  <a:pt x="7349215" y="1657974"/>
                  <a:pt x="7271506" y="1735683"/>
                  <a:pt x="7175647" y="1735683"/>
                </a:cubicBezTo>
                <a:lnTo>
                  <a:pt x="173568" y="1735683"/>
                </a:lnTo>
                <a:cubicBezTo>
                  <a:pt x="77709" y="1735683"/>
                  <a:pt x="0" y="1657974"/>
                  <a:pt x="0" y="1562115"/>
                </a:cubicBezTo>
                <a:lnTo>
                  <a:pt x="0" y="173568"/>
                </a:lnTo>
                <a:close/>
              </a:path>
            </a:pathLst>
          </a:custGeom>
        </p:spPr>
        <p:style>
          <a:lnRef idx="1">
            <a:schemeClr val="accent5"/>
          </a:lnRef>
          <a:fillRef idx="2">
            <a:schemeClr val="accent5"/>
          </a:fillRef>
          <a:effectRef idx="1">
            <a:schemeClr val="accent5"/>
          </a:effectRef>
          <a:fontRef idx="minor">
            <a:schemeClr val="dk1">
              <a:hueOff val="0"/>
              <a:satOff val="0"/>
              <a:lumOff val="0"/>
              <a:alphaOff val="0"/>
            </a:schemeClr>
          </a:fontRef>
        </p:style>
        <p:txBody>
          <a:bodyPr spcFirstLastPara="0" vert="horz" wrap="square" lIns="104176" tIns="86396" rIns="104176" bIns="86396" numCol="1" spcCol="1270" anchor="ctr" anchorCtr="0">
            <a:noAutofit/>
          </a:bodyPr>
          <a:lstStyle/>
          <a:p>
            <a:pPr lvl="0" algn="just" defTabSz="1244600">
              <a:lnSpc>
                <a:spcPct val="90000"/>
              </a:lnSpc>
              <a:spcBef>
                <a:spcPct val="0"/>
              </a:spcBef>
              <a:spcAft>
                <a:spcPts val="0"/>
              </a:spcAft>
            </a:pPr>
            <a:r>
              <a:rPr lang="en-US" sz="2800" b="1" kern="1200" dirty="0" smtClean="0">
                <a:solidFill>
                  <a:srgbClr val="C00000"/>
                </a:solidFill>
                <a:latin typeface="Arial" pitchFamily="34" charset="0"/>
                <a:cs typeface="Arial" pitchFamily="34" charset="0"/>
              </a:rPr>
              <a:t>1. </a:t>
            </a:r>
            <a:r>
              <a:rPr lang="en-US" sz="2800" kern="1200" dirty="0" err="1" smtClean="0">
                <a:solidFill>
                  <a:srgbClr val="C00000"/>
                </a:solidFill>
                <a:latin typeface="Arial" pitchFamily="34" charset="0"/>
                <a:cs typeface="Arial" pitchFamily="34" charset="0"/>
              </a:rPr>
              <a:t>Lựa</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chọn</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theo</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tiêu</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chuẩn</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quy</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định</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tại</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Khoản</a:t>
            </a:r>
            <a:r>
              <a:rPr lang="en-US" sz="2800" kern="1200" dirty="0" smtClean="0">
                <a:solidFill>
                  <a:srgbClr val="C00000"/>
                </a:solidFill>
                <a:latin typeface="Arial" pitchFamily="34" charset="0"/>
                <a:cs typeface="Arial" pitchFamily="34" charset="0"/>
              </a:rPr>
              <a:t> 1, </a:t>
            </a:r>
            <a:r>
              <a:rPr lang="en-US" sz="2800" kern="1200" dirty="0" err="1" smtClean="0">
                <a:solidFill>
                  <a:srgbClr val="C00000"/>
                </a:solidFill>
                <a:latin typeface="Arial" pitchFamily="34" charset="0"/>
                <a:cs typeface="Arial" pitchFamily="34" charset="0"/>
              </a:rPr>
              <a:t>Điều</a:t>
            </a:r>
            <a:r>
              <a:rPr lang="en-US" sz="2800" kern="1200" dirty="0" smtClean="0">
                <a:solidFill>
                  <a:srgbClr val="C00000"/>
                </a:solidFill>
                <a:latin typeface="Arial" pitchFamily="34" charset="0"/>
                <a:cs typeface="Arial" pitchFamily="34" charset="0"/>
              </a:rPr>
              <a:t> 12 </a:t>
            </a:r>
            <a:r>
              <a:rPr lang="en-US" sz="2800" kern="1200" dirty="0" err="1" smtClean="0">
                <a:solidFill>
                  <a:srgbClr val="C00000"/>
                </a:solidFill>
                <a:latin typeface="Arial" pitchFamily="34" charset="0"/>
                <a:cs typeface="Arial" pitchFamily="34" charset="0"/>
              </a:rPr>
              <a:t>Thông</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tư</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số</a:t>
            </a:r>
            <a:r>
              <a:rPr lang="en-US" sz="2800" kern="1200" dirty="0" smtClean="0">
                <a:solidFill>
                  <a:srgbClr val="C00000"/>
                </a:solidFill>
                <a:latin typeface="Arial" pitchFamily="34" charset="0"/>
                <a:cs typeface="Arial" pitchFamily="34" charset="0"/>
              </a:rPr>
              <a:t> 26 (Theo </a:t>
            </a:r>
            <a:r>
              <a:rPr lang="en-US" sz="2800" kern="1200" dirty="0" err="1" smtClean="0">
                <a:solidFill>
                  <a:srgbClr val="C00000"/>
                </a:solidFill>
                <a:latin typeface="Arial" pitchFamily="34" charset="0"/>
                <a:cs typeface="Arial" pitchFamily="34" charset="0"/>
              </a:rPr>
              <a:t>yêu</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cầu</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của</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cơ</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quan</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quản</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lý</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cấp</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trên</a:t>
            </a:r>
            <a:r>
              <a:rPr lang="en-US" sz="2800" kern="1200" dirty="0" smtClean="0">
                <a:solidFill>
                  <a:srgbClr val="C00000"/>
                </a:solidFill>
                <a:latin typeface="Arial" pitchFamily="34" charset="0"/>
                <a:cs typeface="Arial" pitchFamily="34" charset="0"/>
              </a:rPr>
              <a:t>).</a:t>
            </a:r>
            <a:endParaRPr lang="en-US" sz="2800" kern="1200" dirty="0">
              <a:solidFill>
                <a:srgbClr val="C00000"/>
              </a:solidFill>
              <a:latin typeface="Arial" pitchFamily="34" charset="0"/>
              <a:cs typeface="Arial" pitchFamily="34" charset="0"/>
            </a:endParaRPr>
          </a:p>
        </p:txBody>
      </p:sp>
      <p:sp>
        <p:nvSpPr>
          <p:cNvPr id="8" name="Freeform 7"/>
          <p:cNvSpPr/>
          <p:nvPr/>
        </p:nvSpPr>
        <p:spPr>
          <a:xfrm>
            <a:off x="2491388" y="1966901"/>
            <a:ext cx="838223" cy="3471366"/>
          </a:xfrm>
          <a:custGeom>
            <a:avLst/>
            <a:gdLst/>
            <a:ahLst/>
            <a:cxnLst/>
            <a:rect l="0" t="0" r="0" b="0"/>
            <a:pathLst>
              <a:path>
                <a:moveTo>
                  <a:pt x="0" y="0"/>
                </a:moveTo>
                <a:lnTo>
                  <a:pt x="0" y="3471366"/>
                </a:lnTo>
                <a:lnTo>
                  <a:pt x="838223" y="347136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9" name="Freeform 8"/>
          <p:cNvSpPr/>
          <p:nvPr/>
        </p:nvSpPr>
        <p:spPr>
          <a:xfrm>
            <a:off x="3329612" y="4570425"/>
            <a:ext cx="7412422" cy="1735683"/>
          </a:xfrm>
          <a:custGeom>
            <a:avLst/>
            <a:gdLst>
              <a:gd name="connsiteX0" fmla="*/ 0 w 7412422"/>
              <a:gd name="connsiteY0" fmla="*/ 173568 h 1735683"/>
              <a:gd name="connsiteX1" fmla="*/ 173568 w 7412422"/>
              <a:gd name="connsiteY1" fmla="*/ 0 h 1735683"/>
              <a:gd name="connsiteX2" fmla="*/ 7238854 w 7412422"/>
              <a:gd name="connsiteY2" fmla="*/ 0 h 1735683"/>
              <a:gd name="connsiteX3" fmla="*/ 7412422 w 7412422"/>
              <a:gd name="connsiteY3" fmla="*/ 173568 h 1735683"/>
              <a:gd name="connsiteX4" fmla="*/ 7412422 w 7412422"/>
              <a:gd name="connsiteY4" fmla="*/ 1562115 h 1735683"/>
              <a:gd name="connsiteX5" fmla="*/ 7238854 w 7412422"/>
              <a:gd name="connsiteY5" fmla="*/ 1735683 h 1735683"/>
              <a:gd name="connsiteX6" fmla="*/ 173568 w 7412422"/>
              <a:gd name="connsiteY6" fmla="*/ 1735683 h 1735683"/>
              <a:gd name="connsiteX7" fmla="*/ 0 w 7412422"/>
              <a:gd name="connsiteY7" fmla="*/ 1562115 h 1735683"/>
              <a:gd name="connsiteX8" fmla="*/ 0 w 7412422"/>
              <a:gd name="connsiteY8" fmla="*/ 173568 h 173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12422" h="1735683">
                <a:moveTo>
                  <a:pt x="0" y="173568"/>
                </a:moveTo>
                <a:cubicBezTo>
                  <a:pt x="0" y="77709"/>
                  <a:pt x="77709" y="0"/>
                  <a:pt x="173568" y="0"/>
                </a:cubicBezTo>
                <a:lnTo>
                  <a:pt x="7238854" y="0"/>
                </a:lnTo>
                <a:cubicBezTo>
                  <a:pt x="7334713" y="0"/>
                  <a:pt x="7412422" y="77709"/>
                  <a:pt x="7412422" y="173568"/>
                </a:cubicBezTo>
                <a:lnTo>
                  <a:pt x="7412422" y="1562115"/>
                </a:lnTo>
                <a:cubicBezTo>
                  <a:pt x="7412422" y="1657974"/>
                  <a:pt x="7334713" y="1735683"/>
                  <a:pt x="7238854" y="1735683"/>
                </a:cubicBezTo>
                <a:lnTo>
                  <a:pt x="173568" y="1735683"/>
                </a:lnTo>
                <a:cubicBezTo>
                  <a:pt x="77709" y="1735683"/>
                  <a:pt x="0" y="1657974"/>
                  <a:pt x="0" y="1562115"/>
                </a:cubicBezTo>
                <a:lnTo>
                  <a:pt x="0" y="173568"/>
                </a:lnTo>
                <a:close/>
              </a:path>
            </a:pathLst>
          </a:custGeom>
        </p:spPr>
        <p:style>
          <a:lnRef idx="1">
            <a:schemeClr val="accent6"/>
          </a:lnRef>
          <a:fillRef idx="2">
            <a:schemeClr val="accent6"/>
          </a:fillRef>
          <a:effectRef idx="1">
            <a:schemeClr val="accent6"/>
          </a:effectRef>
          <a:fontRef idx="minor">
            <a:schemeClr val="dk1">
              <a:hueOff val="0"/>
              <a:satOff val="0"/>
              <a:lumOff val="0"/>
              <a:alphaOff val="0"/>
            </a:schemeClr>
          </a:fontRef>
        </p:style>
        <p:txBody>
          <a:bodyPr spcFirstLastPara="0" vert="horz" wrap="square" lIns="96556" tIns="81316" rIns="96556" bIns="81316" numCol="1" spcCol="1270" anchor="ctr" anchorCtr="0">
            <a:noAutofit/>
          </a:bodyPr>
          <a:lstStyle/>
          <a:p>
            <a:pPr lvl="0" algn="just" defTabSz="1066800">
              <a:lnSpc>
                <a:spcPct val="90000"/>
              </a:lnSpc>
              <a:spcBef>
                <a:spcPct val="0"/>
              </a:spcBef>
              <a:spcAft>
                <a:spcPct val="35000"/>
              </a:spcAft>
            </a:pPr>
            <a:r>
              <a:rPr lang="en-US" sz="2400" b="1" kern="1200" dirty="0" smtClean="0">
                <a:solidFill>
                  <a:srgbClr val="C00000"/>
                </a:solidFill>
                <a:latin typeface="Arial" pitchFamily="34" charset="0"/>
                <a:cs typeface="Arial" pitchFamily="34" charset="0"/>
              </a:rPr>
              <a:t>2</a:t>
            </a:r>
            <a:r>
              <a:rPr lang="en-US" sz="2800" b="1"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Chế</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độ</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thực</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hiện</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quy</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đổi</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ra</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giờ</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dạy</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để</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tính</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số</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giờ</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giảng</a:t>
            </a:r>
            <a:r>
              <a:rPr lang="en-US" sz="2800" kern="1200" dirty="0" smtClean="0">
                <a:solidFill>
                  <a:srgbClr val="C00000"/>
                </a:solidFill>
                <a:latin typeface="Arial" pitchFamily="34" charset="0"/>
                <a:cs typeface="Arial" pitchFamily="34" charset="0"/>
              </a:rPr>
              <a:t> </a:t>
            </a:r>
            <a:r>
              <a:rPr lang="en-US" sz="2800" kern="1200" dirty="0" err="1" smtClean="0">
                <a:solidFill>
                  <a:srgbClr val="C00000"/>
                </a:solidFill>
                <a:latin typeface="Arial" pitchFamily="34" charset="0"/>
                <a:cs typeface="Arial" pitchFamily="34" charset="0"/>
              </a:rPr>
              <a:t>dạy</a:t>
            </a:r>
            <a:r>
              <a:rPr lang="en-US" sz="2800" kern="1200" dirty="0" smtClean="0">
                <a:solidFill>
                  <a:srgbClr val="C00000"/>
                </a:solidFill>
                <a:latin typeface="Arial" pitchFamily="34" charset="0"/>
                <a:cs typeface="Arial" pitchFamily="34" charset="0"/>
              </a:rPr>
              <a:t>.</a:t>
            </a:r>
            <a:endParaRPr lang="en-US" sz="2800" kern="1200" dirty="0">
              <a:solidFill>
                <a:srgbClr val="C00000"/>
              </a:solidFill>
              <a:latin typeface="Arial" pitchFamily="34" charset="0"/>
              <a:cs typeface="Arial" pitchFamily="34" charset="0"/>
            </a:endParaRPr>
          </a:p>
        </p:txBody>
      </p:sp>
      <p:sp>
        <p:nvSpPr>
          <p:cNvPr id="3" name="Action Button: End 2">
            <a:hlinkClick r:id="rId3" action="ppaction://hlinkfile" highlightClick="1"/>
          </p:cNvPr>
          <p:cNvSpPr/>
          <p:nvPr/>
        </p:nvSpPr>
        <p:spPr>
          <a:xfrm>
            <a:off x="11176000" y="6324600"/>
            <a:ext cx="1016000" cy="53340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val="325720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4" name="Rounded Rectangle 3"/>
          <p:cNvSpPr/>
          <p:nvPr/>
        </p:nvSpPr>
        <p:spPr>
          <a:xfrm>
            <a:off x="148391" y="259567"/>
            <a:ext cx="3425825" cy="198755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just" eaLnBrk="1" hangingPunct="1">
              <a:defRPr/>
            </a:pPr>
            <a:r>
              <a:rPr lang="nb-NO" dirty="0">
                <a:solidFill>
                  <a:schemeClr val="tx1"/>
                </a:solidFill>
                <a:latin typeface="Arial" pitchFamily="34" charset="0"/>
                <a:cs typeface="Arial" pitchFamily="34" charset="0"/>
              </a:rPr>
              <a:t>1.  Chỉ đạo, hướng dẫn, KT việc thực hiện quy định của TT 26.</a:t>
            </a:r>
          </a:p>
          <a:p>
            <a:pPr algn="just" eaLnBrk="1" hangingPunct="1">
              <a:defRPr/>
            </a:pPr>
            <a:r>
              <a:rPr lang="nb-NO" dirty="0">
                <a:solidFill>
                  <a:schemeClr val="tx1"/>
                </a:solidFill>
                <a:latin typeface="Arial" pitchFamily="34" charset="0"/>
                <a:cs typeface="Arial" pitchFamily="34" charset="0"/>
              </a:rPr>
              <a:t>2.  XD Kế hoạch ĐT, BD phát triển đội ngũ GV CSGDMN.</a:t>
            </a:r>
            <a:endParaRPr lang="nb-NO" sz="2000" dirty="0">
              <a:solidFill>
                <a:schemeClr val="tx1"/>
              </a:solidFill>
              <a:latin typeface="Arial" pitchFamily="34" charset="0"/>
              <a:cs typeface="Arial" pitchFamily="34" charset="0"/>
            </a:endParaRPr>
          </a:p>
        </p:txBody>
      </p:sp>
      <p:sp>
        <p:nvSpPr>
          <p:cNvPr id="5" name="Rounded Rectangle 4"/>
          <p:cNvSpPr/>
          <p:nvPr/>
        </p:nvSpPr>
        <p:spPr>
          <a:xfrm>
            <a:off x="3719529" y="259567"/>
            <a:ext cx="3925887" cy="198755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just"/>
            <a:r>
              <a:rPr lang="fr-FR" dirty="0">
                <a:solidFill>
                  <a:schemeClr val="tx1"/>
                </a:solidFill>
                <a:latin typeface="Arial" pitchFamily="34" charset="0"/>
                <a:cs typeface="Arial" pitchFamily="34" charset="0"/>
              </a:rPr>
              <a:t>1. </a:t>
            </a:r>
            <a:r>
              <a:rPr lang="fr-FR" dirty="0" err="1">
                <a:solidFill>
                  <a:schemeClr val="tx1"/>
                </a:solidFill>
                <a:latin typeface="Arial" pitchFamily="34" charset="0"/>
                <a:cs typeface="Arial" pitchFamily="34" charset="0"/>
              </a:rPr>
              <a:t>Chỉ</a:t>
            </a:r>
            <a:r>
              <a:rPr lang="fr-FR" dirty="0">
                <a:solidFill>
                  <a:schemeClr val="tx1"/>
                </a:solidFill>
                <a:latin typeface="Arial" pitchFamily="34" charset="0"/>
                <a:cs typeface="Arial" pitchFamily="34" charset="0"/>
              </a:rPr>
              <a:t> </a:t>
            </a:r>
            <a:r>
              <a:rPr lang="fr-FR" dirty="0" err="1">
                <a:solidFill>
                  <a:schemeClr val="tx1"/>
                </a:solidFill>
                <a:latin typeface="Arial" pitchFamily="34" charset="0"/>
                <a:cs typeface="Arial" pitchFamily="34" charset="0"/>
              </a:rPr>
              <a:t>đạo</a:t>
            </a:r>
            <a:r>
              <a:rPr lang="fr-FR" dirty="0">
                <a:solidFill>
                  <a:schemeClr val="tx1"/>
                </a:solidFill>
                <a:latin typeface="Arial" pitchFamily="34" charset="0"/>
                <a:cs typeface="Arial" pitchFamily="34" charset="0"/>
              </a:rPr>
              <a:t> </a:t>
            </a:r>
            <a:r>
              <a:rPr lang="fr-FR" dirty="0" err="1">
                <a:solidFill>
                  <a:schemeClr val="tx1"/>
                </a:solidFill>
                <a:latin typeface="Arial" pitchFamily="34" charset="0"/>
                <a:cs typeface="Arial" pitchFamily="34" charset="0"/>
              </a:rPr>
              <a:t>triển</a:t>
            </a:r>
            <a:r>
              <a:rPr lang="fr-FR" dirty="0">
                <a:solidFill>
                  <a:schemeClr val="tx1"/>
                </a:solidFill>
                <a:latin typeface="Arial" pitchFamily="34" charset="0"/>
                <a:cs typeface="Arial" pitchFamily="34" charset="0"/>
              </a:rPr>
              <a:t> </a:t>
            </a:r>
            <a:r>
              <a:rPr lang="fr-FR" dirty="0" err="1">
                <a:solidFill>
                  <a:schemeClr val="tx1"/>
                </a:solidFill>
                <a:latin typeface="Arial" pitchFamily="34" charset="0"/>
                <a:cs typeface="Arial" pitchFamily="34" charset="0"/>
              </a:rPr>
              <a:t>khai</a:t>
            </a:r>
            <a:r>
              <a:rPr lang="fr-FR" dirty="0">
                <a:solidFill>
                  <a:schemeClr val="tx1"/>
                </a:solidFill>
                <a:latin typeface="Arial" pitchFamily="34" charset="0"/>
                <a:cs typeface="Arial" pitchFamily="34" charset="0"/>
              </a:rPr>
              <a:t> ĐG </a:t>
            </a:r>
            <a:r>
              <a:rPr lang="fr-FR" dirty="0" err="1">
                <a:solidFill>
                  <a:schemeClr val="tx1"/>
                </a:solidFill>
                <a:latin typeface="Arial" pitchFamily="34" charset="0"/>
                <a:cs typeface="Arial" pitchFamily="34" charset="0"/>
              </a:rPr>
              <a:t>chuẩn</a:t>
            </a:r>
            <a:r>
              <a:rPr lang="fr-FR" dirty="0">
                <a:solidFill>
                  <a:schemeClr val="tx1"/>
                </a:solidFill>
                <a:latin typeface="Arial" pitchFamily="34" charset="0"/>
                <a:cs typeface="Arial" pitchFamily="34" charset="0"/>
              </a:rPr>
              <a:t> NNGV </a:t>
            </a:r>
            <a:r>
              <a:rPr lang="fr-FR" dirty="0" err="1">
                <a:solidFill>
                  <a:schemeClr val="tx1"/>
                </a:solidFill>
                <a:latin typeface="Arial" pitchFamily="34" charset="0"/>
                <a:cs typeface="Arial" pitchFamily="34" charset="0"/>
              </a:rPr>
              <a:t>theo</a:t>
            </a:r>
            <a:r>
              <a:rPr lang="fr-FR" dirty="0">
                <a:solidFill>
                  <a:schemeClr val="tx1"/>
                </a:solidFill>
                <a:latin typeface="Arial" pitchFamily="34" charset="0"/>
                <a:cs typeface="Arial" pitchFamily="34" charset="0"/>
              </a:rPr>
              <a:t> </a:t>
            </a:r>
            <a:r>
              <a:rPr lang="fr-FR" dirty="0" err="1">
                <a:solidFill>
                  <a:schemeClr val="tx1"/>
                </a:solidFill>
                <a:latin typeface="Arial" pitchFamily="34" charset="0"/>
                <a:cs typeface="Arial" pitchFamily="34" charset="0"/>
              </a:rPr>
              <a:t>đúng</a:t>
            </a:r>
            <a:r>
              <a:rPr lang="fr-FR" dirty="0">
                <a:solidFill>
                  <a:schemeClr val="tx1"/>
                </a:solidFill>
                <a:latin typeface="Arial" pitchFamily="34" charset="0"/>
                <a:cs typeface="Arial" pitchFamily="34" charset="0"/>
              </a:rPr>
              <a:t> </a:t>
            </a:r>
            <a:r>
              <a:rPr lang="fr-FR" dirty="0" err="1">
                <a:solidFill>
                  <a:schemeClr val="tx1"/>
                </a:solidFill>
                <a:latin typeface="Arial" pitchFamily="34" charset="0"/>
                <a:cs typeface="Arial" pitchFamily="34" charset="0"/>
              </a:rPr>
              <a:t>quy</a:t>
            </a:r>
            <a:r>
              <a:rPr lang="fr-FR" dirty="0">
                <a:solidFill>
                  <a:schemeClr val="tx1"/>
                </a:solidFill>
                <a:latin typeface="Arial" pitchFamily="34" charset="0"/>
                <a:cs typeface="Arial" pitchFamily="34" charset="0"/>
              </a:rPr>
              <a:t> </a:t>
            </a:r>
            <a:r>
              <a:rPr lang="fr-FR" dirty="0" err="1">
                <a:solidFill>
                  <a:schemeClr val="tx1"/>
                </a:solidFill>
                <a:latin typeface="Arial" pitchFamily="34" charset="0"/>
                <a:cs typeface="Arial" pitchFamily="34" charset="0"/>
              </a:rPr>
              <a:t>định</a:t>
            </a:r>
            <a:r>
              <a:rPr lang="fr-FR" dirty="0">
                <a:solidFill>
                  <a:schemeClr val="tx1"/>
                </a:solidFill>
                <a:latin typeface="Arial" pitchFamily="34" charset="0"/>
                <a:cs typeface="Arial" pitchFamily="34" charset="0"/>
              </a:rPr>
              <a:t>.</a:t>
            </a:r>
            <a:endParaRPr lang="en-US" dirty="0">
              <a:solidFill>
                <a:schemeClr val="tx1"/>
              </a:solidFill>
              <a:latin typeface="Arial" pitchFamily="34" charset="0"/>
              <a:cs typeface="Arial" pitchFamily="34" charset="0"/>
            </a:endParaRPr>
          </a:p>
          <a:p>
            <a:pPr algn="just"/>
            <a:r>
              <a:rPr lang="en-US" dirty="0">
                <a:solidFill>
                  <a:schemeClr val="tx1"/>
                </a:solidFill>
                <a:latin typeface="Arial" pitchFamily="34" charset="0"/>
                <a:cs typeface="Arial" pitchFamily="34" charset="0"/>
              </a:rPr>
              <a:t>2. </a:t>
            </a:r>
            <a:r>
              <a:rPr lang="en-US" dirty="0" err="1">
                <a:solidFill>
                  <a:schemeClr val="tx1"/>
                </a:solidFill>
                <a:latin typeface="Arial" pitchFamily="34" charset="0"/>
                <a:cs typeface="Arial" pitchFamily="34" charset="0"/>
              </a:rPr>
              <a:t>Xây</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dựng</a:t>
            </a:r>
            <a:r>
              <a:rPr lang="en-US" dirty="0">
                <a:solidFill>
                  <a:schemeClr val="tx1"/>
                </a:solidFill>
                <a:latin typeface="Arial" pitchFamily="34" charset="0"/>
                <a:cs typeface="Arial" pitchFamily="34" charset="0"/>
              </a:rPr>
              <a:t> KH </a:t>
            </a:r>
            <a:r>
              <a:rPr lang="en-US" dirty="0" err="1">
                <a:solidFill>
                  <a:schemeClr val="tx1"/>
                </a:solidFill>
                <a:latin typeface="Arial" pitchFamily="34" charset="0"/>
                <a:cs typeface="Arial" pitchFamily="34" charset="0"/>
              </a:rPr>
              <a:t>triển</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khai</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chỉ</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đạo</a:t>
            </a:r>
            <a:r>
              <a:rPr lang="en-US" dirty="0">
                <a:solidFill>
                  <a:schemeClr val="tx1"/>
                </a:solidFill>
                <a:latin typeface="Arial" pitchFamily="34" charset="0"/>
                <a:cs typeface="Arial" pitchFamily="34" charset="0"/>
              </a:rPr>
              <a:t>, HD, KT </a:t>
            </a:r>
            <a:r>
              <a:rPr lang="en-US" dirty="0" err="1">
                <a:solidFill>
                  <a:schemeClr val="tx1"/>
                </a:solidFill>
                <a:latin typeface="Arial" pitchFamily="34" charset="0"/>
                <a:cs typeface="Arial" pitchFamily="34" charset="0"/>
              </a:rPr>
              <a:t>và</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tổng</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hợp</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kết</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quả</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thực</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hiện</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của</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phòng</a:t>
            </a:r>
            <a:r>
              <a:rPr lang="en-US" dirty="0">
                <a:solidFill>
                  <a:schemeClr val="tx1"/>
                </a:solidFill>
                <a:latin typeface="Arial" pitchFamily="34" charset="0"/>
                <a:cs typeface="Arial" pitchFamily="34" charset="0"/>
              </a:rPr>
              <a:t> GDĐT, </a:t>
            </a:r>
            <a:r>
              <a:rPr lang="en-US" dirty="0" err="1">
                <a:solidFill>
                  <a:schemeClr val="tx1"/>
                </a:solidFill>
                <a:latin typeface="Arial" pitchFamily="34" charset="0"/>
                <a:cs typeface="Arial" pitchFamily="34" charset="0"/>
              </a:rPr>
              <a:t>các</a:t>
            </a:r>
            <a:r>
              <a:rPr lang="en-US" dirty="0">
                <a:solidFill>
                  <a:schemeClr val="tx1"/>
                </a:solidFill>
                <a:latin typeface="Arial" pitchFamily="34" charset="0"/>
                <a:cs typeface="Arial" pitchFamily="34" charset="0"/>
              </a:rPr>
              <a:t> CSGDMN </a:t>
            </a:r>
            <a:r>
              <a:rPr lang="en-US" dirty="0" err="1">
                <a:solidFill>
                  <a:schemeClr val="tx1"/>
                </a:solidFill>
                <a:latin typeface="Arial" pitchFamily="34" charset="0"/>
                <a:cs typeface="Arial" pitchFamily="34" charset="0"/>
              </a:rPr>
              <a:t>trực</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thuộc</a:t>
            </a:r>
            <a:r>
              <a:rPr lang="en-US" dirty="0">
                <a:solidFill>
                  <a:schemeClr val="tx1"/>
                </a:solidFill>
                <a:latin typeface="Arial" pitchFamily="34" charset="0"/>
                <a:cs typeface="Arial" pitchFamily="34" charset="0"/>
              </a:rPr>
              <a:t>.</a:t>
            </a:r>
          </a:p>
        </p:txBody>
      </p:sp>
      <p:sp>
        <p:nvSpPr>
          <p:cNvPr id="6" name="Rounded Rectangle 5"/>
          <p:cNvSpPr/>
          <p:nvPr/>
        </p:nvSpPr>
        <p:spPr>
          <a:xfrm>
            <a:off x="7814928" y="223055"/>
            <a:ext cx="4267200" cy="2060575"/>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just"/>
            <a:r>
              <a:rPr lang="nb-NO" dirty="0">
                <a:solidFill>
                  <a:schemeClr val="tx1"/>
                </a:solidFill>
                <a:latin typeface="Arial" pitchFamily="34" charset="0"/>
                <a:cs typeface="Arial" pitchFamily="34" charset="0"/>
              </a:rPr>
              <a:t>Chỉ đạo, HD, KT việc thực hiện quy định của TT 26 theo quy định.</a:t>
            </a:r>
          </a:p>
          <a:p>
            <a:pPr algn="just"/>
            <a:r>
              <a:rPr lang="en-US" dirty="0" err="1">
                <a:solidFill>
                  <a:schemeClr val="tx1"/>
                </a:solidFill>
                <a:latin typeface="Arial" pitchFamily="34" charset="0"/>
                <a:cs typeface="Arial" pitchFamily="34" charset="0"/>
              </a:rPr>
              <a:t>Xây</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dựng</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kế</a:t>
            </a:r>
            <a:r>
              <a:rPr lang="en-US" dirty="0">
                <a:solidFill>
                  <a:schemeClr val="tx1"/>
                </a:solidFill>
                <a:latin typeface="Arial" pitchFamily="34" charset="0"/>
                <a:cs typeface="Arial" pitchFamily="34" charset="0"/>
              </a:rPr>
              <a:t> </a:t>
            </a:r>
            <a:r>
              <a:rPr lang="en-US" dirty="0" err="1">
                <a:solidFill>
                  <a:schemeClr val="tx1"/>
                </a:solidFill>
                <a:latin typeface="Arial" pitchFamily="34" charset="0"/>
                <a:cs typeface="Arial" pitchFamily="34" charset="0"/>
              </a:rPr>
              <a:t>hoạch</a:t>
            </a:r>
            <a:r>
              <a:rPr lang="en-US" dirty="0">
                <a:solidFill>
                  <a:schemeClr val="tx1"/>
                </a:solidFill>
                <a:latin typeface="Arial" pitchFamily="34" charset="0"/>
                <a:cs typeface="Arial" pitchFamily="34" charset="0"/>
              </a:rPr>
              <a:t> </a:t>
            </a:r>
            <a:r>
              <a:rPr lang="nb-NO" dirty="0">
                <a:solidFill>
                  <a:schemeClr val="tx1"/>
                </a:solidFill>
                <a:latin typeface="Arial" pitchFamily="34" charset="0"/>
                <a:cs typeface="Arial" pitchFamily="34" charset="0"/>
              </a:rPr>
              <a:t>ĐT, BD phát triển đội ngũ GV CSGDMN.</a:t>
            </a:r>
          </a:p>
        </p:txBody>
      </p:sp>
      <p:sp>
        <p:nvSpPr>
          <p:cNvPr id="7" name="Rounded Rectangle 6"/>
          <p:cNvSpPr/>
          <p:nvPr/>
        </p:nvSpPr>
        <p:spPr>
          <a:xfrm>
            <a:off x="3361567" y="2858680"/>
            <a:ext cx="5378855" cy="3223144"/>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just"/>
            <a:r>
              <a:rPr lang="nb-NO" dirty="0">
                <a:solidFill>
                  <a:schemeClr val="tx1"/>
                </a:solidFill>
                <a:latin typeface="Arial" pitchFamily="34" charset="0"/>
                <a:cs typeface="Arial" pitchFamily="34" charset="0"/>
              </a:rPr>
              <a:t>1. Người đứng đầu CSGDMN chỉ đạo, tổ chức ĐG GV theo chuẩn NN; cập nhật, BC cơ quan quản lý cấp trên kết quả ĐG.</a:t>
            </a:r>
            <a:endParaRPr lang="en-US" dirty="0">
              <a:solidFill>
                <a:schemeClr val="tx1"/>
              </a:solidFill>
              <a:latin typeface="Arial" pitchFamily="34" charset="0"/>
              <a:cs typeface="Arial" pitchFamily="34" charset="0"/>
            </a:endParaRPr>
          </a:p>
          <a:p>
            <a:pPr algn="just"/>
            <a:r>
              <a:rPr lang="nb-NO" dirty="0">
                <a:solidFill>
                  <a:schemeClr val="tx1"/>
                </a:solidFill>
                <a:latin typeface="Arial" pitchFamily="34" charset="0"/>
                <a:cs typeface="Arial" pitchFamily="34" charset="0"/>
              </a:rPr>
              <a:t>2. XD và thực hiện KH ĐT, BD phát triển đội ngũ GV CSGDMN  dựa trên kết quả ĐG GV theo chuẩn.</a:t>
            </a:r>
            <a:endParaRPr lang="en-US" dirty="0">
              <a:solidFill>
                <a:schemeClr val="tx1"/>
              </a:solidFill>
              <a:latin typeface="Arial" pitchFamily="34" charset="0"/>
              <a:cs typeface="Arial" pitchFamily="34" charset="0"/>
            </a:endParaRPr>
          </a:p>
          <a:p>
            <a:pPr algn="just"/>
            <a:r>
              <a:rPr lang="nb-NO" dirty="0">
                <a:solidFill>
                  <a:schemeClr val="tx1"/>
                </a:solidFill>
                <a:latin typeface="Arial" pitchFamily="34" charset="0"/>
                <a:cs typeface="Arial" pitchFamily="34" charset="0"/>
              </a:rPr>
              <a:t>3. Tham mưu về công tác quản lý, BD nâng cao phẩm chất, năng lực CM, NV cho đội ngũ GVCSGDMN dựa trên kết quả đánh giá GV theo chuẩn.</a:t>
            </a:r>
          </a:p>
        </p:txBody>
      </p:sp>
    </p:spTree>
    <p:extLst>
      <p:ext uri="{BB962C8B-B14F-4D97-AF65-F5344CB8AC3E}">
        <p14:creationId xmlns:p14="http://schemas.microsoft.com/office/powerpoint/2010/main" val="1211901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sp>
        <p:nvSpPr>
          <p:cNvPr id="3" name="Rectangle 2"/>
          <p:cNvSpPr/>
          <p:nvPr/>
        </p:nvSpPr>
        <p:spPr>
          <a:xfrm>
            <a:off x="810437" y="119856"/>
            <a:ext cx="10871200" cy="6553200"/>
          </a:xfrm>
          <a:prstGeom prst="rect">
            <a:avLst/>
          </a:prstGeom>
          <a:noFill/>
        </p:spPr>
      </p:sp>
      <p:grpSp>
        <p:nvGrpSpPr>
          <p:cNvPr id="13" name="Group 12"/>
          <p:cNvGrpSpPr/>
          <p:nvPr/>
        </p:nvGrpSpPr>
        <p:grpSpPr>
          <a:xfrm>
            <a:off x="3384408" y="82412"/>
            <a:ext cx="5974757" cy="2331013"/>
            <a:chOff x="3384408" y="82412"/>
            <a:chExt cx="5974757" cy="2331013"/>
          </a:xfrm>
        </p:grpSpPr>
        <p:sp>
          <p:nvSpPr>
            <p:cNvPr id="7" name="Freeform 6"/>
            <p:cNvSpPr/>
            <p:nvPr/>
          </p:nvSpPr>
          <p:spPr>
            <a:xfrm rot="19884281">
              <a:off x="3384408" y="2361218"/>
              <a:ext cx="1860882" cy="52207"/>
            </a:xfrm>
            <a:custGeom>
              <a:avLst/>
              <a:gdLst/>
              <a:ahLst/>
              <a:cxnLst/>
              <a:rect l="0" t="0" r="0" b="0"/>
              <a:pathLst>
                <a:path>
                  <a:moveTo>
                    <a:pt x="0" y="26103"/>
                  </a:moveTo>
                  <a:lnTo>
                    <a:pt x="1860882" y="2610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9" name="Freeform 8"/>
            <p:cNvSpPr/>
            <p:nvPr/>
          </p:nvSpPr>
          <p:spPr>
            <a:xfrm>
              <a:off x="3979500" y="82412"/>
              <a:ext cx="5379665" cy="2042907"/>
            </a:xfrm>
            <a:custGeom>
              <a:avLst/>
              <a:gdLst>
                <a:gd name="connsiteX0" fmla="*/ 0 w 5379665"/>
                <a:gd name="connsiteY0" fmla="*/ 1021454 h 2042907"/>
                <a:gd name="connsiteX1" fmla="*/ 2689833 w 5379665"/>
                <a:gd name="connsiteY1" fmla="*/ 0 h 2042907"/>
                <a:gd name="connsiteX2" fmla="*/ 5379666 w 5379665"/>
                <a:gd name="connsiteY2" fmla="*/ 1021454 h 2042907"/>
                <a:gd name="connsiteX3" fmla="*/ 2689833 w 5379665"/>
                <a:gd name="connsiteY3" fmla="*/ 2042908 h 2042907"/>
                <a:gd name="connsiteX4" fmla="*/ 0 w 5379665"/>
                <a:gd name="connsiteY4" fmla="*/ 1021454 h 2042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9665" h="2042907">
                  <a:moveTo>
                    <a:pt x="0" y="1021454"/>
                  </a:moveTo>
                  <a:cubicBezTo>
                    <a:pt x="0" y="457321"/>
                    <a:pt x="1204279" y="0"/>
                    <a:pt x="2689833" y="0"/>
                  </a:cubicBezTo>
                  <a:cubicBezTo>
                    <a:pt x="4175387" y="0"/>
                    <a:pt x="5379666" y="457321"/>
                    <a:pt x="5379666" y="1021454"/>
                  </a:cubicBezTo>
                  <a:cubicBezTo>
                    <a:pt x="5379666" y="1585587"/>
                    <a:pt x="4175387" y="2042908"/>
                    <a:pt x="2689833" y="2042908"/>
                  </a:cubicBezTo>
                  <a:cubicBezTo>
                    <a:pt x="1204279" y="2042908"/>
                    <a:pt x="0" y="1585587"/>
                    <a:pt x="0" y="1021454"/>
                  </a:cubicBezTo>
                  <a:close/>
                </a:path>
              </a:pathLst>
            </a:custGeom>
            <a:solidFill>
              <a:schemeClr val="accent1">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01804" tIns="313147" rIns="801804" bIns="313147" numCol="1" spcCol="1270" anchor="ctr" anchorCtr="0">
              <a:noAutofit/>
            </a:bodyPr>
            <a:lstStyle/>
            <a:p>
              <a:pPr lvl="0" algn="ctr" defTabSz="977900">
                <a:lnSpc>
                  <a:spcPct val="100000"/>
                </a:lnSpc>
                <a:spcBef>
                  <a:spcPct val="0"/>
                </a:spcBef>
                <a:spcAft>
                  <a:spcPct val="35000"/>
                </a:spcAft>
              </a:pPr>
              <a:r>
                <a:rPr lang="en-US" sz="2200" b="1" kern="1200" smtClean="0">
                  <a:solidFill>
                    <a:srgbClr val="002060"/>
                  </a:solidFill>
                  <a:latin typeface="Times New Roman" pitchFamily="18" charset="0"/>
                  <a:cs typeface="Times New Roman" pitchFamily="18" charset="0"/>
                </a:rPr>
                <a:t>XD KH TRIỂN KHAI, CHỈ ĐẠO, HƯỚNG DẪN, KIỂM TRA, TỔNG HỢP KẾT QUẢ THỰC HIỆN</a:t>
              </a:r>
              <a:endParaRPr lang="en-US" sz="2200" b="1" kern="1200">
                <a:solidFill>
                  <a:srgbClr val="002060"/>
                </a:solidFill>
                <a:latin typeface="Times New Roman" pitchFamily="18" charset="0"/>
                <a:cs typeface="Times New Roman" pitchFamily="18" charset="0"/>
              </a:endParaRPr>
            </a:p>
          </p:txBody>
        </p:sp>
      </p:grpSp>
      <p:grpSp>
        <p:nvGrpSpPr>
          <p:cNvPr id="14" name="Group 13"/>
          <p:cNvGrpSpPr/>
          <p:nvPr/>
        </p:nvGrpSpPr>
        <p:grpSpPr>
          <a:xfrm>
            <a:off x="3497764" y="2463904"/>
            <a:ext cx="6943841" cy="2139807"/>
            <a:chOff x="3497764" y="2463904"/>
            <a:chExt cx="6943841" cy="2139807"/>
          </a:xfrm>
        </p:grpSpPr>
        <p:sp>
          <p:nvSpPr>
            <p:cNvPr id="6" name="Freeform 5"/>
            <p:cNvSpPr/>
            <p:nvPr/>
          </p:nvSpPr>
          <p:spPr>
            <a:xfrm rot="63704">
              <a:off x="3497764" y="3443387"/>
              <a:ext cx="1599242" cy="52207"/>
            </a:xfrm>
            <a:custGeom>
              <a:avLst/>
              <a:gdLst/>
              <a:ahLst/>
              <a:cxnLst/>
              <a:rect l="0" t="0" r="0" b="0"/>
              <a:pathLst>
                <a:path>
                  <a:moveTo>
                    <a:pt x="0" y="26103"/>
                  </a:moveTo>
                  <a:lnTo>
                    <a:pt x="1599242" y="2610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0" name="Freeform 9"/>
            <p:cNvSpPr/>
            <p:nvPr/>
          </p:nvSpPr>
          <p:spPr>
            <a:xfrm>
              <a:off x="5094007" y="2463904"/>
              <a:ext cx="5347598" cy="2139807"/>
            </a:xfrm>
            <a:custGeom>
              <a:avLst/>
              <a:gdLst>
                <a:gd name="connsiteX0" fmla="*/ 0 w 5347598"/>
                <a:gd name="connsiteY0" fmla="*/ 1069904 h 2139807"/>
                <a:gd name="connsiteX1" fmla="*/ 2673799 w 5347598"/>
                <a:gd name="connsiteY1" fmla="*/ 0 h 2139807"/>
                <a:gd name="connsiteX2" fmla="*/ 5347598 w 5347598"/>
                <a:gd name="connsiteY2" fmla="*/ 1069904 h 2139807"/>
                <a:gd name="connsiteX3" fmla="*/ 2673799 w 5347598"/>
                <a:gd name="connsiteY3" fmla="*/ 2139808 h 2139807"/>
                <a:gd name="connsiteX4" fmla="*/ 0 w 5347598"/>
                <a:gd name="connsiteY4" fmla="*/ 1069904 h 2139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7598" h="2139807">
                  <a:moveTo>
                    <a:pt x="0" y="1069904"/>
                  </a:moveTo>
                  <a:cubicBezTo>
                    <a:pt x="0" y="479012"/>
                    <a:pt x="1197101" y="0"/>
                    <a:pt x="2673799" y="0"/>
                  </a:cubicBezTo>
                  <a:cubicBezTo>
                    <a:pt x="4150497" y="0"/>
                    <a:pt x="5347598" y="479012"/>
                    <a:pt x="5347598" y="1069904"/>
                  </a:cubicBezTo>
                  <a:cubicBezTo>
                    <a:pt x="5347598" y="1660796"/>
                    <a:pt x="4150497" y="2139808"/>
                    <a:pt x="2673799" y="2139808"/>
                  </a:cubicBezTo>
                  <a:cubicBezTo>
                    <a:pt x="1197101" y="2139808"/>
                    <a:pt x="0" y="1660796"/>
                    <a:pt x="0" y="1069904"/>
                  </a:cubicBezTo>
                  <a:close/>
                </a:path>
              </a:pathLst>
            </a:custGeom>
            <a:solidFill>
              <a:schemeClr val="accent1">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97108" tIns="327337" rIns="797108" bIns="327337" numCol="1" spcCol="1270" anchor="ctr" anchorCtr="0">
              <a:noAutofit/>
            </a:bodyPr>
            <a:lstStyle/>
            <a:p>
              <a:pPr lvl="0" algn="ctr" defTabSz="977900">
                <a:lnSpc>
                  <a:spcPct val="90000"/>
                </a:lnSpc>
                <a:spcBef>
                  <a:spcPct val="0"/>
                </a:spcBef>
                <a:spcAft>
                  <a:spcPct val="35000"/>
                </a:spcAft>
              </a:pPr>
              <a:r>
                <a:rPr lang="en-US" sz="2200" b="1" kern="1200" smtClean="0">
                  <a:solidFill>
                    <a:srgbClr val="002060"/>
                  </a:solidFill>
                  <a:latin typeface="Times New Roman" pitchFamily="18" charset="0"/>
                  <a:cs typeface="Times New Roman" pitchFamily="18" charset="0"/>
                </a:rPr>
                <a:t>TĂNG CƯỜNG CÔNG TÁC TRUYỀN THÔNG, PHỔ BIẾN ĐỂ CÁC ĐƠN VỊ, CÁ NHÂN HIỂU VÀ THỰC HIỆN ĐÚNG QUY ĐỊNH </a:t>
              </a:r>
            </a:p>
          </p:txBody>
        </p:sp>
      </p:grpSp>
      <p:grpSp>
        <p:nvGrpSpPr>
          <p:cNvPr id="15" name="Group 14"/>
          <p:cNvGrpSpPr/>
          <p:nvPr/>
        </p:nvGrpSpPr>
        <p:grpSpPr>
          <a:xfrm>
            <a:off x="3379558" y="4526901"/>
            <a:ext cx="5026782" cy="2183598"/>
            <a:chOff x="3379558" y="4526901"/>
            <a:chExt cx="5026782" cy="2183598"/>
          </a:xfrm>
        </p:grpSpPr>
        <p:sp>
          <p:nvSpPr>
            <p:cNvPr id="5" name="Freeform 4"/>
            <p:cNvSpPr/>
            <p:nvPr/>
          </p:nvSpPr>
          <p:spPr>
            <a:xfrm rot="1990574">
              <a:off x="3379558" y="4526901"/>
              <a:ext cx="1451995" cy="52207"/>
            </a:xfrm>
            <a:custGeom>
              <a:avLst/>
              <a:gdLst/>
              <a:ahLst/>
              <a:cxnLst/>
              <a:rect l="0" t="0" r="0" b="0"/>
              <a:pathLst>
                <a:path>
                  <a:moveTo>
                    <a:pt x="0" y="26103"/>
                  </a:moveTo>
                  <a:lnTo>
                    <a:pt x="1451995" y="2610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 name="Freeform 10"/>
            <p:cNvSpPr/>
            <p:nvPr/>
          </p:nvSpPr>
          <p:spPr>
            <a:xfrm>
              <a:off x="3511082" y="4818656"/>
              <a:ext cx="4895258" cy="1891843"/>
            </a:xfrm>
            <a:custGeom>
              <a:avLst/>
              <a:gdLst>
                <a:gd name="connsiteX0" fmla="*/ 0 w 4895258"/>
                <a:gd name="connsiteY0" fmla="*/ 945922 h 1891843"/>
                <a:gd name="connsiteX1" fmla="*/ 2447629 w 4895258"/>
                <a:gd name="connsiteY1" fmla="*/ 0 h 1891843"/>
                <a:gd name="connsiteX2" fmla="*/ 4895258 w 4895258"/>
                <a:gd name="connsiteY2" fmla="*/ 945922 h 1891843"/>
                <a:gd name="connsiteX3" fmla="*/ 2447629 w 4895258"/>
                <a:gd name="connsiteY3" fmla="*/ 1891844 h 1891843"/>
                <a:gd name="connsiteX4" fmla="*/ 0 w 4895258"/>
                <a:gd name="connsiteY4" fmla="*/ 945922 h 1891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258" h="1891843">
                  <a:moveTo>
                    <a:pt x="0" y="945922"/>
                  </a:moveTo>
                  <a:cubicBezTo>
                    <a:pt x="0" y="423504"/>
                    <a:pt x="1095841" y="0"/>
                    <a:pt x="2447629" y="0"/>
                  </a:cubicBezTo>
                  <a:cubicBezTo>
                    <a:pt x="3799417" y="0"/>
                    <a:pt x="4895258" y="423504"/>
                    <a:pt x="4895258" y="945922"/>
                  </a:cubicBezTo>
                  <a:cubicBezTo>
                    <a:pt x="4895258" y="1468340"/>
                    <a:pt x="3799417" y="1891844"/>
                    <a:pt x="2447629" y="1891844"/>
                  </a:cubicBezTo>
                  <a:cubicBezTo>
                    <a:pt x="1095841" y="1891844"/>
                    <a:pt x="0" y="1468340"/>
                    <a:pt x="0" y="945922"/>
                  </a:cubicBezTo>
                  <a:close/>
                </a:path>
              </a:pathLst>
            </a:custGeom>
            <a:solidFill>
              <a:schemeClr val="accent1">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30864" tIns="291024" rIns="730864" bIns="291024" numCol="1" spcCol="1270" anchor="ctr" anchorCtr="0">
              <a:noAutofit/>
            </a:bodyPr>
            <a:lstStyle/>
            <a:p>
              <a:pPr lvl="0" algn="ctr" defTabSz="977900">
                <a:lnSpc>
                  <a:spcPct val="90000"/>
                </a:lnSpc>
                <a:spcBef>
                  <a:spcPct val="0"/>
                </a:spcBef>
                <a:spcAft>
                  <a:spcPct val="35000"/>
                </a:spcAft>
              </a:pPr>
              <a:r>
                <a:rPr lang="en-US" sz="2200" b="1" kern="1200" smtClean="0">
                  <a:solidFill>
                    <a:srgbClr val="002060"/>
                  </a:solidFill>
                  <a:latin typeface="Times New Roman" pitchFamily="18" charset="0"/>
                  <a:cs typeface="Times New Roman" pitchFamily="18" charset="0"/>
                </a:rPr>
                <a:t>ĐẨY MẠNH ỨNG DỤNG CNTT TRONG QUẢN LÝ, KIỂM TRA, TỔNG HỢP KẾT QUẢ ĐÁNH GIÁ </a:t>
              </a:r>
              <a:endParaRPr lang="en-US" sz="2200" b="1" kern="1200">
                <a:solidFill>
                  <a:srgbClr val="002060"/>
                </a:solidFill>
                <a:latin typeface="Times New Roman" pitchFamily="18" charset="0"/>
                <a:cs typeface="Times New Roman" pitchFamily="18" charset="0"/>
              </a:endParaRPr>
            </a:p>
          </p:txBody>
        </p:sp>
      </p:grpSp>
      <p:grpSp>
        <p:nvGrpSpPr>
          <p:cNvPr id="12" name="Group 11"/>
          <p:cNvGrpSpPr/>
          <p:nvPr/>
        </p:nvGrpSpPr>
        <p:grpSpPr>
          <a:xfrm>
            <a:off x="810437" y="1840816"/>
            <a:ext cx="3153072" cy="3153072"/>
            <a:chOff x="810437" y="1840816"/>
            <a:chExt cx="3153072" cy="3153072"/>
          </a:xfrm>
        </p:grpSpPr>
        <p:sp>
          <p:nvSpPr>
            <p:cNvPr id="8" name="Oval 7"/>
            <p:cNvSpPr/>
            <p:nvPr/>
          </p:nvSpPr>
          <p:spPr>
            <a:xfrm>
              <a:off x="810437" y="1840816"/>
              <a:ext cx="3153072" cy="3153072"/>
            </a:xfrm>
            <a:prstGeom prst="ellipse">
              <a:avLst/>
            </a:prstGeom>
            <a:solidFill>
              <a:srgbClr val="00206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795" name="TextBox 4"/>
            <p:cNvSpPr txBox="1">
              <a:spLocks noChangeArrowheads="1"/>
            </p:cNvSpPr>
            <p:nvPr/>
          </p:nvSpPr>
          <p:spPr bwMode="auto">
            <a:xfrm>
              <a:off x="1167773" y="2598442"/>
              <a:ext cx="24384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b="1" dirty="0">
                <a:solidFill>
                  <a:srgbClr val="FFFF00"/>
                </a:solidFill>
                <a:latin typeface="Book Antiqua" pitchFamily="18" charset="0"/>
              </a:endParaRPr>
            </a:p>
            <a:p>
              <a:pPr algn="ctr" eaLnBrk="1" hangingPunct="1"/>
              <a:r>
                <a:rPr lang="en-US" altLang="en-US" sz="2600" b="1" dirty="0">
                  <a:solidFill>
                    <a:srgbClr val="FFFF00"/>
                  </a:solidFill>
                  <a:latin typeface="Times New Roman" pitchFamily="18" charset="0"/>
                  <a:cs typeface="Times New Roman" pitchFamily="18" charset="0"/>
                </a:rPr>
                <a:t>CHỈ ĐẠO </a:t>
              </a:r>
            </a:p>
            <a:p>
              <a:pPr algn="ctr" eaLnBrk="1" hangingPunct="1"/>
              <a:r>
                <a:rPr lang="en-US" altLang="en-US" sz="2600" b="1" dirty="0">
                  <a:solidFill>
                    <a:srgbClr val="FFFF00"/>
                  </a:solidFill>
                  <a:latin typeface="Times New Roman" pitchFamily="18" charset="0"/>
                  <a:cs typeface="Times New Roman" pitchFamily="18" charset="0"/>
                </a:rPr>
                <a:t>THỰC HIỆN</a:t>
              </a:r>
            </a:p>
          </p:txBody>
        </p:sp>
      </p:grpSp>
    </p:spTree>
    <p:extLst>
      <p:ext uri="{BB962C8B-B14F-4D97-AF65-F5344CB8AC3E}">
        <p14:creationId xmlns:p14="http://schemas.microsoft.com/office/powerpoint/2010/main" val="265760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655244598"/>
              </p:ext>
            </p:extLst>
          </p:nvPr>
        </p:nvGraphicFramePr>
        <p:xfrm>
          <a:off x="0" y="0"/>
          <a:ext cx="12192000" cy="6705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819" name="TextBox 5"/>
          <p:cNvSpPr txBox="1">
            <a:spLocks noChangeArrowheads="1"/>
          </p:cNvSpPr>
          <p:nvPr/>
        </p:nvSpPr>
        <p:spPr bwMode="auto">
          <a:xfrm>
            <a:off x="2411413" y="1725613"/>
            <a:ext cx="17272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defTabSz="457200" eaLnBrk="0" fontAlgn="base" hangingPunct="0">
              <a:spcBef>
                <a:spcPct val="0"/>
              </a:spcBef>
              <a:spcAft>
                <a:spcPct val="0"/>
              </a:spcAft>
              <a:defRPr>
                <a:solidFill>
                  <a:schemeClr val="tx1"/>
                </a:solidFill>
                <a:latin typeface="Arial" charset="0"/>
                <a:cs typeface="Arial" charset="0"/>
              </a:defRPr>
            </a:lvl6pPr>
            <a:lvl7pPr marL="2971800" indent="-228600" defTabSz="457200" eaLnBrk="0" fontAlgn="base" hangingPunct="0">
              <a:spcBef>
                <a:spcPct val="0"/>
              </a:spcBef>
              <a:spcAft>
                <a:spcPct val="0"/>
              </a:spcAft>
              <a:defRPr>
                <a:solidFill>
                  <a:schemeClr val="tx1"/>
                </a:solidFill>
                <a:latin typeface="Arial" charset="0"/>
                <a:cs typeface="Arial" charset="0"/>
              </a:defRPr>
            </a:lvl7pPr>
            <a:lvl8pPr marL="3429000" indent="-228600" defTabSz="457200" eaLnBrk="0" fontAlgn="base" hangingPunct="0">
              <a:spcBef>
                <a:spcPct val="0"/>
              </a:spcBef>
              <a:spcAft>
                <a:spcPct val="0"/>
              </a:spcAft>
              <a:defRPr>
                <a:solidFill>
                  <a:schemeClr val="tx1"/>
                </a:solidFill>
                <a:latin typeface="Arial" charset="0"/>
                <a:cs typeface="Arial" charset="0"/>
              </a:defRPr>
            </a:lvl8pPr>
            <a:lvl9pPr marL="3886200" indent="-228600" defTabSz="4572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150000"/>
              </a:lnSpc>
            </a:pPr>
            <a:r>
              <a:rPr lang="en-US" altLang="en-US" sz="2000" b="1">
                <a:solidFill>
                  <a:srgbClr val="C00000"/>
                </a:solidFill>
                <a:latin typeface="Arial" pitchFamily="34" charset="0"/>
                <a:cs typeface="Arial" pitchFamily="34" charset="0"/>
              </a:rPr>
              <a:t>MỘT</a:t>
            </a:r>
          </a:p>
          <a:p>
            <a:pPr algn="ctr" eaLnBrk="1" hangingPunct="1">
              <a:lnSpc>
                <a:spcPct val="150000"/>
              </a:lnSpc>
            </a:pPr>
            <a:r>
              <a:rPr lang="en-US" altLang="en-US" sz="2000" b="1">
                <a:solidFill>
                  <a:srgbClr val="C00000"/>
                </a:solidFill>
                <a:latin typeface="Arial" pitchFamily="34" charset="0"/>
                <a:cs typeface="Arial" pitchFamily="34" charset="0"/>
              </a:rPr>
              <a:t> SỐ </a:t>
            </a:r>
          </a:p>
          <a:p>
            <a:pPr algn="ctr" eaLnBrk="1" hangingPunct="1">
              <a:lnSpc>
                <a:spcPct val="150000"/>
              </a:lnSpc>
            </a:pPr>
            <a:r>
              <a:rPr lang="en-US" altLang="en-US" sz="2000" b="1">
                <a:solidFill>
                  <a:srgbClr val="C00000"/>
                </a:solidFill>
                <a:latin typeface="Arial" pitchFamily="34" charset="0"/>
                <a:cs typeface="Arial" pitchFamily="34" charset="0"/>
              </a:rPr>
              <a:t>LƯU Ý TRONG ĐÁNH GIÁ THEO CHUẨN GIÁO VIÊN CSGDMN</a:t>
            </a:r>
          </a:p>
        </p:txBody>
      </p:sp>
      <p:sp>
        <p:nvSpPr>
          <p:cNvPr id="5" name="Action Button: End 4">
            <a:hlinkClick r:id="rId8" action="ppaction://hlinkfile" highlightClick="1"/>
          </p:cNvPr>
          <p:cNvSpPr/>
          <p:nvPr/>
        </p:nvSpPr>
        <p:spPr>
          <a:xfrm>
            <a:off x="11480800" y="6629400"/>
            <a:ext cx="711200" cy="22860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val="2116566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graphicEl>
                                              <a:dgm id="{8A545A8C-D8C2-44BE-B86C-BCD340875CAC}"/>
                                            </p:graphicEl>
                                          </p:spTgt>
                                        </p:tgtEl>
                                        <p:attrNameLst>
                                          <p:attrName>style.visibility</p:attrName>
                                        </p:attrNameLst>
                                      </p:cBhvr>
                                      <p:to>
                                        <p:strVal val="visible"/>
                                      </p:to>
                                    </p:set>
                                    <p:animEffect transition="in" filter="wipe(up)">
                                      <p:cBhvr>
                                        <p:cTn id="7" dur="500"/>
                                        <p:tgtEl>
                                          <p:spTgt spid="4">
                                            <p:graphicEl>
                                              <a:dgm id="{8A545A8C-D8C2-44BE-B86C-BCD340875CA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graphicEl>
                                              <a:dgm id="{517CBB56-A063-4A01-AF9B-93F1BB46023B}"/>
                                            </p:graphicEl>
                                          </p:spTgt>
                                        </p:tgtEl>
                                        <p:attrNameLst>
                                          <p:attrName>style.visibility</p:attrName>
                                        </p:attrNameLst>
                                      </p:cBhvr>
                                      <p:to>
                                        <p:strVal val="visible"/>
                                      </p:to>
                                    </p:set>
                                    <p:animEffect transition="in" filter="wipe(up)">
                                      <p:cBhvr>
                                        <p:cTn id="12" dur="500"/>
                                        <p:tgtEl>
                                          <p:spTgt spid="4">
                                            <p:graphicEl>
                                              <a:dgm id="{517CBB56-A063-4A01-AF9B-93F1BB46023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graphicEl>
                                              <a:dgm id="{CC6D02E1-8F70-4275-BE5E-DF40F7F8EA4D}"/>
                                            </p:graphicEl>
                                          </p:spTgt>
                                        </p:tgtEl>
                                        <p:attrNameLst>
                                          <p:attrName>style.visibility</p:attrName>
                                        </p:attrNameLst>
                                      </p:cBhvr>
                                      <p:to>
                                        <p:strVal val="visible"/>
                                      </p:to>
                                    </p:set>
                                    <p:animEffect transition="in" filter="wipe(up)">
                                      <p:cBhvr>
                                        <p:cTn id="17" dur="500"/>
                                        <p:tgtEl>
                                          <p:spTgt spid="4">
                                            <p:graphicEl>
                                              <a:dgm id="{CC6D02E1-8F70-4275-BE5E-DF40F7F8EA4D}"/>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graphicEl>
                                              <a:dgm id="{D62A50F2-469E-41BF-909F-85E42AD4C887}"/>
                                            </p:graphicEl>
                                          </p:spTgt>
                                        </p:tgtEl>
                                        <p:attrNameLst>
                                          <p:attrName>style.visibility</p:attrName>
                                        </p:attrNameLst>
                                      </p:cBhvr>
                                      <p:to>
                                        <p:strVal val="visible"/>
                                      </p:to>
                                    </p:set>
                                    <p:animEffect transition="in" filter="wipe(up)">
                                      <p:cBhvr>
                                        <p:cTn id="22" dur="500"/>
                                        <p:tgtEl>
                                          <p:spTgt spid="4">
                                            <p:graphicEl>
                                              <a:dgm id="{D62A50F2-469E-41BF-909F-85E42AD4C88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36866" name="Title 1"/>
          <p:cNvSpPr>
            <a:spLocks noGrp="1"/>
          </p:cNvSpPr>
          <p:nvPr>
            <p:ph type="title"/>
          </p:nvPr>
        </p:nvSpPr>
        <p:spPr>
          <a:xfrm>
            <a:off x="1329808" y="678195"/>
            <a:ext cx="8912225" cy="1281113"/>
          </a:xfrm>
        </p:spPr>
        <p:txBody>
          <a:bodyPr>
            <a:normAutofit fontScale="90000"/>
          </a:bodyPr>
          <a:lstStyle/>
          <a:p>
            <a:r>
              <a:rPr lang="en-US" altLang="en-US" dirty="0" smtClean="0">
                <a:latin typeface="Arial" pitchFamily="34" charset="0"/>
                <a:cs typeface="Arial" pitchFamily="34" charset="0"/>
              </a:rPr>
              <a:t>Chia </a:t>
            </a:r>
            <a:r>
              <a:rPr lang="en-US" altLang="en-US" dirty="0" err="1" smtClean="0">
                <a:latin typeface="Arial" pitchFamily="34" charset="0"/>
                <a:cs typeface="Arial" pitchFamily="34" charset="0"/>
              </a:rPr>
              <a:t>nhóm</a:t>
            </a:r>
            <a:r>
              <a:rPr lang="en-US" altLang="en-US" dirty="0" smtClean="0">
                <a:latin typeface="Arial" pitchFamily="34" charset="0"/>
                <a:cs typeface="Arial" pitchFamily="34" charset="0"/>
              </a:rPr>
              <a:t>:</a:t>
            </a:r>
            <a:br>
              <a:rPr lang="en-US" altLang="en-US" dirty="0" smtClean="0">
                <a:latin typeface="Arial" pitchFamily="34" charset="0"/>
                <a:cs typeface="Arial" pitchFamily="34" charset="0"/>
              </a:rPr>
            </a:br>
            <a:endParaRPr lang="en-US" altLang="en-US" dirty="0" smtClean="0">
              <a:latin typeface="Arial" pitchFamily="34" charset="0"/>
              <a:cs typeface="Arial"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22357766"/>
              </p:ext>
            </p:extLst>
          </p:nvPr>
        </p:nvGraphicFramePr>
        <p:xfrm>
          <a:off x="1153816" y="2112334"/>
          <a:ext cx="9957206" cy="3086987"/>
        </p:xfrm>
        <a:graphic>
          <a:graphicData uri="http://schemas.openxmlformats.org/drawingml/2006/table">
            <a:tbl>
              <a:tblPr firstRow="1" bandRow="1">
                <a:tableStyleId>{21E4AEA4-8DFA-4A89-87EB-49C32662AFE0}</a:tableStyleId>
              </a:tblPr>
              <a:tblGrid>
                <a:gridCol w="4978603">
                  <a:extLst>
                    <a:ext uri="{9D8B030D-6E8A-4147-A177-3AD203B41FA5}"/>
                  </a:extLst>
                </a:gridCol>
                <a:gridCol w="4978603">
                  <a:extLst>
                    <a:ext uri="{9D8B030D-6E8A-4147-A177-3AD203B41FA5}"/>
                  </a:extLst>
                </a:gridCol>
              </a:tblGrid>
              <a:tr h="1336852">
                <a:tc>
                  <a:txBody>
                    <a:bodyPr/>
                    <a:lstStyle/>
                    <a:p>
                      <a:r>
                        <a:rPr lang="en-US" sz="2600" dirty="0" err="1" smtClean="0">
                          <a:latin typeface="Arial" pitchFamily="34" charset="0"/>
                          <a:cs typeface="Arial" pitchFamily="34" charset="0"/>
                        </a:rPr>
                        <a:t>Hướng</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dẫn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thực</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hiện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Chuẩn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hiệu</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trưởng</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cơ</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sở</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giáo</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dục</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màm</a:t>
                      </a:r>
                      <a:r>
                        <a:rPr lang="en-US" sz="2600" baseline="0" dirty="0" smtClean="0">
                          <a:latin typeface="Arial" pitchFamily="34" charset="0"/>
                          <a:cs typeface="Arial" pitchFamily="34" charset="0"/>
                        </a:rPr>
                        <a:t> non</a:t>
                      </a:r>
                      <a:endParaRPr lang="en-US" sz="2600" dirty="0">
                        <a:latin typeface="Arial" pitchFamily="34" charset="0"/>
                        <a:cs typeface="Arial" pitchFamily="34" charset="0"/>
                      </a:endParaRPr>
                    </a:p>
                  </a:txBody>
                  <a:tcPr marT="45696" marB="45696"/>
                </a:tc>
                <a:tc>
                  <a:txBody>
                    <a:bodyPr/>
                    <a:lstStyle/>
                    <a:p>
                      <a:r>
                        <a:rPr lang="en-US" sz="2600" dirty="0" err="1" smtClean="0">
                          <a:latin typeface="Arial" pitchFamily="34" charset="0"/>
                          <a:cs typeface="Arial" pitchFamily="34" charset="0"/>
                        </a:rPr>
                        <a:t>Hướng</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dẫn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thực</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hiện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Chuẩn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nghề</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nghiệp</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giáo</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viên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mầm</a:t>
                      </a:r>
                      <a:r>
                        <a:rPr lang="en-US" sz="2600" baseline="0" dirty="0" smtClean="0">
                          <a:latin typeface="Arial" pitchFamily="34" charset="0"/>
                          <a:cs typeface="Arial" pitchFamily="34" charset="0"/>
                        </a:rPr>
                        <a:t> non</a:t>
                      </a:r>
                      <a:endParaRPr lang="en-US" sz="2600" dirty="0">
                        <a:latin typeface="Arial" pitchFamily="34" charset="0"/>
                        <a:cs typeface="Arial" pitchFamily="34" charset="0"/>
                      </a:endParaRPr>
                    </a:p>
                  </a:txBody>
                  <a:tcPr marT="45696" marB="45696"/>
                </a:tc>
                <a:extLst>
                  <a:ext uri="{0D108BD9-81ED-4DB2-BD59-A6C34878D82A}"/>
                </a:extLst>
              </a:tr>
              <a:tr h="1750135">
                <a:tc>
                  <a:txBody>
                    <a:bodyPr/>
                    <a:lstStyle/>
                    <a:p>
                      <a:pPr>
                        <a:buFontTx/>
                        <a:buChar char="-"/>
                      </a:pPr>
                      <a:r>
                        <a:rPr lang="en-US" sz="2600" dirty="0" smtClean="0">
                          <a:latin typeface="Arial" pitchFamily="34" charset="0"/>
                          <a:cs typeface="Arial" pitchFamily="34" charset="0"/>
                        </a:rPr>
                        <a:t> </a:t>
                      </a:r>
                      <a:r>
                        <a:rPr lang="en-US" sz="2600" dirty="0" err="1" smtClean="0">
                          <a:latin typeface="Arial" pitchFamily="34" charset="0"/>
                          <a:cs typeface="Arial" pitchFamily="34" charset="0"/>
                        </a:rPr>
                        <a:t>Hiệu</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trưởng</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cơ</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sở</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giáo</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dục</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mầm</a:t>
                      </a:r>
                      <a:r>
                        <a:rPr lang="en-US" sz="2600" baseline="0" dirty="0" smtClean="0">
                          <a:latin typeface="Arial" pitchFamily="34" charset="0"/>
                          <a:cs typeface="Arial" pitchFamily="34" charset="0"/>
                        </a:rPr>
                        <a:t> non;</a:t>
                      </a:r>
                    </a:p>
                    <a:p>
                      <a:pPr>
                        <a:buFontTx/>
                        <a:buChar char="-"/>
                      </a:pP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Cán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bộ</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phòng</a:t>
                      </a:r>
                      <a:r>
                        <a:rPr lang="en-US" sz="2600" baseline="0" dirty="0" smtClean="0">
                          <a:latin typeface="Arial" pitchFamily="34" charset="0"/>
                          <a:cs typeface="Arial" pitchFamily="34" charset="0"/>
                        </a:rPr>
                        <a:t> GDĐT.</a:t>
                      </a:r>
                      <a:endParaRPr lang="en-US" sz="2600" dirty="0">
                        <a:latin typeface="Arial" pitchFamily="34" charset="0"/>
                        <a:cs typeface="Arial" pitchFamily="34" charset="0"/>
                      </a:endParaRPr>
                    </a:p>
                  </a:txBody>
                  <a:tcPr marT="45696" marB="45696"/>
                </a:tc>
                <a:tc>
                  <a:txBody>
                    <a:bodyPr/>
                    <a:lstStyle/>
                    <a:p>
                      <a:pPr>
                        <a:buFontTx/>
                        <a:buChar char="-"/>
                      </a:pPr>
                      <a:r>
                        <a:rPr lang="en-US" sz="2600" dirty="0" smtClean="0">
                          <a:latin typeface="Arial" pitchFamily="34" charset="0"/>
                          <a:cs typeface="Arial" pitchFamily="34" charset="0"/>
                        </a:rPr>
                        <a:t> </a:t>
                      </a:r>
                      <a:r>
                        <a:rPr lang="en-US" sz="2600" dirty="0" err="1" smtClean="0">
                          <a:latin typeface="Arial" pitchFamily="34" charset="0"/>
                          <a:cs typeface="Arial" pitchFamily="34" charset="0"/>
                        </a:rPr>
                        <a:t>Giáo</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viên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mầm</a:t>
                      </a:r>
                      <a:r>
                        <a:rPr lang="en-US" sz="2600" baseline="0" dirty="0" smtClean="0">
                          <a:latin typeface="Arial" pitchFamily="34" charset="0"/>
                          <a:cs typeface="Arial" pitchFamily="34" charset="0"/>
                        </a:rPr>
                        <a:t> non;</a:t>
                      </a:r>
                    </a:p>
                    <a:p>
                      <a:pPr>
                        <a:buFontTx/>
                        <a:buChar char="-"/>
                      </a:pP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Cán</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bộ</a:t>
                      </a:r>
                      <a:r>
                        <a:rPr lang="en-US" sz="2600" baseline="0" dirty="0" smtClean="0">
                          <a:latin typeface="Arial" pitchFamily="34" charset="0"/>
                          <a:cs typeface="Arial" pitchFamily="34" charset="0"/>
                        </a:rPr>
                        <a:t> </a:t>
                      </a:r>
                      <a:r>
                        <a:rPr lang="en-US" sz="2600" baseline="0" dirty="0" err="1" smtClean="0">
                          <a:latin typeface="Arial" pitchFamily="34" charset="0"/>
                          <a:cs typeface="Arial" pitchFamily="34" charset="0"/>
                        </a:rPr>
                        <a:t>phòng</a:t>
                      </a:r>
                      <a:r>
                        <a:rPr lang="en-US" sz="2600" baseline="0" dirty="0" smtClean="0">
                          <a:latin typeface="Arial" pitchFamily="34" charset="0"/>
                          <a:cs typeface="Arial" pitchFamily="34" charset="0"/>
                        </a:rPr>
                        <a:t> GDMN.</a:t>
                      </a:r>
                      <a:endParaRPr lang="en-US" sz="2600" dirty="0">
                        <a:latin typeface="Arial" pitchFamily="34" charset="0"/>
                        <a:cs typeface="Arial" pitchFamily="34" charset="0"/>
                      </a:endParaRPr>
                    </a:p>
                  </a:txBody>
                  <a:tcPr marT="45696" marB="45696"/>
                </a:tc>
                <a:extLst>
                  <a:ext uri="{0D108BD9-81ED-4DB2-BD59-A6C34878D82A}"/>
                </a:extLst>
              </a:tr>
            </a:tbl>
          </a:graphicData>
        </a:graphic>
      </p:graphicFrame>
    </p:spTree>
    <p:extLst>
      <p:ext uri="{BB962C8B-B14F-4D97-AF65-F5344CB8AC3E}">
        <p14:creationId xmlns:p14="http://schemas.microsoft.com/office/powerpoint/2010/main" val="19420494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278526" y="2857482"/>
            <a:ext cx="7462812" cy="1015663"/>
          </a:xfrm>
          <a:prstGeom prst="rect">
            <a:avLst/>
          </a:prstGeom>
          <a:noFill/>
        </p:spPr>
        <p:txBody>
          <a:bodyPr wrap="none">
            <a:spAutoFit/>
          </a:bodyPr>
          <a:lstStyle/>
          <a:p>
            <a:pPr algn="ctr" eaLnBrk="1" fontAlgn="auto" hangingPunct="1">
              <a:spcBef>
                <a:spcPts val="0"/>
              </a:spcBef>
              <a:spcAft>
                <a:spcPts val="0"/>
              </a:spcAft>
              <a:defRPr/>
            </a:pPr>
            <a:r>
              <a:rPr lang="en-US" sz="6000" b="1" dirty="0">
                <a:ln w="19050">
                  <a:solidFill>
                    <a:schemeClr val="tx2">
                      <a:tint val="1000"/>
                    </a:schemeClr>
                  </a:solidFill>
                  <a:prstDash val="solid"/>
                </a:ln>
                <a:solidFill>
                  <a:srgbClr val="0000FF"/>
                </a:solidFill>
                <a:effectLst>
                  <a:outerShdw blurRad="50000" dist="50800" dir="7500000" algn="tl">
                    <a:srgbClr val="000000">
                      <a:shade val="5000"/>
                      <a:alpha val="35000"/>
                    </a:srgbClr>
                  </a:outerShdw>
                </a:effectLst>
              </a:rPr>
              <a:t>TRÂN TRỌNG CẢM </a:t>
            </a:r>
            <a:r>
              <a:rPr lang="en-US" sz="6000" b="1" dirty="0" smtClean="0">
                <a:ln w="19050">
                  <a:solidFill>
                    <a:schemeClr val="tx2">
                      <a:tint val="1000"/>
                    </a:schemeClr>
                  </a:solidFill>
                  <a:prstDash val="solid"/>
                </a:ln>
                <a:solidFill>
                  <a:srgbClr val="0000FF"/>
                </a:solidFill>
                <a:effectLst>
                  <a:outerShdw blurRad="50000" dist="50800" dir="7500000" algn="tl">
                    <a:srgbClr val="000000">
                      <a:shade val="5000"/>
                      <a:alpha val="35000"/>
                    </a:srgbClr>
                  </a:outerShdw>
                </a:effectLst>
              </a:rPr>
              <a:t>ƠN</a:t>
            </a:r>
            <a:endParaRPr lang="en-US" sz="6000" b="1" dirty="0">
              <a:ln w="19050">
                <a:solidFill>
                  <a:schemeClr val="tx2">
                    <a:tint val="1000"/>
                  </a:schemeClr>
                </a:solidFill>
                <a:prstDash val="solid"/>
              </a:ln>
              <a:solidFill>
                <a:srgbClr val="0000FF"/>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31379261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EC25FC-F6A3-4020-ACF8-7369FA308115}"/>
              </a:ext>
            </a:extLst>
          </p:cNvPr>
          <p:cNvSpPr>
            <a:spLocks noGrp="1"/>
          </p:cNvSpPr>
          <p:nvPr>
            <p:ph type="title"/>
          </p:nvPr>
        </p:nvSpPr>
        <p:spPr>
          <a:xfrm>
            <a:off x="337624" y="365125"/>
            <a:ext cx="11718387" cy="1325563"/>
          </a:xfrm>
        </p:spPr>
        <p:txBody>
          <a:bodyPr/>
          <a:lstStyle/>
          <a:p>
            <a:pPr algn="ctr"/>
            <a:r>
              <a:rPr lang="en-US" sz="3200" b="1" dirty="0">
                <a:solidFill>
                  <a:srgbClr val="FF0000"/>
                </a:solidFill>
                <a:latin typeface="Arial" pitchFamily="34" charset="0"/>
                <a:cs typeface="Arial" pitchFamily="34" charset="0"/>
              </a:rPr>
              <a:t>NGUYÊN TẮC XÂY </a:t>
            </a:r>
            <a:r>
              <a:rPr lang="en-US" sz="3200" b="1">
                <a:solidFill>
                  <a:srgbClr val="FF0000"/>
                </a:solidFill>
                <a:latin typeface="Arial" pitchFamily="34" charset="0"/>
                <a:cs typeface="Arial" pitchFamily="34" charset="0"/>
              </a:rPr>
              <a:t>DỰNG </a:t>
            </a:r>
            <a:r>
              <a:rPr lang="en-US" sz="3200" b="1" smtClean="0">
                <a:solidFill>
                  <a:srgbClr val="FF0000"/>
                </a:solidFill>
                <a:latin typeface="Arial" pitchFamily="34" charset="0"/>
                <a:cs typeface="Arial" pitchFamily="34" charset="0"/>
              </a:rPr>
              <a:t>CHUẨN…</a:t>
            </a:r>
            <a:endParaRPr lang="en-US" sz="3200" b="1" dirty="0">
              <a:solidFill>
                <a:srgbClr val="FF0000"/>
              </a:solidFill>
              <a:latin typeface="Arial" pitchFamily="34" charset="0"/>
              <a:cs typeface="Arial" pitchFamily="34" charset="0"/>
            </a:endParaRPr>
          </a:p>
        </p:txBody>
      </p:sp>
      <p:sp>
        <p:nvSpPr>
          <p:cNvPr id="3" name="Content Placeholder 2">
            <a:extLst>
              <a:ext uri="{FF2B5EF4-FFF2-40B4-BE49-F238E27FC236}">
                <a16:creationId xmlns="" xmlns:a16="http://schemas.microsoft.com/office/drawing/2014/main" id="{8C10A920-5E7D-4695-9CAB-424DDD2650ED}"/>
              </a:ext>
            </a:extLst>
          </p:cNvPr>
          <p:cNvSpPr>
            <a:spLocks noGrp="1"/>
          </p:cNvSpPr>
          <p:nvPr>
            <p:ph idx="1"/>
          </p:nvPr>
        </p:nvSpPr>
        <p:spPr/>
        <p:txBody>
          <a:bodyPr>
            <a:normAutofit/>
          </a:bodyPr>
          <a:lstStyle/>
          <a:p>
            <a:pPr marL="0" indent="0" algn="just">
              <a:lnSpc>
                <a:spcPct val="150000"/>
              </a:lnSpc>
              <a:buNone/>
            </a:pPr>
            <a:r>
              <a:rPr lang="nl-NL" dirty="0">
                <a:latin typeface="Arial" pitchFamily="34" charset="0"/>
                <a:cs typeface="Arial" pitchFamily="34" charset="0"/>
              </a:rPr>
              <a:t>- </a:t>
            </a:r>
            <a:r>
              <a:rPr lang="nl-NL" sz="2400" dirty="0">
                <a:latin typeface="Arial" pitchFamily="34" charset="0"/>
                <a:cs typeface="Arial" pitchFamily="34" charset="0"/>
              </a:rPr>
              <a:t>Chuẩn năng lực của GVMN được thể hiện cụ thể trong từng lĩnh vực hoạt động chức năng, theo từng giai đoạn phát triển nghề nghiệp của giáo viên  </a:t>
            </a:r>
            <a:endParaRPr lang="en-US" sz="2400" dirty="0">
              <a:latin typeface="Arial" pitchFamily="34" charset="0"/>
              <a:cs typeface="Arial" pitchFamily="34" charset="0"/>
            </a:endParaRPr>
          </a:p>
          <a:p>
            <a:pPr marL="0" indent="0" algn="just">
              <a:lnSpc>
                <a:spcPct val="150000"/>
              </a:lnSpc>
              <a:buNone/>
            </a:pPr>
            <a:r>
              <a:rPr lang="nl-NL" sz="2400" dirty="0">
                <a:latin typeface="Arial" pitchFamily="34" charset="0"/>
                <a:cs typeface="Arial" pitchFamily="34" charset="0"/>
              </a:rPr>
              <a:t>- Xây dựng </a:t>
            </a:r>
            <a:r>
              <a:rPr lang="nl-NL" sz="2400" b="1" dirty="0">
                <a:latin typeface="Arial" pitchFamily="34" charset="0"/>
                <a:cs typeface="Arial" pitchFamily="34" charset="0"/>
              </a:rPr>
              <a:t>chuẩn nghề nghiệp </a:t>
            </a:r>
            <a:r>
              <a:rPr lang="nl-NL" sz="2400" dirty="0">
                <a:latin typeface="Arial" pitchFamily="34" charset="0"/>
                <a:cs typeface="Arial" pitchFamily="34" charset="0"/>
              </a:rPr>
              <a:t>phải coi là </a:t>
            </a:r>
            <a:r>
              <a:rPr lang="nl-NL" sz="2400" b="1" dirty="0">
                <a:latin typeface="Arial" pitchFamily="34" charset="0"/>
                <a:cs typeface="Arial" pitchFamily="34" charset="0"/>
              </a:rPr>
              <a:t>khung năng lực nghề nghiệp GVMN -</a:t>
            </a:r>
            <a:r>
              <a:rPr lang="nl-NL" sz="2400" dirty="0">
                <a:latin typeface="Arial" pitchFamily="34" charset="0"/>
                <a:cs typeface="Arial" pitchFamily="34" charset="0"/>
              </a:rPr>
              <a:t> khả năng thực hiện thành công các hoạt động chuyên môn, nghiệp vụ của người GVMN trong bối cảnh VN, trong lĩnh vực cụ thể của thực tiễn chăm sóc, giáo dục trẻ mầm non ở các cơ sở giáo dục mầm non.</a:t>
            </a:r>
            <a:endParaRPr lang="en-US" sz="2400" dirty="0">
              <a:latin typeface="Arial" pitchFamily="34" charset="0"/>
              <a:cs typeface="Arial" pitchFamily="34" charset="0"/>
            </a:endParaRPr>
          </a:p>
          <a:p>
            <a:pPr marL="0" indent="0">
              <a:buNone/>
            </a:pPr>
            <a:r>
              <a:rPr lang="pl-PL" sz="2400" dirty="0">
                <a:latin typeface="Arial" pitchFamily="34" charset="0"/>
                <a:cs typeface="Arial" pitchFamily="34" charset="0"/>
              </a:rPr>
              <a:t> </a:t>
            </a:r>
            <a:endParaRPr lang="en-US" sz="2400" dirty="0">
              <a:latin typeface="Arial" pitchFamily="34" charset="0"/>
              <a:cs typeface="Arial" pitchFamily="34" charset="0"/>
            </a:endParaRPr>
          </a:p>
          <a:p>
            <a:pPr marL="514350" indent="-514350">
              <a:buAutoNum type="arabicPeriod"/>
            </a:pPr>
            <a:endParaRPr lang="en-US" dirty="0"/>
          </a:p>
        </p:txBody>
      </p:sp>
    </p:spTree>
    <p:extLst>
      <p:ext uri="{BB962C8B-B14F-4D97-AF65-F5344CB8AC3E}">
        <p14:creationId xmlns:p14="http://schemas.microsoft.com/office/powerpoint/2010/main" val="9849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5E2C00A-FF99-41D3-A378-4BF324915971}"/>
              </a:ext>
            </a:extLst>
          </p:cNvPr>
          <p:cNvSpPr>
            <a:spLocks noGrp="1"/>
          </p:cNvSpPr>
          <p:nvPr>
            <p:ph idx="1"/>
          </p:nvPr>
        </p:nvSpPr>
        <p:spPr>
          <a:xfrm>
            <a:off x="838200" y="675249"/>
            <a:ext cx="10515600" cy="5501714"/>
          </a:xfrm>
        </p:spPr>
        <p:txBody>
          <a:bodyPr>
            <a:normAutofit fontScale="92500" lnSpcReduction="10000"/>
          </a:bodyPr>
          <a:lstStyle/>
          <a:p>
            <a:pPr marL="0" indent="0" algn="just">
              <a:lnSpc>
                <a:spcPct val="150000"/>
              </a:lnSpc>
              <a:buNone/>
            </a:pPr>
            <a:r>
              <a:rPr lang="nl-NL" dirty="0"/>
              <a:t>- </a:t>
            </a:r>
            <a:r>
              <a:rPr lang="nl-NL" sz="2400" dirty="0">
                <a:latin typeface="Arial" pitchFamily="34" charset="0"/>
                <a:cs typeface="Arial" pitchFamily="34" charset="0"/>
              </a:rPr>
              <a:t>Chuẩn dùng để đo (đánh giá) mức độ </a:t>
            </a:r>
            <a:r>
              <a:rPr lang="nl-NL" sz="2400" b="1" dirty="0">
                <a:latin typeface="Arial" pitchFamily="34" charset="0"/>
                <a:cs typeface="Arial" pitchFamily="34" charset="0"/>
              </a:rPr>
              <a:t>thể hiện năng lực</a:t>
            </a:r>
            <a:r>
              <a:rPr lang="nl-NL" sz="2400" dirty="0">
                <a:latin typeface="Arial" pitchFamily="34" charset="0"/>
                <a:cs typeface="Arial" pitchFamily="34" charset="0"/>
              </a:rPr>
              <a:t> của GVMN chứ không nhắm đến mục đích khác </a:t>
            </a:r>
            <a:r>
              <a:rPr lang="en-US" sz="2400" dirty="0">
                <a:latin typeface="Arial" pitchFamily="34" charset="0"/>
                <a:cs typeface="Arial" pitchFamily="34" charset="0"/>
              </a:rPr>
              <a:t> </a:t>
            </a:r>
          </a:p>
          <a:p>
            <a:pPr marL="0" indent="0" algn="just">
              <a:lnSpc>
                <a:spcPct val="150000"/>
              </a:lnSpc>
              <a:buNone/>
            </a:pPr>
            <a:r>
              <a:rPr lang="nl-NL" sz="2400" dirty="0">
                <a:latin typeface="Arial" pitchFamily="34" charset="0"/>
                <a:cs typeface="Arial" pitchFamily="34" charset="0"/>
              </a:rPr>
              <a:t>- Chuẩn dùng để đo (đánh giá) </a:t>
            </a:r>
            <a:r>
              <a:rPr lang="nl-NL" sz="2400" b="1" dirty="0">
                <a:latin typeface="Arial" pitchFamily="34" charset="0"/>
                <a:cs typeface="Arial" pitchFamily="34" charset="0"/>
              </a:rPr>
              <a:t>chất lượng hoạt động chuyên môn </a:t>
            </a:r>
            <a:r>
              <a:rPr lang="nl-NL" sz="2400" dirty="0">
                <a:latin typeface="Arial" pitchFamily="34" charset="0"/>
                <a:cs typeface="Arial" pitchFamily="34" charset="0"/>
              </a:rPr>
              <a:t>của giáo viên mầm non (tại thời điểm đánh giá), để định hướng phát triển đội ngũ trong các giai đoạn tiếp theo; </a:t>
            </a:r>
            <a:endParaRPr lang="en-US" sz="2400" dirty="0">
              <a:latin typeface="Arial" pitchFamily="34" charset="0"/>
              <a:cs typeface="Arial" pitchFamily="34" charset="0"/>
            </a:endParaRPr>
          </a:p>
          <a:p>
            <a:pPr marL="0" indent="0" algn="just">
              <a:lnSpc>
                <a:spcPct val="150000"/>
              </a:lnSpc>
              <a:buNone/>
            </a:pPr>
            <a:r>
              <a:rPr lang="nl-NL" sz="2400" dirty="0">
                <a:latin typeface="Arial" pitchFamily="34" charset="0"/>
                <a:cs typeface="Arial" pitchFamily="34" charset="0"/>
              </a:rPr>
              <a:t>- Chuẩn dùng để giáo viên mầm non </a:t>
            </a:r>
            <a:r>
              <a:rPr lang="nl-NL" sz="2400" b="1" dirty="0">
                <a:latin typeface="Arial" pitchFamily="34" charset="0"/>
                <a:cs typeface="Arial" pitchFamily="34" charset="0"/>
              </a:rPr>
              <a:t>tự định vị năng lực</a:t>
            </a:r>
            <a:r>
              <a:rPr lang="nl-NL" sz="2400" dirty="0">
                <a:latin typeface="Arial" pitchFamily="34" charset="0"/>
                <a:cs typeface="Arial" pitchFamily="34" charset="0"/>
              </a:rPr>
              <a:t>, </a:t>
            </a:r>
            <a:r>
              <a:rPr lang="nl-NL" sz="2400" b="1" dirty="0">
                <a:latin typeface="Arial" pitchFamily="34" charset="0"/>
                <a:cs typeface="Arial" pitchFamily="34" charset="0"/>
              </a:rPr>
              <a:t>tự đánh giá</a:t>
            </a:r>
            <a:r>
              <a:rPr lang="nl-NL" sz="2400" dirty="0">
                <a:latin typeface="Arial" pitchFamily="34" charset="0"/>
                <a:cs typeface="Arial" pitchFamily="34" charset="0"/>
              </a:rPr>
              <a:t> và </a:t>
            </a:r>
            <a:r>
              <a:rPr lang="nl-NL" sz="2400" b="1" dirty="0">
                <a:latin typeface="Arial" pitchFamily="34" charset="0"/>
                <a:cs typeface="Arial" pitchFamily="34" charset="0"/>
              </a:rPr>
              <a:t>tự định hướng</a:t>
            </a:r>
            <a:r>
              <a:rPr lang="nl-NL" sz="2400" dirty="0">
                <a:latin typeface="Arial" pitchFamily="34" charset="0"/>
                <a:cs typeface="Arial" pitchFamily="34" charset="0"/>
              </a:rPr>
              <a:t> phát triển nghề nghiệp;</a:t>
            </a:r>
            <a:endParaRPr lang="en-US" sz="2400" dirty="0">
              <a:latin typeface="Arial" pitchFamily="34" charset="0"/>
              <a:cs typeface="Arial" pitchFamily="34" charset="0"/>
            </a:endParaRPr>
          </a:p>
          <a:p>
            <a:pPr marL="0" indent="0" algn="just">
              <a:lnSpc>
                <a:spcPct val="150000"/>
              </a:lnSpc>
              <a:buNone/>
            </a:pPr>
            <a:r>
              <a:rPr lang="nl-NL" sz="2400" dirty="0">
                <a:latin typeface="Arial" pitchFamily="34" charset="0"/>
                <a:cs typeface="Arial" pitchFamily="34" charset="0"/>
              </a:rPr>
              <a:t>- Chuẩn dùng để nhà quản lí, nhà hoạch </a:t>
            </a:r>
            <a:r>
              <a:rPr lang="nl-NL" sz="2400" b="1" dirty="0">
                <a:latin typeface="Arial" pitchFamily="34" charset="0"/>
                <a:cs typeface="Arial" pitchFamily="34" charset="0"/>
              </a:rPr>
              <a:t>định chính sách</a:t>
            </a:r>
            <a:r>
              <a:rPr lang="nl-NL" sz="2400" dirty="0">
                <a:latin typeface="Arial" pitchFamily="34" charset="0"/>
                <a:cs typeface="Arial" pitchFamily="34" charset="0"/>
              </a:rPr>
              <a:t> đánh giá thực trạng đội ngũ và đề xuất giải pháp phù hợp trong lãnh đạo, quản lí, hỗ trợ </a:t>
            </a:r>
            <a:r>
              <a:rPr lang="nl-NL" sz="2400" b="1" dirty="0">
                <a:latin typeface="Arial" pitchFamily="34" charset="0"/>
                <a:cs typeface="Arial" pitchFamily="34" charset="0"/>
              </a:rPr>
              <a:t>phát triển nghề nghiệp</a:t>
            </a:r>
            <a:r>
              <a:rPr lang="nl-NL" sz="2400" dirty="0">
                <a:latin typeface="Arial" pitchFamily="34" charset="0"/>
                <a:cs typeface="Arial" pitchFamily="34" charset="0"/>
              </a:rPr>
              <a:t> cho đội ngũ GVMN;</a:t>
            </a:r>
            <a:endParaRPr lang="en-US" sz="2400" dirty="0">
              <a:latin typeface="Arial" pitchFamily="34" charset="0"/>
              <a:cs typeface="Arial" pitchFamily="34" charset="0"/>
            </a:endParaRPr>
          </a:p>
          <a:p>
            <a:endParaRPr lang="en-US" dirty="0"/>
          </a:p>
        </p:txBody>
      </p:sp>
    </p:spTree>
    <p:extLst>
      <p:ext uri="{BB962C8B-B14F-4D97-AF65-F5344CB8AC3E}">
        <p14:creationId xmlns:p14="http://schemas.microsoft.com/office/powerpoint/2010/main" val="1059424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BEE19DE-7D55-4CCC-AC9E-3F6C9BA94D13}"/>
              </a:ext>
            </a:extLst>
          </p:cNvPr>
          <p:cNvSpPr>
            <a:spLocks noGrp="1"/>
          </p:cNvSpPr>
          <p:nvPr>
            <p:ph idx="1"/>
          </p:nvPr>
        </p:nvSpPr>
        <p:spPr>
          <a:xfrm>
            <a:off x="838200" y="717452"/>
            <a:ext cx="10515600" cy="5459511"/>
          </a:xfrm>
        </p:spPr>
        <p:txBody>
          <a:bodyPr>
            <a:normAutofit fontScale="92500"/>
          </a:bodyPr>
          <a:lstStyle/>
          <a:p>
            <a:pPr marL="0" indent="0" algn="just">
              <a:lnSpc>
                <a:spcPct val="150000"/>
              </a:lnSpc>
              <a:buNone/>
            </a:pPr>
            <a:r>
              <a:rPr lang="nl-NL" dirty="0"/>
              <a:t>- </a:t>
            </a:r>
            <a:r>
              <a:rPr lang="nl-NL" sz="2400" dirty="0">
                <a:latin typeface="Arial" pitchFamily="34" charset="0"/>
                <a:cs typeface="Arial" pitchFamily="34" charset="0"/>
              </a:rPr>
              <a:t>Chuẩn được xây dựng trên cơ sở </a:t>
            </a:r>
            <a:r>
              <a:rPr lang="nl-NL" sz="2400" b="1" dirty="0">
                <a:latin typeface="Arial" pitchFamily="34" charset="0"/>
                <a:cs typeface="Arial" pitchFamily="34" charset="0"/>
              </a:rPr>
              <a:t>sàng lọc, kế thừa, điều chỉnh và phát triển</a:t>
            </a:r>
            <a:r>
              <a:rPr lang="nl-NL" sz="2400" dirty="0">
                <a:latin typeface="Arial" pitchFamily="34" charset="0"/>
                <a:cs typeface="Arial" pitchFamily="34" charset="0"/>
              </a:rPr>
              <a:t> các nội dung được thể hiện trong Chuẩn nghề nghiệp giáo viên mầm non (2008), cho phù hợp với điều kiện thực tế và bối cảnh hội nhập hiện nay;</a:t>
            </a:r>
            <a:endParaRPr lang="en-US" sz="2400" dirty="0">
              <a:latin typeface="Arial" pitchFamily="34" charset="0"/>
              <a:cs typeface="Arial" pitchFamily="34" charset="0"/>
            </a:endParaRPr>
          </a:p>
          <a:p>
            <a:pPr marL="0" indent="0" algn="just">
              <a:lnSpc>
                <a:spcPct val="150000"/>
              </a:lnSpc>
              <a:buNone/>
            </a:pPr>
            <a:r>
              <a:rPr lang="nl-NL" sz="2400" dirty="0">
                <a:latin typeface="Arial" pitchFamily="34" charset="0"/>
                <a:cs typeface="Arial" pitchFamily="34" charset="0"/>
              </a:rPr>
              <a:t>- Chuẩn được xây dựng trên cơ sở </a:t>
            </a:r>
            <a:r>
              <a:rPr lang="nl-NL" sz="2400" b="1" dirty="0">
                <a:latin typeface="Arial" pitchFamily="34" charset="0"/>
                <a:cs typeface="Arial" pitchFamily="34" charset="0"/>
              </a:rPr>
              <a:t>học tập kinh nghiệm của một số nước</a:t>
            </a:r>
            <a:r>
              <a:rPr lang="nl-NL" sz="2400" dirty="0">
                <a:latin typeface="Arial" pitchFamily="34" charset="0"/>
                <a:cs typeface="Arial" pitchFamily="34" charset="0"/>
              </a:rPr>
              <a:t> trong khu vực và quốc tế.</a:t>
            </a:r>
            <a:endParaRPr lang="en-US" sz="2400" dirty="0">
              <a:latin typeface="Arial" pitchFamily="34" charset="0"/>
              <a:cs typeface="Arial" pitchFamily="34" charset="0"/>
            </a:endParaRPr>
          </a:p>
          <a:p>
            <a:pPr marL="0" indent="0" algn="just">
              <a:lnSpc>
                <a:spcPct val="150000"/>
              </a:lnSpc>
              <a:buNone/>
            </a:pPr>
            <a:r>
              <a:rPr lang="nl-NL" sz="2400" dirty="0">
                <a:latin typeface="Arial" pitchFamily="34" charset="0"/>
                <a:cs typeface="Arial" pitchFamily="34" charset="0"/>
              </a:rPr>
              <a:t>- </a:t>
            </a:r>
            <a:r>
              <a:rPr lang="nl-NL" sz="2400" b="1" dirty="0">
                <a:latin typeface="Arial" pitchFamily="34" charset="0"/>
                <a:cs typeface="Arial" pitchFamily="34" charset="0"/>
              </a:rPr>
              <a:t>Số lượng tiêu chuẩn, tiêu chí và minh chứng cần được tính toán hợp lí, kèm theo mô tả chi tiết theo các mức năng lực</a:t>
            </a:r>
            <a:r>
              <a:rPr lang="nl-NL" sz="2400" dirty="0">
                <a:latin typeface="Arial" pitchFamily="34" charset="0"/>
                <a:cs typeface="Arial" pitchFamily="34" charset="0"/>
              </a:rPr>
              <a:t>. Ngoài ra, đi kèm với bộ chuẩn cần có các hướng dẫn thực hiện cụ thể, chi tiết, phù hợp với từng đối tượng và mục đích sử dụng.</a:t>
            </a:r>
            <a:endParaRPr lang="en-US" sz="2400" dirty="0">
              <a:latin typeface="Arial" pitchFamily="34" charset="0"/>
              <a:cs typeface="Arial" pitchFamily="34" charset="0"/>
            </a:endParaRPr>
          </a:p>
          <a:p>
            <a:endParaRPr lang="en-US" dirty="0"/>
          </a:p>
        </p:txBody>
      </p:sp>
    </p:spTree>
    <p:extLst>
      <p:ext uri="{BB962C8B-B14F-4D97-AF65-F5344CB8AC3E}">
        <p14:creationId xmlns:p14="http://schemas.microsoft.com/office/powerpoint/2010/main" val="244723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3EABBBF5-98B6-4D50-8D2C-344FF3820C58}"/>
              </a:ext>
            </a:extLst>
          </p:cNvPr>
          <p:cNvSpPr>
            <a:spLocks noGrp="1"/>
          </p:cNvSpPr>
          <p:nvPr>
            <p:ph idx="1"/>
          </p:nvPr>
        </p:nvSpPr>
        <p:spPr>
          <a:xfrm>
            <a:off x="838200" y="590843"/>
            <a:ext cx="10515600" cy="5586120"/>
          </a:xfrm>
        </p:spPr>
        <p:txBody>
          <a:bodyPr>
            <a:normAutofit/>
          </a:bodyPr>
          <a:lstStyle/>
          <a:p>
            <a:pPr marL="0" indent="0" algn="just">
              <a:lnSpc>
                <a:spcPct val="150000"/>
              </a:lnSpc>
              <a:buNone/>
            </a:pPr>
            <a:r>
              <a:rPr lang="nl-NL" sz="2400" dirty="0">
                <a:latin typeface="Arial" pitchFamily="34" charset="0"/>
                <a:cs typeface="Arial" pitchFamily="34" charset="0"/>
              </a:rPr>
              <a:t>Ngoài ra, việc xây dựng chuẩn nghề nghiệp GVMN cần bám sát và tuân thủ tính đặc thù trong hoạt động chuyên môn, thực hiện trong 4 lĩnh vực sau: </a:t>
            </a:r>
            <a:endParaRPr lang="en-US" sz="2400" dirty="0">
              <a:latin typeface="Arial" pitchFamily="34" charset="0"/>
              <a:cs typeface="Arial" pitchFamily="34" charset="0"/>
            </a:endParaRPr>
          </a:p>
          <a:p>
            <a:pPr algn="just">
              <a:lnSpc>
                <a:spcPct val="150000"/>
              </a:lnSpc>
            </a:pPr>
            <a:r>
              <a:rPr lang="nl-NL" sz="2400" dirty="0">
                <a:latin typeface="Arial" pitchFamily="34" charset="0"/>
                <a:cs typeface="Arial" pitchFamily="34" charset="0"/>
              </a:rPr>
              <a:t>Chăm sóc, nuôi dưỡng và bảo vệ trẻ mầm non </a:t>
            </a:r>
            <a:endParaRPr lang="en-US" sz="2400" dirty="0">
              <a:latin typeface="Arial" pitchFamily="34" charset="0"/>
              <a:cs typeface="Arial" pitchFamily="34" charset="0"/>
            </a:endParaRPr>
          </a:p>
          <a:p>
            <a:pPr algn="just">
              <a:lnSpc>
                <a:spcPct val="150000"/>
              </a:lnSpc>
            </a:pPr>
            <a:r>
              <a:rPr lang="nl-NL" sz="2400" dirty="0">
                <a:latin typeface="Arial" pitchFamily="34" charset="0"/>
                <a:cs typeface="Arial" pitchFamily="34" charset="0"/>
              </a:rPr>
              <a:t> Giáo dục, phát triển toàn diện cho trẻ mầm non </a:t>
            </a:r>
            <a:endParaRPr lang="en-US" sz="2400" dirty="0">
              <a:latin typeface="Arial" pitchFamily="34" charset="0"/>
              <a:cs typeface="Arial" pitchFamily="34" charset="0"/>
            </a:endParaRPr>
          </a:p>
          <a:p>
            <a:pPr algn="just">
              <a:lnSpc>
                <a:spcPct val="150000"/>
              </a:lnSpc>
            </a:pPr>
            <a:r>
              <a:rPr lang="nl-NL" sz="2400" dirty="0">
                <a:latin typeface="Arial" pitchFamily="34" charset="0"/>
                <a:cs typeface="Arial" pitchFamily="34" charset="0"/>
              </a:rPr>
              <a:t> Đảm bảo môi trường giáo dục hỗ tr</a:t>
            </a:r>
            <a:r>
              <a:rPr lang="en-US" sz="2400" dirty="0">
                <a:latin typeface="Arial" pitchFamily="34" charset="0"/>
                <a:cs typeface="Arial" pitchFamily="34" charset="0"/>
              </a:rPr>
              <a:t>ợ </a:t>
            </a:r>
            <a:r>
              <a:rPr lang="en-US" sz="2400" dirty="0" err="1">
                <a:latin typeface="Arial" pitchFamily="34" charset="0"/>
                <a:cs typeface="Arial" pitchFamily="34" charset="0"/>
              </a:rPr>
              <a:t>tích</a:t>
            </a:r>
            <a:r>
              <a:rPr lang="en-US" sz="2400" dirty="0">
                <a:latin typeface="Arial" pitchFamily="34" charset="0"/>
                <a:cs typeface="Arial" pitchFamily="34" charset="0"/>
              </a:rPr>
              <a:t> </a:t>
            </a:r>
            <a:r>
              <a:rPr lang="en-US" sz="2400" dirty="0" err="1">
                <a:latin typeface="Arial" pitchFamily="34" charset="0"/>
                <a:cs typeface="Arial" pitchFamily="34" charset="0"/>
              </a:rPr>
              <a:t>cực</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chăm</a:t>
            </a:r>
            <a:r>
              <a:rPr lang="en-US" sz="2400" dirty="0">
                <a:latin typeface="Arial" pitchFamily="34" charset="0"/>
                <a:cs typeface="Arial" pitchFamily="34" charset="0"/>
              </a:rPr>
              <a:t> </a:t>
            </a:r>
            <a:r>
              <a:rPr lang="en-US" sz="2400" dirty="0" err="1">
                <a:latin typeface="Arial" pitchFamily="34" charset="0"/>
                <a:cs typeface="Arial" pitchFamily="34" charset="0"/>
              </a:rPr>
              <a:t>sóc</a:t>
            </a:r>
            <a:r>
              <a:rPr lang="en-US" sz="2400" dirty="0">
                <a:latin typeface="Arial" pitchFamily="34" charset="0"/>
                <a:cs typeface="Arial" pitchFamily="34" charset="0"/>
              </a:rPr>
              <a:t>, </a:t>
            </a:r>
            <a:r>
              <a:rPr lang="en-US" sz="2400" dirty="0" err="1">
                <a:latin typeface="Arial" pitchFamily="34" charset="0"/>
                <a:cs typeface="Arial" pitchFamily="34" charset="0"/>
              </a:rPr>
              <a:t>giáo</a:t>
            </a:r>
            <a:r>
              <a:rPr lang="en-US" sz="2400" dirty="0">
                <a:latin typeface="Arial" pitchFamily="34" charset="0"/>
                <a:cs typeface="Arial" pitchFamily="34" charset="0"/>
              </a:rPr>
              <a:t> </a:t>
            </a:r>
            <a:r>
              <a:rPr lang="en-US" sz="2400" dirty="0" err="1">
                <a:latin typeface="Arial" pitchFamily="34" charset="0"/>
                <a:cs typeface="Arial" pitchFamily="34" charset="0"/>
              </a:rPr>
              <a:t>dục</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toàn</a:t>
            </a:r>
            <a:r>
              <a:rPr lang="en-US" sz="2400" dirty="0">
                <a:latin typeface="Arial" pitchFamily="34" charset="0"/>
                <a:cs typeface="Arial" pitchFamily="34" charset="0"/>
              </a:rPr>
              <a:t> </a:t>
            </a:r>
            <a:r>
              <a:rPr lang="en-US" sz="2400" dirty="0" err="1">
                <a:latin typeface="Arial" pitchFamily="34" charset="0"/>
                <a:cs typeface="Arial" pitchFamily="34" charset="0"/>
              </a:rPr>
              <a:t>diện</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trẻ</a:t>
            </a:r>
            <a:r>
              <a:rPr lang="en-US" sz="2400" dirty="0">
                <a:latin typeface="Arial" pitchFamily="34" charset="0"/>
                <a:cs typeface="Arial" pitchFamily="34" charset="0"/>
              </a:rPr>
              <a:t> </a:t>
            </a:r>
            <a:r>
              <a:rPr lang="en-US" sz="2400" dirty="0" err="1">
                <a:latin typeface="Arial" pitchFamily="34" charset="0"/>
                <a:cs typeface="Arial" pitchFamily="34" charset="0"/>
              </a:rPr>
              <a:t>em</a:t>
            </a:r>
            <a:endParaRPr lang="en-US" sz="2400" dirty="0">
              <a:latin typeface="Arial" pitchFamily="34" charset="0"/>
              <a:cs typeface="Arial" pitchFamily="34" charset="0"/>
            </a:endParaRPr>
          </a:p>
          <a:p>
            <a:pPr algn="just">
              <a:lnSpc>
                <a:spcPct val="150000"/>
              </a:lnSpc>
            </a:pPr>
            <a:r>
              <a:rPr lang="nl-NL" sz="2400" dirty="0">
                <a:latin typeface="Arial" pitchFamily="34" charset="0"/>
                <a:cs typeface="Arial" pitchFamily="34" charset="0"/>
              </a:rPr>
              <a:t>Phối hợp các lực lượng trong và ngoài nhà trường thực hiện hiệu quả hoạt động chăm sóc, giáo dục trẻ và phát triển nghề nghiệp chuyên môn.</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88106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B7C03A8-832D-41F7-8A87-B903BB1A29A6}"/>
              </a:ext>
            </a:extLst>
          </p:cNvPr>
          <p:cNvSpPr>
            <a:spLocks noGrp="1"/>
          </p:cNvSpPr>
          <p:nvPr>
            <p:ph type="title"/>
          </p:nvPr>
        </p:nvSpPr>
        <p:spPr>
          <a:xfrm>
            <a:off x="506437" y="365125"/>
            <a:ext cx="11408898" cy="1097915"/>
          </a:xfrm>
        </p:spPr>
        <p:txBody>
          <a:bodyPr>
            <a:normAutofit/>
          </a:bodyPr>
          <a:lstStyle/>
          <a:p>
            <a:pPr algn="ctr"/>
            <a:r>
              <a:rPr lang="en-US" sz="3200" b="1" dirty="0">
                <a:solidFill>
                  <a:srgbClr val="FF0000"/>
                </a:solidFill>
                <a:latin typeface="Arial" pitchFamily="34" charset="0"/>
                <a:cs typeface="Arial" pitchFamily="34" charset="0"/>
              </a:rPr>
              <a:t>QUY TRÌNH XÂY DỰNG CHUẨN…</a:t>
            </a:r>
          </a:p>
        </p:txBody>
      </p:sp>
      <p:sp>
        <p:nvSpPr>
          <p:cNvPr id="3" name="Content Placeholder 2">
            <a:extLst>
              <a:ext uri="{FF2B5EF4-FFF2-40B4-BE49-F238E27FC236}">
                <a16:creationId xmlns="" xmlns:a16="http://schemas.microsoft.com/office/drawing/2014/main" id="{D658583F-2401-4F5C-96F0-AC39D6D87E17}"/>
              </a:ext>
            </a:extLst>
          </p:cNvPr>
          <p:cNvSpPr>
            <a:spLocks noGrp="1"/>
          </p:cNvSpPr>
          <p:nvPr>
            <p:ph idx="1"/>
          </p:nvPr>
        </p:nvSpPr>
        <p:spPr>
          <a:xfrm>
            <a:off x="506437" y="1557096"/>
            <a:ext cx="11183815" cy="4502908"/>
          </a:xfrm>
        </p:spPr>
        <p:txBody>
          <a:bodyPr>
            <a:normAutofit fontScale="92500"/>
          </a:bodyPr>
          <a:lstStyle/>
          <a:p>
            <a:pPr algn="just">
              <a:lnSpc>
                <a:spcPct val="150000"/>
              </a:lnSpc>
            </a:pPr>
            <a:r>
              <a:rPr lang="nl-NL" sz="2600" b="1" u="sng" dirty="0">
                <a:latin typeface="Arial" pitchFamily="34" charset="0"/>
                <a:cs typeface="Arial" pitchFamily="34" charset="0"/>
              </a:rPr>
              <a:t>Bước 1</a:t>
            </a:r>
            <a:r>
              <a:rPr lang="nl-NL" sz="2600" b="1" dirty="0">
                <a:latin typeface="Arial" pitchFamily="34" charset="0"/>
                <a:cs typeface="Arial" pitchFamily="34" charset="0"/>
              </a:rPr>
              <a:t>:</a:t>
            </a:r>
            <a:r>
              <a:rPr lang="nl-NL" sz="2600" dirty="0">
                <a:latin typeface="Arial" pitchFamily="34" charset="0"/>
                <a:cs typeface="Arial" pitchFamily="34" charset="0"/>
              </a:rPr>
              <a:t> Nghiên c</a:t>
            </a:r>
            <a:r>
              <a:rPr lang="en-US" sz="2600" dirty="0" err="1">
                <a:latin typeface="Arial" pitchFamily="34" charset="0"/>
                <a:cs typeface="Arial" pitchFamily="34" charset="0"/>
              </a:rPr>
              <a:t>ứu</a:t>
            </a:r>
            <a:r>
              <a:rPr lang="en-US" sz="2600" dirty="0">
                <a:latin typeface="Arial" pitchFamily="34" charset="0"/>
                <a:cs typeface="Arial" pitchFamily="34" charset="0"/>
              </a:rPr>
              <a:t> </a:t>
            </a:r>
            <a:r>
              <a:rPr lang="en-US" sz="2600" dirty="0" err="1">
                <a:latin typeface="Arial" pitchFamily="34" charset="0"/>
                <a:cs typeface="Arial" pitchFamily="34" charset="0"/>
              </a:rPr>
              <a:t>lý</a:t>
            </a:r>
            <a:r>
              <a:rPr lang="en-US" sz="2600" dirty="0">
                <a:latin typeface="Arial" pitchFamily="34" charset="0"/>
                <a:cs typeface="Arial" pitchFamily="34" charset="0"/>
              </a:rPr>
              <a:t> </a:t>
            </a:r>
            <a:r>
              <a:rPr lang="en-US" sz="2600" dirty="0" err="1">
                <a:latin typeface="Arial" pitchFamily="34" charset="0"/>
                <a:cs typeface="Arial" pitchFamily="34" charset="0"/>
              </a:rPr>
              <a:t>luận</a:t>
            </a:r>
            <a:r>
              <a:rPr lang="en-US" sz="2600" dirty="0">
                <a:latin typeface="Arial" pitchFamily="34" charset="0"/>
                <a:cs typeface="Arial" pitchFamily="34" charset="0"/>
              </a:rPr>
              <a:t> </a:t>
            </a:r>
            <a:r>
              <a:rPr lang="en-US" sz="2600" dirty="0" err="1">
                <a:latin typeface="Arial" pitchFamily="34" charset="0"/>
                <a:cs typeface="Arial" pitchFamily="34" charset="0"/>
              </a:rPr>
              <a:t>về</a:t>
            </a:r>
            <a:r>
              <a:rPr lang="en-US" sz="2600" dirty="0">
                <a:latin typeface="Arial" pitchFamily="34" charset="0"/>
                <a:cs typeface="Arial" pitchFamily="34" charset="0"/>
              </a:rPr>
              <a:t> </a:t>
            </a:r>
            <a:r>
              <a:rPr lang="en-US" sz="2600" dirty="0" err="1">
                <a:latin typeface="Arial" pitchFamily="34" charset="0"/>
                <a:cs typeface="Arial" pitchFamily="34" charset="0"/>
              </a:rPr>
              <a:t>nhu</a:t>
            </a:r>
            <a:r>
              <a:rPr lang="en-US" sz="2600" dirty="0">
                <a:latin typeface="Arial" pitchFamily="34" charset="0"/>
                <a:cs typeface="Arial" pitchFamily="34" charset="0"/>
              </a:rPr>
              <a:t> </a:t>
            </a:r>
            <a:r>
              <a:rPr lang="en-US" sz="2600" dirty="0" err="1">
                <a:latin typeface="Arial" pitchFamily="34" charset="0"/>
                <a:cs typeface="Arial" pitchFamily="34" charset="0"/>
              </a:rPr>
              <a:t>cầu</a:t>
            </a:r>
            <a:r>
              <a:rPr lang="en-US" sz="2600" dirty="0">
                <a:latin typeface="Arial" pitchFamily="34" charset="0"/>
                <a:cs typeface="Arial" pitchFamily="34" charset="0"/>
              </a:rPr>
              <a:t> </a:t>
            </a:r>
            <a:r>
              <a:rPr lang="en-US" sz="2600" dirty="0" err="1">
                <a:latin typeface="Arial" pitchFamily="34" charset="0"/>
                <a:cs typeface="Arial" pitchFamily="34" charset="0"/>
              </a:rPr>
              <a:t>phát</a:t>
            </a:r>
            <a:r>
              <a:rPr lang="en-US" sz="2600" dirty="0">
                <a:latin typeface="Arial" pitchFamily="34" charset="0"/>
                <a:cs typeface="Arial" pitchFamily="34" charset="0"/>
              </a:rPr>
              <a:t> </a:t>
            </a:r>
            <a:r>
              <a:rPr lang="en-US" sz="2600" dirty="0" err="1">
                <a:latin typeface="Arial" pitchFamily="34" charset="0"/>
                <a:cs typeface="Arial" pitchFamily="34" charset="0"/>
              </a:rPr>
              <a:t>triển</a:t>
            </a:r>
            <a:r>
              <a:rPr lang="en-US" sz="2600" dirty="0">
                <a:latin typeface="Arial" pitchFamily="34" charset="0"/>
                <a:cs typeface="Arial" pitchFamily="34" charset="0"/>
              </a:rPr>
              <a:t> </a:t>
            </a:r>
            <a:r>
              <a:rPr lang="en-US" sz="2600" dirty="0" err="1">
                <a:latin typeface="Arial" pitchFamily="34" charset="0"/>
                <a:cs typeface="Arial" pitchFamily="34" charset="0"/>
              </a:rPr>
              <a:t>toàn</a:t>
            </a:r>
            <a:r>
              <a:rPr lang="en-US" sz="2600" dirty="0">
                <a:latin typeface="Arial" pitchFamily="34" charset="0"/>
                <a:cs typeface="Arial" pitchFamily="34" charset="0"/>
              </a:rPr>
              <a:t> </a:t>
            </a:r>
            <a:r>
              <a:rPr lang="en-US" sz="2600" dirty="0" err="1">
                <a:latin typeface="Arial" pitchFamily="34" charset="0"/>
                <a:cs typeface="Arial" pitchFamily="34" charset="0"/>
              </a:rPr>
              <a:t>diện</a:t>
            </a:r>
            <a:r>
              <a:rPr lang="en-US" sz="2600" dirty="0">
                <a:latin typeface="Arial" pitchFamily="34" charset="0"/>
                <a:cs typeface="Arial" pitchFamily="34" charset="0"/>
              </a:rPr>
              <a:t> </a:t>
            </a:r>
            <a:r>
              <a:rPr lang="en-US" sz="2600" dirty="0" err="1">
                <a:latin typeface="Arial" pitchFamily="34" charset="0"/>
                <a:cs typeface="Arial" pitchFamily="34" charset="0"/>
              </a:rPr>
              <a:t>của</a:t>
            </a:r>
            <a:r>
              <a:rPr lang="en-US" sz="2600" dirty="0">
                <a:latin typeface="Arial" pitchFamily="34" charset="0"/>
                <a:cs typeface="Arial" pitchFamily="34" charset="0"/>
              </a:rPr>
              <a:t> </a:t>
            </a:r>
            <a:r>
              <a:rPr lang="en-US" sz="2600" dirty="0" err="1">
                <a:latin typeface="Arial" pitchFamily="34" charset="0"/>
                <a:cs typeface="Arial" pitchFamily="34" charset="0"/>
              </a:rPr>
              <a:t>trẻ</a:t>
            </a:r>
            <a:r>
              <a:rPr lang="en-US" sz="2600" dirty="0">
                <a:latin typeface="Arial" pitchFamily="34" charset="0"/>
                <a:cs typeface="Arial" pitchFamily="34" charset="0"/>
              </a:rPr>
              <a:t> </a:t>
            </a:r>
            <a:r>
              <a:rPr lang="en-US" sz="2600" dirty="0" err="1">
                <a:latin typeface="Arial" pitchFamily="34" charset="0"/>
                <a:cs typeface="Arial" pitchFamily="34" charset="0"/>
              </a:rPr>
              <a:t>mầm</a:t>
            </a:r>
            <a:r>
              <a:rPr lang="en-US" sz="2600" dirty="0">
                <a:latin typeface="Arial" pitchFamily="34" charset="0"/>
                <a:cs typeface="Arial" pitchFamily="34" charset="0"/>
              </a:rPr>
              <a:t> non </a:t>
            </a:r>
            <a:r>
              <a:rPr lang="en-US" sz="2600" dirty="0" err="1">
                <a:latin typeface="Arial" pitchFamily="34" charset="0"/>
                <a:cs typeface="Arial" pitchFamily="34" charset="0"/>
              </a:rPr>
              <a:t>và</a:t>
            </a:r>
            <a:r>
              <a:rPr lang="en-US" sz="2600" dirty="0">
                <a:latin typeface="Arial" pitchFamily="34" charset="0"/>
                <a:cs typeface="Arial" pitchFamily="34" charset="0"/>
              </a:rPr>
              <a:t> </a:t>
            </a:r>
            <a:r>
              <a:rPr lang="en-US" sz="2600" dirty="0" err="1">
                <a:latin typeface="Arial" pitchFamily="34" charset="0"/>
                <a:cs typeface="Arial" pitchFamily="34" charset="0"/>
              </a:rPr>
              <a:t>yêu</a:t>
            </a:r>
            <a:r>
              <a:rPr lang="en-US" sz="2600" dirty="0">
                <a:latin typeface="Arial" pitchFamily="34" charset="0"/>
                <a:cs typeface="Arial" pitchFamily="34" charset="0"/>
              </a:rPr>
              <a:t> </a:t>
            </a:r>
            <a:r>
              <a:rPr lang="en-US" sz="2600" dirty="0" err="1">
                <a:latin typeface="Arial" pitchFamily="34" charset="0"/>
                <a:cs typeface="Arial" pitchFamily="34" charset="0"/>
              </a:rPr>
              <a:t>cầu</a:t>
            </a:r>
            <a:r>
              <a:rPr lang="en-US" sz="2600" dirty="0">
                <a:latin typeface="Arial" pitchFamily="34" charset="0"/>
                <a:cs typeface="Arial" pitchFamily="34" charset="0"/>
              </a:rPr>
              <a:t> </a:t>
            </a:r>
            <a:r>
              <a:rPr lang="en-US" sz="2600" dirty="0" err="1">
                <a:latin typeface="Arial" pitchFamily="34" charset="0"/>
                <a:cs typeface="Arial" pitchFamily="34" charset="0"/>
              </a:rPr>
              <a:t>đối</a:t>
            </a:r>
            <a:r>
              <a:rPr lang="en-US" sz="2600" dirty="0">
                <a:latin typeface="Arial" pitchFamily="34" charset="0"/>
                <a:cs typeface="Arial" pitchFamily="34" charset="0"/>
              </a:rPr>
              <a:t> </a:t>
            </a:r>
            <a:r>
              <a:rPr lang="en-US" sz="2600" dirty="0" err="1">
                <a:latin typeface="Arial" pitchFamily="34" charset="0"/>
                <a:cs typeface="Arial" pitchFamily="34" charset="0"/>
              </a:rPr>
              <a:t>với</a:t>
            </a:r>
            <a:r>
              <a:rPr lang="en-US" sz="2600" dirty="0">
                <a:latin typeface="Arial" pitchFamily="34" charset="0"/>
                <a:cs typeface="Arial" pitchFamily="34" charset="0"/>
              </a:rPr>
              <a:t> </a:t>
            </a:r>
            <a:r>
              <a:rPr lang="en-US" sz="2600" dirty="0" err="1">
                <a:latin typeface="Arial" pitchFamily="34" charset="0"/>
                <a:cs typeface="Arial" pitchFamily="34" charset="0"/>
              </a:rPr>
              <a:t>năng</a:t>
            </a:r>
            <a:r>
              <a:rPr lang="en-US" sz="2600" dirty="0">
                <a:latin typeface="Arial" pitchFamily="34" charset="0"/>
                <a:cs typeface="Arial" pitchFamily="34" charset="0"/>
              </a:rPr>
              <a:t> </a:t>
            </a:r>
            <a:r>
              <a:rPr lang="en-US" sz="2600" dirty="0" err="1">
                <a:latin typeface="Arial" pitchFamily="34" charset="0"/>
                <a:cs typeface="Arial" pitchFamily="34" charset="0"/>
              </a:rPr>
              <a:t>lực</a:t>
            </a:r>
            <a:r>
              <a:rPr lang="en-US" sz="2600" dirty="0">
                <a:latin typeface="Arial" pitchFamily="34" charset="0"/>
                <a:cs typeface="Arial" pitchFamily="34" charset="0"/>
              </a:rPr>
              <a:t> </a:t>
            </a:r>
            <a:r>
              <a:rPr lang="en-US" sz="2600" dirty="0" err="1">
                <a:latin typeface="Arial" pitchFamily="34" charset="0"/>
                <a:cs typeface="Arial" pitchFamily="34" charset="0"/>
              </a:rPr>
              <a:t>nghề</a:t>
            </a:r>
            <a:r>
              <a:rPr lang="en-US" sz="2600" dirty="0">
                <a:latin typeface="Arial" pitchFamily="34" charset="0"/>
                <a:cs typeface="Arial" pitchFamily="34" charset="0"/>
              </a:rPr>
              <a:t> </a:t>
            </a:r>
            <a:r>
              <a:rPr lang="en-US" sz="2600" dirty="0" err="1">
                <a:latin typeface="Arial" pitchFamily="34" charset="0"/>
                <a:cs typeface="Arial" pitchFamily="34" charset="0"/>
              </a:rPr>
              <a:t>nghiệp</a:t>
            </a:r>
            <a:r>
              <a:rPr lang="en-US" sz="2600" dirty="0">
                <a:latin typeface="Arial" pitchFamily="34" charset="0"/>
                <a:cs typeface="Arial" pitchFamily="34" charset="0"/>
              </a:rPr>
              <a:t> </a:t>
            </a:r>
            <a:r>
              <a:rPr lang="en-US" sz="2600" dirty="0" err="1">
                <a:latin typeface="Arial" pitchFamily="34" charset="0"/>
                <a:cs typeface="Arial" pitchFamily="34" charset="0"/>
              </a:rPr>
              <a:t>của</a:t>
            </a:r>
            <a:r>
              <a:rPr lang="en-US" sz="2600" dirty="0">
                <a:latin typeface="Arial" pitchFamily="34" charset="0"/>
                <a:cs typeface="Arial" pitchFamily="34" charset="0"/>
              </a:rPr>
              <a:t> ng</a:t>
            </a:r>
            <a:r>
              <a:rPr lang="vi-VN" sz="2600" dirty="0">
                <a:latin typeface="Arial" pitchFamily="34" charset="0"/>
                <a:cs typeface="Arial" pitchFamily="34" charset="0"/>
              </a:rPr>
              <a:t>ư</a:t>
            </a:r>
            <a:r>
              <a:rPr lang="en-US" sz="2600" dirty="0" err="1">
                <a:latin typeface="Arial" pitchFamily="34" charset="0"/>
                <a:cs typeface="Arial" pitchFamily="34" charset="0"/>
              </a:rPr>
              <a:t>ời</a:t>
            </a:r>
            <a:r>
              <a:rPr lang="en-US" sz="2600" dirty="0">
                <a:latin typeface="Arial" pitchFamily="34" charset="0"/>
                <a:cs typeface="Arial" pitchFamily="34" charset="0"/>
              </a:rPr>
              <a:t> GVMN </a:t>
            </a:r>
            <a:r>
              <a:rPr lang="en-US" sz="2600" dirty="0" err="1">
                <a:latin typeface="Arial" pitchFamily="34" charset="0"/>
                <a:cs typeface="Arial" pitchFamily="34" charset="0"/>
              </a:rPr>
              <a:t>trong</a:t>
            </a:r>
            <a:r>
              <a:rPr lang="en-US" sz="2600" dirty="0">
                <a:latin typeface="Arial" pitchFamily="34" charset="0"/>
                <a:cs typeface="Arial" pitchFamily="34" charset="0"/>
              </a:rPr>
              <a:t> </a:t>
            </a:r>
            <a:r>
              <a:rPr lang="en-US" sz="2600" dirty="0" err="1">
                <a:latin typeface="Arial" pitchFamily="34" charset="0"/>
                <a:cs typeface="Arial" pitchFamily="34" charset="0"/>
              </a:rPr>
              <a:t>bối</a:t>
            </a:r>
            <a:r>
              <a:rPr lang="en-US" sz="2600" dirty="0">
                <a:latin typeface="Arial" pitchFamily="34" charset="0"/>
                <a:cs typeface="Arial" pitchFamily="34" charset="0"/>
              </a:rPr>
              <a:t> </a:t>
            </a:r>
            <a:r>
              <a:rPr lang="en-US" sz="2600" dirty="0" err="1">
                <a:latin typeface="Arial" pitchFamily="34" charset="0"/>
                <a:cs typeface="Arial" pitchFamily="34" charset="0"/>
              </a:rPr>
              <a:t>cảnh</a:t>
            </a:r>
            <a:r>
              <a:rPr lang="en-US" sz="2600" dirty="0">
                <a:latin typeface="Arial" pitchFamily="34" charset="0"/>
                <a:cs typeface="Arial" pitchFamily="34" charset="0"/>
              </a:rPr>
              <a:t> </a:t>
            </a:r>
            <a:r>
              <a:rPr lang="en-US" sz="2600" dirty="0" err="1">
                <a:latin typeface="Arial" pitchFamily="34" charset="0"/>
                <a:cs typeface="Arial" pitchFamily="34" charset="0"/>
              </a:rPr>
              <a:t>Hội</a:t>
            </a:r>
            <a:r>
              <a:rPr lang="en-US" sz="2600" dirty="0">
                <a:latin typeface="Arial" pitchFamily="34" charset="0"/>
                <a:cs typeface="Arial" pitchFamily="34" charset="0"/>
              </a:rPr>
              <a:t> </a:t>
            </a:r>
            <a:r>
              <a:rPr lang="en-US" sz="2600" dirty="0" err="1">
                <a:latin typeface="Arial" pitchFamily="34" charset="0"/>
                <a:cs typeface="Arial" pitchFamily="34" charset="0"/>
              </a:rPr>
              <a:t>nhập</a:t>
            </a:r>
            <a:r>
              <a:rPr lang="nl-NL" sz="2600" dirty="0">
                <a:latin typeface="Arial" pitchFamily="34" charset="0"/>
                <a:cs typeface="Arial" pitchFamily="34" charset="0"/>
              </a:rPr>
              <a:t> (PP nghiên c</a:t>
            </a:r>
            <a:r>
              <a:rPr lang="en-US" sz="2600" dirty="0" err="1">
                <a:latin typeface="Arial" pitchFamily="34" charset="0"/>
                <a:cs typeface="Arial" pitchFamily="34" charset="0"/>
              </a:rPr>
              <a:t>ứu</a:t>
            </a:r>
            <a:r>
              <a:rPr lang="en-US" sz="2600" dirty="0">
                <a:latin typeface="Arial" pitchFamily="34" charset="0"/>
                <a:cs typeface="Arial" pitchFamily="34" charset="0"/>
              </a:rPr>
              <a:t>…</a:t>
            </a:r>
            <a:r>
              <a:rPr lang="nl-NL" sz="2600" dirty="0">
                <a:latin typeface="Arial" pitchFamily="34" charset="0"/>
                <a:cs typeface="Arial" pitchFamily="34" charset="0"/>
              </a:rPr>
              <a:t>)</a:t>
            </a:r>
            <a:endParaRPr lang="en-US" sz="2600" dirty="0">
              <a:latin typeface="Arial" pitchFamily="34" charset="0"/>
              <a:cs typeface="Arial" pitchFamily="34" charset="0"/>
            </a:endParaRPr>
          </a:p>
          <a:p>
            <a:pPr algn="just">
              <a:lnSpc>
                <a:spcPct val="150000"/>
              </a:lnSpc>
            </a:pPr>
            <a:r>
              <a:rPr lang="nl-NL" sz="2600" b="1" u="sng" dirty="0">
                <a:latin typeface="Arial" pitchFamily="34" charset="0"/>
                <a:cs typeface="Arial" pitchFamily="34" charset="0"/>
              </a:rPr>
              <a:t>Bước 2</a:t>
            </a:r>
            <a:r>
              <a:rPr lang="nl-NL" sz="2600" dirty="0">
                <a:latin typeface="Arial" pitchFamily="34" charset="0"/>
                <a:cs typeface="Arial" pitchFamily="34" charset="0"/>
              </a:rPr>
              <a:t>: Nghiên c</a:t>
            </a:r>
            <a:r>
              <a:rPr lang="en-US" sz="2600" dirty="0" err="1">
                <a:latin typeface="Arial" pitchFamily="34" charset="0"/>
                <a:cs typeface="Arial" pitchFamily="34" charset="0"/>
              </a:rPr>
              <a:t>ứu</a:t>
            </a:r>
            <a:r>
              <a:rPr lang="en-US" sz="2600" dirty="0">
                <a:latin typeface="Arial" pitchFamily="34" charset="0"/>
                <a:cs typeface="Arial" pitchFamily="34" charset="0"/>
              </a:rPr>
              <a:t> </a:t>
            </a:r>
            <a:r>
              <a:rPr lang="en-US" sz="2600" dirty="0" err="1">
                <a:latin typeface="Arial" pitchFamily="34" charset="0"/>
                <a:cs typeface="Arial" pitchFamily="34" charset="0"/>
              </a:rPr>
              <a:t>kinh</a:t>
            </a:r>
            <a:r>
              <a:rPr lang="en-US" sz="2600" dirty="0">
                <a:latin typeface="Arial" pitchFamily="34" charset="0"/>
                <a:cs typeface="Arial" pitchFamily="34" charset="0"/>
              </a:rPr>
              <a:t> </a:t>
            </a:r>
            <a:r>
              <a:rPr lang="en-US" sz="2600" dirty="0" err="1">
                <a:latin typeface="Arial" pitchFamily="34" charset="0"/>
                <a:cs typeface="Arial" pitchFamily="34" charset="0"/>
              </a:rPr>
              <a:t>nghiệm</a:t>
            </a:r>
            <a:r>
              <a:rPr lang="en-US" sz="2600" dirty="0">
                <a:latin typeface="Arial" pitchFamily="34" charset="0"/>
                <a:cs typeface="Arial" pitchFamily="34" charset="0"/>
              </a:rPr>
              <a:t> </a:t>
            </a:r>
            <a:r>
              <a:rPr lang="en-US" sz="2600" dirty="0" err="1">
                <a:latin typeface="Arial" pitchFamily="34" charset="0"/>
                <a:cs typeface="Arial" pitchFamily="34" charset="0"/>
              </a:rPr>
              <a:t>quốc</a:t>
            </a:r>
            <a:r>
              <a:rPr lang="en-US" sz="2600" dirty="0">
                <a:latin typeface="Arial" pitchFamily="34" charset="0"/>
                <a:cs typeface="Arial" pitchFamily="34" charset="0"/>
              </a:rPr>
              <a:t> </a:t>
            </a:r>
            <a:r>
              <a:rPr lang="en-US" sz="2600" dirty="0" err="1">
                <a:latin typeface="Arial" pitchFamily="34" charset="0"/>
                <a:cs typeface="Arial" pitchFamily="34" charset="0"/>
              </a:rPr>
              <a:t>tế</a:t>
            </a:r>
            <a:r>
              <a:rPr lang="en-US" sz="2600" dirty="0">
                <a:latin typeface="Arial" pitchFamily="34" charset="0"/>
                <a:cs typeface="Arial" pitchFamily="34" charset="0"/>
              </a:rPr>
              <a:t>; </a:t>
            </a:r>
            <a:r>
              <a:rPr lang="en-US" sz="2600" dirty="0" err="1">
                <a:latin typeface="Arial" pitchFamily="34" charset="0"/>
                <a:cs typeface="Arial" pitchFamily="34" charset="0"/>
              </a:rPr>
              <a:t>Khảo</a:t>
            </a:r>
            <a:r>
              <a:rPr lang="en-US" sz="2600" dirty="0">
                <a:latin typeface="Arial" pitchFamily="34" charset="0"/>
                <a:cs typeface="Arial" pitchFamily="34" charset="0"/>
              </a:rPr>
              <a:t> </a:t>
            </a:r>
            <a:r>
              <a:rPr lang="en-US" sz="2600" dirty="0" err="1">
                <a:latin typeface="Arial" pitchFamily="34" charset="0"/>
                <a:cs typeface="Arial" pitchFamily="34" charset="0"/>
              </a:rPr>
              <a:t>sát</a:t>
            </a:r>
            <a:r>
              <a:rPr lang="en-US" sz="2600" dirty="0">
                <a:latin typeface="Arial" pitchFamily="34" charset="0"/>
                <a:cs typeface="Arial" pitchFamily="34" charset="0"/>
              </a:rPr>
              <a:t> </a:t>
            </a:r>
            <a:r>
              <a:rPr lang="en-US" sz="2600" dirty="0" err="1">
                <a:latin typeface="Arial" pitchFamily="34" charset="0"/>
                <a:cs typeface="Arial" pitchFamily="34" charset="0"/>
              </a:rPr>
              <a:t>thực</a:t>
            </a:r>
            <a:r>
              <a:rPr lang="en-US" sz="2600" dirty="0">
                <a:latin typeface="Arial" pitchFamily="34" charset="0"/>
                <a:cs typeface="Arial" pitchFamily="34" charset="0"/>
              </a:rPr>
              <a:t> </a:t>
            </a:r>
            <a:r>
              <a:rPr lang="en-US" sz="2600" dirty="0" err="1">
                <a:latin typeface="Arial" pitchFamily="34" charset="0"/>
                <a:cs typeface="Arial" pitchFamily="34" charset="0"/>
              </a:rPr>
              <a:t>trạng</a:t>
            </a:r>
            <a:r>
              <a:rPr lang="en-US" sz="2600" dirty="0">
                <a:latin typeface="Arial" pitchFamily="34" charset="0"/>
                <a:cs typeface="Arial" pitchFamily="34" charset="0"/>
              </a:rPr>
              <a:t> </a:t>
            </a:r>
            <a:r>
              <a:rPr lang="en-US" sz="2600" dirty="0" err="1">
                <a:latin typeface="Arial" pitchFamily="34" charset="0"/>
                <a:cs typeface="Arial" pitchFamily="34" charset="0"/>
              </a:rPr>
              <a:t>có</a:t>
            </a:r>
            <a:r>
              <a:rPr lang="en-US" sz="2600" dirty="0">
                <a:latin typeface="Arial" pitchFamily="34" charset="0"/>
                <a:cs typeface="Arial" pitchFamily="34" charset="0"/>
              </a:rPr>
              <a:t> </a:t>
            </a:r>
            <a:r>
              <a:rPr lang="en-US" sz="2600" dirty="0" err="1">
                <a:latin typeface="Arial" pitchFamily="34" charset="0"/>
                <a:cs typeface="Arial" pitchFamily="34" charset="0"/>
              </a:rPr>
              <a:t>liên</a:t>
            </a:r>
            <a:r>
              <a:rPr lang="en-US" sz="2600" dirty="0">
                <a:latin typeface="Arial" pitchFamily="34" charset="0"/>
                <a:cs typeface="Arial" pitchFamily="34" charset="0"/>
              </a:rPr>
              <a:t> </a:t>
            </a:r>
            <a:r>
              <a:rPr lang="en-US" sz="2600" dirty="0" err="1">
                <a:latin typeface="Arial" pitchFamily="34" charset="0"/>
                <a:cs typeface="Arial" pitchFamily="34" charset="0"/>
              </a:rPr>
              <a:t>quan</a:t>
            </a:r>
            <a:endParaRPr lang="en-US" sz="2600" dirty="0">
              <a:latin typeface="Arial" pitchFamily="34" charset="0"/>
              <a:cs typeface="Arial" pitchFamily="34" charset="0"/>
            </a:endParaRPr>
          </a:p>
          <a:p>
            <a:pPr algn="just">
              <a:lnSpc>
                <a:spcPct val="150000"/>
              </a:lnSpc>
            </a:pPr>
            <a:r>
              <a:rPr lang="en-US" sz="2600" b="1" u="sng" dirty="0">
                <a:latin typeface="Arial" pitchFamily="34" charset="0"/>
                <a:cs typeface="Arial" pitchFamily="34" charset="0"/>
              </a:rPr>
              <a:t>B</a:t>
            </a:r>
            <a:r>
              <a:rPr lang="vi-VN" sz="2600" b="1" u="sng" dirty="0">
                <a:latin typeface="Arial" pitchFamily="34" charset="0"/>
                <a:cs typeface="Arial" pitchFamily="34" charset="0"/>
              </a:rPr>
              <a:t>ư</a:t>
            </a:r>
            <a:r>
              <a:rPr lang="en-US" sz="2600" b="1" u="sng" dirty="0" err="1">
                <a:latin typeface="Arial" pitchFamily="34" charset="0"/>
                <a:cs typeface="Arial" pitchFamily="34" charset="0"/>
              </a:rPr>
              <a:t>ớc</a:t>
            </a:r>
            <a:r>
              <a:rPr lang="en-US" sz="2600" b="1" u="sng" dirty="0">
                <a:latin typeface="Arial" pitchFamily="34" charset="0"/>
                <a:cs typeface="Arial" pitchFamily="34" charset="0"/>
              </a:rPr>
              <a:t> 3</a:t>
            </a:r>
            <a:r>
              <a:rPr lang="en-US" sz="2600" dirty="0">
                <a:latin typeface="Arial" pitchFamily="34" charset="0"/>
                <a:cs typeface="Arial" pitchFamily="34" charset="0"/>
              </a:rPr>
              <a:t>: X</a:t>
            </a:r>
            <a:r>
              <a:rPr lang="nl-NL" sz="2600" dirty="0">
                <a:latin typeface="Arial" pitchFamily="34" charset="0"/>
                <a:cs typeface="Arial" pitchFamily="34" charset="0"/>
              </a:rPr>
              <a:t>ác định những năng lực chung và đặc thù cần có của giáo viên mầm non để thực hiện nhiệm vụ chăm sóc, giáo dục phát triển toàn diện trẻ mầm non</a:t>
            </a:r>
            <a:r>
              <a:rPr lang="en-US" sz="2600" dirty="0">
                <a:latin typeface="Arial" pitchFamily="34" charset="0"/>
                <a:cs typeface="Arial" pitchFamily="34" charset="0"/>
              </a:rPr>
              <a:t>…</a:t>
            </a:r>
            <a:r>
              <a:rPr lang="en-US" sz="2600" dirty="0" err="1">
                <a:latin typeface="Arial" pitchFamily="34" charset="0"/>
                <a:cs typeface="Arial" pitchFamily="34" charset="0"/>
              </a:rPr>
              <a:t>phù</a:t>
            </a:r>
            <a:r>
              <a:rPr lang="en-US" sz="2600" dirty="0">
                <a:latin typeface="Arial" pitchFamily="34" charset="0"/>
                <a:cs typeface="Arial" pitchFamily="34" charset="0"/>
              </a:rPr>
              <a:t> </a:t>
            </a:r>
            <a:r>
              <a:rPr lang="en-US" sz="2600" dirty="0" err="1">
                <a:latin typeface="Arial" pitchFamily="34" charset="0"/>
                <a:cs typeface="Arial" pitchFamily="34" charset="0"/>
              </a:rPr>
              <a:t>hợp</a:t>
            </a:r>
            <a:r>
              <a:rPr lang="en-US" sz="2600" dirty="0">
                <a:latin typeface="Arial" pitchFamily="34" charset="0"/>
                <a:cs typeface="Arial" pitchFamily="34" charset="0"/>
              </a:rPr>
              <a:t> </a:t>
            </a:r>
            <a:r>
              <a:rPr lang="en-US" sz="2600" dirty="0" err="1">
                <a:latin typeface="Arial" pitchFamily="34" charset="0"/>
                <a:cs typeface="Arial" pitchFamily="34" charset="0"/>
              </a:rPr>
              <a:t>với</a:t>
            </a:r>
            <a:r>
              <a:rPr lang="en-US" sz="2600" dirty="0">
                <a:latin typeface="Arial" pitchFamily="34" charset="0"/>
                <a:cs typeface="Arial" pitchFamily="34" charset="0"/>
              </a:rPr>
              <a:t> </a:t>
            </a:r>
            <a:r>
              <a:rPr lang="en-US" sz="2600" dirty="0" err="1">
                <a:latin typeface="Arial" pitchFamily="34" charset="0"/>
                <a:cs typeface="Arial" pitchFamily="34" charset="0"/>
              </a:rPr>
              <a:t>thực</a:t>
            </a:r>
            <a:r>
              <a:rPr lang="en-US" sz="2600" dirty="0">
                <a:latin typeface="Arial" pitchFamily="34" charset="0"/>
                <a:cs typeface="Arial" pitchFamily="34" charset="0"/>
              </a:rPr>
              <a:t> </a:t>
            </a:r>
            <a:r>
              <a:rPr lang="en-US" sz="2600" dirty="0" err="1">
                <a:latin typeface="Arial" pitchFamily="34" charset="0"/>
                <a:cs typeface="Arial" pitchFamily="34" charset="0"/>
              </a:rPr>
              <a:t>tiễn</a:t>
            </a:r>
            <a:r>
              <a:rPr lang="en-US" sz="2600" dirty="0">
                <a:latin typeface="Arial" pitchFamily="34" charset="0"/>
                <a:cs typeface="Arial" pitchFamily="34" charset="0"/>
              </a:rPr>
              <a:t> VN</a:t>
            </a:r>
          </a:p>
          <a:p>
            <a:endParaRPr lang="en-US" dirty="0"/>
          </a:p>
        </p:txBody>
      </p:sp>
    </p:spTree>
    <p:extLst>
      <p:ext uri="{BB962C8B-B14F-4D97-AF65-F5344CB8AC3E}">
        <p14:creationId xmlns:p14="http://schemas.microsoft.com/office/powerpoint/2010/main" val="395726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a:solidFill>
                  <a:srgbClr val="FF0000"/>
                </a:solidFill>
                <a:latin typeface="Arial" pitchFamily="34" charset="0"/>
                <a:cs typeface="Arial" pitchFamily="34" charset="0"/>
              </a:rPr>
              <a:t>QUY TRÌNH XÂY DỰNG CHUẨN…</a:t>
            </a:r>
            <a:endParaRPr lang="en-US" sz="3200"/>
          </a:p>
        </p:txBody>
      </p:sp>
      <p:sp>
        <p:nvSpPr>
          <p:cNvPr id="3" name="Content Placeholder 2"/>
          <p:cNvSpPr>
            <a:spLocks noGrp="1"/>
          </p:cNvSpPr>
          <p:nvPr>
            <p:ph idx="1"/>
          </p:nvPr>
        </p:nvSpPr>
        <p:spPr>
          <a:xfrm>
            <a:off x="838200" y="1825626"/>
            <a:ext cx="10515600" cy="2805752"/>
          </a:xfrm>
        </p:spPr>
        <p:txBody>
          <a:bodyPr/>
          <a:lstStyle/>
          <a:p>
            <a:pPr algn="just">
              <a:lnSpc>
                <a:spcPct val="150000"/>
              </a:lnSpc>
            </a:pPr>
            <a:r>
              <a:rPr lang="en-US" sz="2400" b="1" u="sng" dirty="0">
                <a:latin typeface="Arial" pitchFamily="34" charset="0"/>
                <a:cs typeface="Arial" pitchFamily="34" charset="0"/>
              </a:rPr>
              <a:t>B</a:t>
            </a:r>
            <a:r>
              <a:rPr lang="vi-VN" sz="2400" b="1" u="sng" dirty="0">
                <a:latin typeface="Arial" pitchFamily="34" charset="0"/>
                <a:cs typeface="Arial" pitchFamily="34" charset="0"/>
              </a:rPr>
              <a:t>ư</a:t>
            </a:r>
            <a:r>
              <a:rPr lang="en-US" sz="2400" b="1" u="sng" dirty="0" err="1">
                <a:latin typeface="Arial" pitchFamily="34" charset="0"/>
                <a:cs typeface="Arial" pitchFamily="34" charset="0"/>
              </a:rPr>
              <a:t>ớc</a:t>
            </a:r>
            <a:r>
              <a:rPr lang="en-US" sz="2400" b="1" u="sng" dirty="0">
                <a:latin typeface="Arial" pitchFamily="34" charset="0"/>
                <a:cs typeface="Arial" pitchFamily="34" charset="0"/>
              </a:rPr>
              <a:t> 4</a:t>
            </a:r>
            <a:r>
              <a:rPr lang="en-US" sz="2400" dirty="0">
                <a:latin typeface="Arial" pitchFamily="34" charset="0"/>
                <a:cs typeface="Arial" pitchFamily="34" charset="0"/>
              </a:rPr>
              <a:t>:</a:t>
            </a:r>
            <a:r>
              <a:rPr lang="nl-NL" sz="2400" dirty="0">
                <a:latin typeface="Arial" pitchFamily="34" charset="0"/>
                <a:cs typeface="Arial" pitchFamily="34" charset="0"/>
              </a:rPr>
              <a:t> Mô tả, diễn giải năng lực của giáo viên mầm non và sắp xếp năng lực theo các mức độ: đạt; khá; tốt</a:t>
            </a:r>
            <a:endParaRPr lang="en-US" sz="2400" dirty="0">
              <a:latin typeface="Arial" pitchFamily="34" charset="0"/>
              <a:cs typeface="Arial" pitchFamily="34" charset="0"/>
            </a:endParaRPr>
          </a:p>
          <a:p>
            <a:pPr algn="just">
              <a:lnSpc>
                <a:spcPct val="150000"/>
              </a:lnSpc>
            </a:pPr>
            <a:r>
              <a:rPr lang="nl-NL" sz="2400" b="1" u="sng" dirty="0">
                <a:latin typeface="Arial" pitchFamily="34" charset="0"/>
                <a:cs typeface="Arial" pitchFamily="34" charset="0"/>
              </a:rPr>
              <a:t>Bước 5</a:t>
            </a:r>
            <a:r>
              <a:rPr lang="nl-NL" sz="2400" dirty="0">
                <a:latin typeface="Arial" pitchFamily="34" charset="0"/>
                <a:cs typeface="Arial" pitchFamily="34" charset="0"/>
              </a:rPr>
              <a:t>: Thử nghiệm, đánh giá và điều chỉnh; Chuyển thể thành Thông t</a:t>
            </a:r>
            <a:r>
              <a:rPr lang="vi-VN" sz="2400" dirty="0">
                <a:latin typeface="Arial" pitchFamily="34" charset="0"/>
                <a:cs typeface="Arial" pitchFamily="34" charset="0"/>
              </a:rPr>
              <a:t>ư</a:t>
            </a:r>
            <a:r>
              <a:rPr lang="en-US" sz="2400" dirty="0">
                <a:latin typeface="Arial" pitchFamily="34" charset="0"/>
                <a:cs typeface="Arial" pitchFamily="34" charset="0"/>
              </a:rPr>
              <a:t>…</a:t>
            </a:r>
            <a:r>
              <a:rPr lang="nl-NL" sz="2400" dirty="0">
                <a:latin typeface="Arial" pitchFamily="34" charset="0"/>
                <a:cs typeface="Arial" pitchFamily="34" charset="0"/>
              </a:rPr>
              <a: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53286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3613</Words>
  <Application>Microsoft Office PowerPoint</Application>
  <PresentationFormat>Widescreen</PresentationFormat>
  <Paragraphs>261</Paragraphs>
  <Slides>38</Slides>
  <Notes>5</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9" baseType="lpstr">
      <vt:lpstr>Arial</vt:lpstr>
      <vt:lpstr>Book Antiqua</vt:lpstr>
      <vt:lpstr>Calibri</vt:lpstr>
      <vt:lpstr>Calibri Light</vt:lpstr>
      <vt:lpstr>Century Gothic</vt:lpstr>
      <vt:lpstr>Roboto</vt:lpstr>
      <vt:lpstr>Times New Roman</vt:lpstr>
      <vt:lpstr>Wingdings</vt:lpstr>
      <vt:lpstr>Wingdings 3</vt:lpstr>
      <vt:lpstr>Office Theme</vt:lpstr>
      <vt:lpstr>Microsoft PowerPoint Slide</vt:lpstr>
      <vt:lpstr>    TẬP HUẤN  ĐÁNH GIÁ CHUẨN HIỆU TRƯỞNG  CƠ SỞ GIÁO DỤC MẦM NON  VÀ CHUẨN NGHỀ NGHIỆP  GIÁO VIÊN MẦM NON </vt:lpstr>
      <vt:lpstr>CHUẨN NGHỀ NGHIỆP  GIÁO VIÊN MẦM NON  NĂM 2018  </vt:lpstr>
      <vt:lpstr>CÁC NỘI DUNG CHÍNH</vt:lpstr>
      <vt:lpstr>NGUYÊN TẮC XÂY DỰNG CHUẨN…</vt:lpstr>
      <vt:lpstr>PowerPoint Presentation</vt:lpstr>
      <vt:lpstr>PowerPoint Presentation</vt:lpstr>
      <vt:lpstr>PowerPoint Presentation</vt:lpstr>
      <vt:lpstr>QUY TRÌNH XÂY DỰNG CHUẨN…</vt:lpstr>
      <vt:lpstr>QUY TRÌNH XÂY DỰNG CHUẨN…</vt:lpstr>
      <vt:lpstr> Đặc trưng đối tượng lao động của GVMN-Trẻ từ 03 tháng đến 6 tuổi</vt:lpstr>
      <vt:lpstr> Nhu cầu cơ bản để phát triển toàn diện của trẻ mầm non</vt:lpstr>
      <vt:lpstr> Các vai trò của người GVMN: vai trò trong 1 người</vt:lpstr>
      <vt:lpstr>Yêu cầu về năng lực nghề nghiệp của  GVMN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CẤU TRÚC THÔNG TƯ SỐ 26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Chia nhóm: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CHUẨN NGHỀ NGHIỆP GIÁO VIÊN MẦM NON, 2018</dc:title>
  <dc:creator>Nguyen Thi My Trinh</dc:creator>
  <cp:lastModifiedBy>abc</cp:lastModifiedBy>
  <cp:revision>50</cp:revision>
  <dcterms:created xsi:type="dcterms:W3CDTF">2019-02-19T15:24:34Z</dcterms:created>
  <dcterms:modified xsi:type="dcterms:W3CDTF">2019-03-20T23:01:17Z</dcterms:modified>
</cp:coreProperties>
</file>