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18"/>
  </p:notesMasterIdLst>
  <p:handoutMasterIdLst>
    <p:handoutMasterId r:id="rId119"/>
  </p:handoutMasterIdLst>
  <p:sldIdLst>
    <p:sldId id="535" r:id="rId2"/>
    <p:sldId id="652" r:id="rId3"/>
    <p:sldId id="653" r:id="rId4"/>
    <p:sldId id="717" r:id="rId5"/>
    <p:sldId id="718" r:id="rId6"/>
    <p:sldId id="886" r:id="rId7"/>
    <p:sldId id="887" r:id="rId8"/>
    <p:sldId id="740" r:id="rId9"/>
    <p:sldId id="756" r:id="rId10"/>
    <p:sldId id="885" r:id="rId11"/>
    <p:sldId id="707" r:id="rId12"/>
    <p:sldId id="802" r:id="rId13"/>
    <p:sldId id="848" r:id="rId14"/>
    <p:sldId id="858" r:id="rId15"/>
    <p:sldId id="704" r:id="rId16"/>
    <p:sldId id="705" r:id="rId17"/>
    <p:sldId id="706" r:id="rId18"/>
    <p:sldId id="888" r:id="rId19"/>
    <p:sldId id="703" r:id="rId20"/>
    <p:sldId id="915" r:id="rId21"/>
    <p:sldId id="916" r:id="rId22"/>
    <p:sldId id="917" r:id="rId23"/>
    <p:sldId id="918" r:id="rId24"/>
    <p:sldId id="910" r:id="rId25"/>
    <p:sldId id="847" r:id="rId26"/>
    <p:sldId id="463" r:id="rId27"/>
    <p:sldId id="365" r:id="rId28"/>
    <p:sldId id="597" r:id="rId29"/>
    <p:sldId id="598" r:id="rId30"/>
    <p:sldId id="599" r:id="rId31"/>
    <p:sldId id="650" r:id="rId32"/>
    <p:sldId id="661" r:id="rId33"/>
    <p:sldId id="663" r:id="rId34"/>
    <p:sldId id="890" r:id="rId35"/>
    <p:sldId id="664" r:id="rId36"/>
    <p:sldId id="889" r:id="rId37"/>
    <p:sldId id="891" r:id="rId38"/>
    <p:sldId id="892" r:id="rId39"/>
    <p:sldId id="893" r:id="rId40"/>
    <p:sldId id="894" r:id="rId41"/>
    <p:sldId id="895" r:id="rId42"/>
    <p:sldId id="667" r:id="rId43"/>
    <p:sldId id="671" r:id="rId44"/>
    <p:sldId id="668" r:id="rId45"/>
    <p:sldId id="669" r:id="rId46"/>
    <p:sldId id="670" r:id="rId47"/>
    <p:sldId id="603" r:id="rId48"/>
    <p:sldId id="659" r:id="rId49"/>
    <p:sldId id="658" r:id="rId50"/>
    <p:sldId id="660" r:id="rId51"/>
    <p:sldId id="898" r:id="rId52"/>
    <p:sldId id="899" r:id="rId53"/>
    <p:sldId id="900" r:id="rId54"/>
    <p:sldId id="901" r:id="rId55"/>
    <p:sldId id="902" r:id="rId56"/>
    <p:sldId id="903" r:id="rId57"/>
    <p:sldId id="904" r:id="rId58"/>
    <p:sldId id="905" r:id="rId59"/>
    <p:sldId id="906" r:id="rId60"/>
    <p:sldId id="907" r:id="rId61"/>
    <p:sldId id="908" r:id="rId62"/>
    <p:sldId id="909" r:id="rId63"/>
    <p:sldId id="643" r:id="rId64"/>
    <p:sldId id="672" r:id="rId65"/>
    <p:sldId id="680" r:id="rId66"/>
    <p:sldId id="673" r:id="rId67"/>
    <p:sldId id="674" r:id="rId68"/>
    <p:sldId id="675" r:id="rId69"/>
    <p:sldId id="681" r:id="rId70"/>
    <p:sldId id="676" r:id="rId71"/>
    <p:sldId id="682" r:id="rId72"/>
    <p:sldId id="919" r:id="rId73"/>
    <p:sldId id="920" r:id="rId74"/>
    <p:sldId id="770" r:id="rId75"/>
    <p:sldId id="771" r:id="rId76"/>
    <p:sldId id="772" r:id="rId77"/>
    <p:sldId id="773" r:id="rId78"/>
    <p:sldId id="774" r:id="rId79"/>
    <p:sldId id="775" r:id="rId80"/>
    <p:sldId id="776" r:id="rId81"/>
    <p:sldId id="777" r:id="rId82"/>
    <p:sldId id="778" r:id="rId83"/>
    <p:sldId id="789" r:id="rId84"/>
    <p:sldId id="790" r:id="rId85"/>
    <p:sldId id="792" r:id="rId86"/>
    <p:sldId id="793" r:id="rId87"/>
    <p:sldId id="256" r:id="rId88"/>
    <p:sldId id="257" r:id="rId89"/>
    <p:sldId id="258" r:id="rId90"/>
    <p:sldId id="259" r:id="rId91"/>
    <p:sldId id="260" r:id="rId92"/>
    <p:sldId id="261" r:id="rId93"/>
    <p:sldId id="262" r:id="rId94"/>
    <p:sldId id="263" r:id="rId95"/>
    <p:sldId id="796" r:id="rId96"/>
    <p:sldId id="797" r:id="rId97"/>
    <p:sldId id="798" r:id="rId98"/>
    <p:sldId id="799" r:id="rId99"/>
    <p:sldId id="800" r:id="rId100"/>
    <p:sldId id="801" r:id="rId101"/>
    <p:sldId id="803" r:id="rId102"/>
    <p:sldId id="804" r:id="rId103"/>
    <p:sldId id="805" r:id="rId104"/>
    <p:sldId id="806" r:id="rId105"/>
    <p:sldId id="807" r:id="rId106"/>
    <p:sldId id="808" r:id="rId107"/>
    <p:sldId id="809" r:id="rId108"/>
    <p:sldId id="810" r:id="rId109"/>
    <p:sldId id="811" r:id="rId110"/>
    <p:sldId id="812" r:id="rId111"/>
    <p:sldId id="813" r:id="rId112"/>
    <p:sldId id="814" r:id="rId113"/>
    <p:sldId id="815" r:id="rId114"/>
    <p:sldId id="816" r:id="rId115"/>
    <p:sldId id="817" r:id="rId116"/>
    <p:sldId id="578" r:id="rId117"/>
  </p:sldIdLst>
  <p:sldSz cx="12192000" cy="6858000"/>
  <p:notesSz cx="9929813" cy="6799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7BA"/>
    <a:srgbClr val="0000FF"/>
    <a:srgbClr val="3333FF"/>
    <a:srgbClr val="F6F5BD"/>
    <a:srgbClr val="FEFE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3904" autoAdjust="0"/>
  </p:normalViewPr>
  <p:slideViewPr>
    <p:cSldViewPr>
      <p:cViewPr varScale="1">
        <p:scale>
          <a:sx n="70" d="100"/>
          <a:sy n="70" d="100"/>
        </p:scale>
        <p:origin x="864" y="-96"/>
      </p:cViewPr>
      <p:guideLst>
        <p:guide orient="horz" pos="288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B6873-28EA-4B87-8C40-8E509F5B725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C586E33-E03D-44BA-A0AE-A7DC108359F5}">
      <dgm:prSet phldrT="[Text]"/>
      <dgm:spPr/>
      <dgm:t>
        <a:bodyPr/>
        <a:lstStyle/>
        <a:p>
          <a:r>
            <a:rPr lang="en-US" dirty="0"/>
            <a:t>4</a:t>
          </a:r>
        </a:p>
      </dgm:t>
    </dgm:pt>
    <dgm:pt modelId="{0B4BC1F3-B9E6-4D5F-81F3-AD578FE7C766}" type="sibTrans" cxnId="{4845E2EE-7A32-488F-820E-532F192D8BB4}">
      <dgm:prSet/>
      <dgm:spPr/>
      <dgm:t>
        <a:bodyPr/>
        <a:lstStyle/>
        <a:p>
          <a:endParaRPr lang="en-US"/>
        </a:p>
      </dgm:t>
    </dgm:pt>
    <dgm:pt modelId="{CB200C05-4274-47EA-83DA-76EEC862B4B0}" type="parTrans" cxnId="{4845E2EE-7A32-488F-820E-532F192D8BB4}">
      <dgm:prSet/>
      <dgm:spPr/>
      <dgm:t>
        <a:bodyPr/>
        <a:lstStyle/>
        <a:p>
          <a:endParaRPr lang="en-US"/>
        </a:p>
      </dgm:t>
    </dgm:pt>
    <dgm:pt modelId="{ED06FC83-AA22-4D4D-95A9-C387223C1679}">
      <dgm:prSet phldrT="[Text]"/>
      <dgm:spPr/>
      <dgm:t>
        <a:bodyPr/>
        <a:lstStyle/>
        <a:p>
          <a:r>
            <a:rPr lang="vi-VN" dirty="0"/>
            <a:t>3</a:t>
          </a:r>
          <a:endParaRPr lang="en-US" dirty="0"/>
        </a:p>
      </dgm:t>
    </dgm:pt>
    <dgm:pt modelId="{90E0E1DD-F39F-4171-98D3-A166011C44FD}" type="sibTrans" cxnId="{F4535FBD-2D4C-43F5-B55D-0912CBFF0609}">
      <dgm:prSet/>
      <dgm:spPr/>
      <dgm:t>
        <a:bodyPr/>
        <a:lstStyle/>
        <a:p>
          <a:endParaRPr lang="en-US"/>
        </a:p>
      </dgm:t>
    </dgm:pt>
    <dgm:pt modelId="{74BED329-39E5-4E74-B277-A488084C0CD8}" type="parTrans" cxnId="{F4535FBD-2D4C-43F5-B55D-0912CBFF0609}">
      <dgm:prSet/>
      <dgm:spPr/>
      <dgm:t>
        <a:bodyPr/>
        <a:lstStyle/>
        <a:p>
          <a:endParaRPr lang="en-US"/>
        </a:p>
      </dgm:t>
    </dgm:pt>
    <dgm:pt modelId="{249CAB5F-DD2C-415F-B90E-BE33697E3A96}">
      <dgm:prSet phldrT="[Text]"/>
      <dgm:spPr/>
      <dgm:t>
        <a:bodyPr/>
        <a:lstStyle/>
        <a:p>
          <a:r>
            <a:rPr lang="vi-VN" dirty="0"/>
            <a:t>2</a:t>
          </a:r>
          <a:endParaRPr lang="en-US" dirty="0"/>
        </a:p>
      </dgm:t>
    </dgm:pt>
    <dgm:pt modelId="{179ED85A-9916-433A-97A7-49DC75965A23}" type="sibTrans" cxnId="{1ED8C750-EC9F-4CC6-8AF7-81221446E47E}">
      <dgm:prSet/>
      <dgm:spPr/>
      <dgm:t>
        <a:bodyPr/>
        <a:lstStyle/>
        <a:p>
          <a:endParaRPr lang="en-US"/>
        </a:p>
      </dgm:t>
    </dgm:pt>
    <dgm:pt modelId="{A2245883-A61C-4409-92C3-D22557AB14E0}" type="parTrans" cxnId="{1ED8C750-EC9F-4CC6-8AF7-81221446E47E}">
      <dgm:prSet/>
      <dgm:spPr/>
      <dgm:t>
        <a:bodyPr/>
        <a:lstStyle/>
        <a:p>
          <a:endParaRPr lang="en-US"/>
        </a:p>
      </dgm:t>
    </dgm:pt>
    <dgm:pt modelId="{0341B0BD-2ECE-4981-B54C-C06E01BE7606}">
      <dgm:prSet phldrT="[Text]"/>
      <dgm:spPr/>
      <dgm:t>
        <a:bodyPr/>
        <a:lstStyle/>
        <a:p>
          <a:r>
            <a:rPr lang="vi-VN" dirty="0"/>
            <a:t>1</a:t>
          </a:r>
          <a:endParaRPr lang="en-US" dirty="0"/>
        </a:p>
      </dgm:t>
    </dgm:pt>
    <dgm:pt modelId="{7B306527-D880-4E60-8E20-BDC5AB7A9805}" type="sibTrans" cxnId="{30E02EAE-965F-4F6A-9762-9049FDD56259}">
      <dgm:prSet/>
      <dgm:spPr/>
      <dgm:t>
        <a:bodyPr/>
        <a:lstStyle/>
        <a:p>
          <a:endParaRPr lang="en-US"/>
        </a:p>
      </dgm:t>
    </dgm:pt>
    <dgm:pt modelId="{EC7AB3E5-911A-4EE6-8DB0-A8CF6B14D1CE}" type="parTrans" cxnId="{30E02EAE-965F-4F6A-9762-9049FDD56259}">
      <dgm:prSet/>
      <dgm:spPr/>
      <dgm:t>
        <a:bodyPr/>
        <a:lstStyle/>
        <a:p>
          <a:endParaRPr lang="en-US"/>
        </a:p>
      </dgm:t>
    </dgm:pt>
    <dgm:pt modelId="{2FE86488-7EE6-47FB-94E2-678E7A5A1E83}">
      <dgm:prSet custT="1"/>
      <dgm:spPr>
        <a:solidFill>
          <a:schemeClr val="accent2">
            <a:alpha val="90000"/>
          </a:schemeClr>
        </a:solidFill>
      </dgm:spPr>
      <dgm:t>
        <a:bodyPr/>
        <a:lstStyle/>
        <a:p>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xuất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sắc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xét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Phong </a:t>
          </a:r>
          <a:r>
            <a:rPr lang="en-US" sz="2000" dirty="0" err="1">
              <a:solidFill>
                <a:schemeClr val="tx1"/>
              </a:solidFill>
              <a:latin typeface="Times New Roman" panose="02020603050405020304" pitchFamily="18" charset="0"/>
              <a:cs typeface="Times New Roman" panose="02020603050405020304" pitchFamily="18" charset="0"/>
            </a:rPr>
            <a:t>trào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đua</a:t>
          </a:r>
          <a:endParaRPr lang="en-US" sz="2000" dirty="0">
            <a:latin typeface="Times New Roman" panose="02020603050405020304" pitchFamily="18" charset="0"/>
            <a:cs typeface="Times New Roman" panose="02020603050405020304" pitchFamily="18" charset="0"/>
          </a:endParaRPr>
        </a:p>
      </dgm:t>
    </dgm:pt>
    <dgm:pt modelId="{FC6E6267-914F-47BB-9A39-8A9084BF9FCF}" type="parTrans" cxnId="{8E7AC3E1-D4EF-44FB-A5B2-FC898B46AD1B}">
      <dgm:prSet/>
      <dgm:spPr/>
      <dgm:t>
        <a:bodyPr/>
        <a:lstStyle/>
        <a:p>
          <a:endParaRPr lang="en-US"/>
        </a:p>
      </dgm:t>
    </dgm:pt>
    <dgm:pt modelId="{AC5535B6-DAD0-44D9-A7BB-3ACACC898E72}" type="sibTrans" cxnId="{8E7AC3E1-D4EF-44FB-A5B2-FC898B46AD1B}">
      <dgm:prSet/>
      <dgm:spPr/>
      <dgm:t>
        <a:bodyPr/>
        <a:lstStyle/>
        <a:p>
          <a:endParaRPr lang="en-US"/>
        </a:p>
      </dgm:t>
    </dgm:pt>
    <dgm:pt modelId="{D98A0525-B5C3-48FF-A796-16C2DB938E35}">
      <dgm:prSet custT="1"/>
      <dgm:spPr>
        <a:solidFill>
          <a:schemeClr val="accent2">
            <a:alpha val="90000"/>
          </a:schemeClr>
        </a:solidFill>
      </dgm:spPr>
      <dgm:t>
        <a:bodyPr/>
        <a:lstStyle/>
        <a:p>
          <a:r>
            <a:rPr lang="en-US" sz="2000" b="1" dirty="0" err="1">
              <a:solidFill>
                <a:schemeClr val="tx1"/>
              </a:solidFill>
              <a:latin typeface="Times New Roman" panose="02020603050405020304" pitchFamily="18" charset="0"/>
              <a:cs typeface="Times New Roman" panose="02020603050405020304" pitchFamily="18" charset="0"/>
            </a:rPr>
            <a:t>Đã</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được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tặng</a:t>
          </a:r>
          <a:r>
            <a:rPr lang="en-US" sz="2000" b="1" dirty="0">
              <a:solidFill>
                <a:schemeClr val="tx1"/>
              </a:solidFill>
              <a:latin typeface="Times New Roman" panose="02020603050405020304" pitchFamily="18" charset="0"/>
              <a:cs typeface="Times New Roman" panose="02020603050405020304" pitchFamily="18" charset="0"/>
            </a:rPr>
            <a:t> BK </a:t>
          </a:r>
          <a:r>
            <a:rPr lang="en-US" sz="2000" b="1" dirty="0" err="1">
              <a:solidFill>
                <a:schemeClr val="tx1"/>
              </a:solidFill>
              <a:latin typeface="Times New Roman" panose="02020603050405020304" pitchFamily="18" charset="0"/>
              <a:cs typeface="Times New Roman" panose="02020603050405020304" pitchFamily="18" charset="0"/>
            </a:rPr>
            <a:t>cấp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bộ</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cấp</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tỉnh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liên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tục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từ</a:t>
          </a:r>
          <a:r>
            <a:rPr lang="en-US" sz="2000" b="1" dirty="0">
              <a:solidFill>
                <a:schemeClr val="tx1"/>
              </a:solidFill>
              <a:latin typeface="Times New Roman" panose="02020603050405020304" pitchFamily="18" charset="0"/>
              <a:cs typeface="Times New Roman" panose="02020603050405020304" pitchFamily="18" charset="0"/>
            </a:rPr>
            <a:t> 5 </a:t>
          </a:r>
          <a:r>
            <a:rPr lang="en-US" sz="2000" b="1" dirty="0" err="1">
              <a:solidFill>
                <a:schemeClr val="tx1"/>
              </a:solidFill>
              <a:latin typeface="Times New Roman" panose="02020603050405020304" pitchFamily="18" charset="0"/>
              <a:cs typeface="Times New Roman" panose="02020603050405020304" pitchFamily="18" charset="0"/>
            </a:rPr>
            <a:t>năm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trở</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lên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đến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thời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điểm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nghị</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đạt</a:t>
          </a:r>
          <a:r>
            <a:rPr lang="en-US" sz="2000" b="1" dirty="0">
              <a:solidFill>
                <a:schemeClr val="tx1"/>
              </a:solidFill>
              <a:latin typeface="Times New Roman" panose="02020603050405020304" pitchFamily="18" charset="0"/>
              <a:cs typeface="Times New Roman" panose="02020603050405020304" pitchFamily="18" charset="0"/>
            </a:rPr>
            <a:t> HTTNV + 3 </a:t>
          </a:r>
          <a:r>
            <a:rPr lang="en-US" sz="2000" b="1" dirty="0" err="1">
              <a:solidFill>
                <a:schemeClr val="tx1"/>
              </a:solidFill>
              <a:latin typeface="Times New Roman" panose="02020603050405020304" pitchFamily="18" charset="0"/>
              <a:cs typeface="Times New Roman" panose="02020603050405020304" pitchFamily="18" charset="0"/>
            </a:rPr>
            <a:t>lần</a:t>
          </a:r>
          <a:r>
            <a:rPr lang="en-US" sz="2000" b="1" dirty="0">
              <a:solidFill>
                <a:schemeClr val="tx1"/>
              </a:solidFill>
              <a:latin typeface="Times New Roman" panose="02020603050405020304" pitchFamily="18" charset="0"/>
              <a:cs typeface="Times New Roman" panose="02020603050405020304" pitchFamily="18" charset="0"/>
            </a:rPr>
            <a:t> CSTĐ </a:t>
          </a:r>
          <a:r>
            <a:rPr lang="en-US" sz="2000" b="1" dirty="0" err="1">
              <a:solidFill>
                <a:schemeClr val="tx1"/>
              </a:solidFill>
              <a:latin typeface="Times New Roman" panose="02020603050405020304" pitchFamily="18" charset="0"/>
              <a:cs typeface="Times New Roman" panose="02020603050405020304" pitchFamily="18" charset="0"/>
            </a:rPr>
            <a:t>cơ</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sở</a:t>
          </a:r>
          <a:endParaRPr lang="en-US" sz="2000" b="1" dirty="0">
            <a:latin typeface="Times New Roman" panose="02020603050405020304" pitchFamily="18" charset="0"/>
            <a:cs typeface="Times New Roman" panose="02020603050405020304" pitchFamily="18" charset="0"/>
          </a:endParaRPr>
        </a:p>
      </dgm:t>
    </dgm:pt>
    <dgm:pt modelId="{51890D64-688E-414D-8330-93174D447586}" type="parTrans" cxnId="{98DAF953-39E1-4433-A437-18B7C6CCADB5}">
      <dgm:prSet/>
      <dgm:spPr/>
      <dgm:t>
        <a:bodyPr/>
        <a:lstStyle/>
        <a:p>
          <a:endParaRPr lang="en-US"/>
        </a:p>
      </dgm:t>
    </dgm:pt>
    <dgm:pt modelId="{4EFC276E-44B2-45EC-93CA-FEC304CAAF16}" type="sibTrans" cxnId="{98DAF953-39E1-4433-A437-18B7C6CCADB5}">
      <dgm:prSet/>
      <dgm:spPr/>
      <dgm:t>
        <a:bodyPr/>
        <a:lstStyle/>
        <a:p>
          <a:endParaRPr lang="en-US"/>
        </a:p>
      </dgm:t>
    </dgm:pt>
    <dgm:pt modelId="{87A0FE3E-3482-49B2-944A-CC7A34799599}">
      <dgm:prSet custT="1"/>
      <dgm:spPr>
        <a:solidFill>
          <a:schemeClr val="accent2">
            <a:alpha val="90000"/>
          </a:schemeClr>
        </a:solidFill>
      </dgm:spPr>
      <dgm:t>
        <a:bodyPr/>
        <a:lstStyle/>
        <a:p>
          <a:r>
            <a:rPr lang="en-US" sz="2000" dirty="0" err="1">
              <a:solidFill>
                <a:schemeClr val="tx1"/>
              </a:solidFill>
              <a:latin typeface="Times New Roman" panose="02020603050405020304" pitchFamily="18" charset="0"/>
              <a:cs typeface="Times New Roman" panose="02020603050405020304" pitchFamily="18" charset="0"/>
            </a:rPr>
            <a:t>Lập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nhiều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xuất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phạm</a:t>
          </a:r>
          <a:r>
            <a:rPr lang="en-US" sz="2000" dirty="0">
              <a:solidFill>
                <a:schemeClr val="tx1"/>
              </a:solidFill>
              <a:latin typeface="Times New Roman" panose="02020603050405020304" pitchFamily="18" charset="0"/>
              <a:cs typeface="Times New Roman" panose="02020603050405020304" pitchFamily="18" charset="0"/>
            </a:rPr>
            <a:t> vi </a:t>
          </a:r>
          <a:r>
            <a:rPr lang="en-US" sz="2000" dirty="0" err="1">
              <a:solidFill>
                <a:schemeClr val="tx1"/>
              </a:solidFill>
              <a:latin typeface="Times New Roman" panose="02020603050405020304" pitchFamily="18" charset="0"/>
              <a:cs typeface="Times New Roman" panose="02020603050405020304" pitchFamily="18" charset="0"/>
            </a:rPr>
            <a:t>ảnh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hưởng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cấp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bộ</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cấp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tỉnh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thưởng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vực</a:t>
          </a:r>
          <a:endParaRPr lang="en-US" sz="2000" b="1" dirty="0">
            <a:latin typeface="Times New Roman" panose="02020603050405020304" pitchFamily="18" charset="0"/>
            <a:cs typeface="Times New Roman" panose="02020603050405020304" pitchFamily="18" charset="0"/>
          </a:endParaRPr>
        </a:p>
      </dgm:t>
    </dgm:pt>
    <dgm:pt modelId="{5F9CF20A-A8BF-4C9F-9819-75EB473F0766}" type="parTrans" cxnId="{3B0C1B14-DE44-4D74-9678-DF5CC9DB07D7}">
      <dgm:prSet/>
      <dgm:spPr/>
      <dgm:t>
        <a:bodyPr/>
        <a:lstStyle/>
        <a:p>
          <a:endParaRPr lang="en-US"/>
        </a:p>
      </dgm:t>
    </dgm:pt>
    <dgm:pt modelId="{EDE64F83-5669-4102-8BF3-9A4A695D5FAF}" type="sibTrans" cxnId="{3B0C1B14-DE44-4D74-9678-DF5CC9DB07D7}">
      <dgm:prSet/>
      <dgm:spPr/>
      <dgm:t>
        <a:bodyPr/>
        <a:lstStyle/>
        <a:p>
          <a:endParaRPr lang="en-US"/>
        </a:p>
      </dgm:t>
    </dgm:pt>
    <dgm:pt modelId="{D2F1D233-7827-4E0A-95EA-11E42F53C1D5}">
      <dgm:prSet custT="1"/>
      <dgm:spPr>
        <a:solidFill>
          <a:schemeClr val="accent2">
            <a:alpha val="90000"/>
          </a:schemeClr>
        </a:solidFill>
      </dgm:spPr>
      <dgm:t>
        <a:bodyPr/>
        <a:lstStyle/>
        <a:p>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góp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triển</a:t>
          </a:r>
          <a:r>
            <a:rPr lang="en-US" sz="2000" dirty="0">
              <a:solidFill>
                <a:schemeClr val="tx1"/>
              </a:solidFill>
              <a:latin typeface="Times New Roman" panose="02020603050405020304" pitchFamily="18" charset="0"/>
              <a:cs typeface="Times New Roman" panose="02020603050405020304" pitchFamily="18" charset="0"/>
            </a:rPr>
            <a:t> KTXH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nước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ứng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bộ</a:t>
          </a:r>
          <a:r>
            <a:rPr lang="en-US" sz="2000" dirty="0">
              <a:solidFill>
                <a:schemeClr val="tx1"/>
              </a:solidFill>
              <a:latin typeface="Times New Roman" panose="02020603050405020304" pitchFamily="18" charset="0"/>
              <a:cs typeface="Times New Roman" panose="02020603050405020304" pitchFamily="18" charset="0"/>
            </a:rPr>
            <a:t> KHKT, </a:t>
          </a:r>
          <a:r>
            <a:rPr lang="en-US" sz="2000" dirty="0" err="1">
              <a:solidFill>
                <a:schemeClr val="tx1"/>
              </a:solidFill>
              <a:latin typeface="Times New Roman" panose="02020603050405020304" pitchFamily="18" charset="0"/>
              <a:cs typeface="Times New Roman" panose="02020603050405020304" pitchFamily="18" charset="0"/>
            </a:rPr>
            <a:t>công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hội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đạo</a:t>
          </a:r>
          <a:endParaRPr lang="en-US" sz="2000" dirty="0">
            <a:latin typeface="Times New Roman" panose="02020603050405020304" pitchFamily="18" charset="0"/>
            <a:cs typeface="Times New Roman" panose="02020603050405020304" pitchFamily="18" charset="0"/>
          </a:endParaRPr>
        </a:p>
      </dgm:t>
    </dgm:pt>
    <dgm:pt modelId="{2D58C561-51EB-467C-B8CC-439D2B64BAA0}" type="parTrans" cxnId="{652886FD-33B1-4D93-8597-5F54AC01A58C}">
      <dgm:prSet/>
      <dgm:spPr/>
      <dgm:t>
        <a:bodyPr/>
        <a:lstStyle/>
        <a:p>
          <a:endParaRPr lang="en-US"/>
        </a:p>
      </dgm:t>
    </dgm:pt>
    <dgm:pt modelId="{ADB2B123-C7BE-4ED6-B850-B1B5745DD902}" type="sibTrans" cxnId="{652886FD-33B1-4D93-8597-5F54AC01A58C}">
      <dgm:prSet/>
      <dgm:spPr/>
      <dgm:t>
        <a:bodyPr/>
        <a:lstStyle/>
        <a:p>
          <a:endParaRPr lang="en-US"/>
        </a:p>
      </dgm:t>
    </dgm:pt>
    <dgm:pt modelId="{AB3E03FD-98F6-40AE-9231-FC53892A0634}" type="pres">
      <dgm:prSet presAssocID="{1BBB6873-28EA-4B87-8C40-8E509F5B7255}" presName="linearFlow" presStyleCnt="0">
        <dgm:presLayoutVars>
          <dgm:dir/>
          <dgm:animLvl val="lvl"/>
          <dgm:resizeHandles val="exact"/>
        </dgm:presLayoutVars>
      </dgm:prSet>
      <dgm:spPr/>
    </dgm:pt>
    <dgm:pt modelId="{CD5E1C20-B12F-4332-9073-934A64206036}" type="pres">
      <dgm:prSet presAssocID="{0341B0BD-2ECE-4981-B54C-C06E01BE7606}" presName="composite" presStyleCnt="0"/>
      <dgm:spPr/>
    </dgm:pt>
    <dgm:pt modelId="{29A41E13-2CFA-4DEC-8C7F-43572F36911E}" type="pres">
      <dgm:prSet presAssocID="{0341B0BD-2ECE-4981-B54C-C06E01BE7606}" presName="parentText" presStyleLbl="alignNode1" presStyleIdx="0" presStyleCnt="4">
        <dgm:presLayoutVars>
          <dgm:chMax val="1"/>
          <dgm:bulletEnabled val="1"/>
        </dgm:presLayoutVars>
      </dgm:prSet>
      <dgm:spPr/>
    </dgm:pt>
    <dgm:pt modelId="{80B7D07B-76DC-4374-B898-FB73C5FF07D0}" type="pres">
      <dgm:prSet presAssocID="{0341B0BD-2ECE-4981-B54C-C06E01BE7606}" presName="descendantText" presStyleLbl="alignAcc1" presStyleIdx="0" presStyleCnt="4" custScaleY="115293">
        <dgm:presLayoutVars>
          <dgm:bulletEnabled val="1"/>
        </dgm:presLayoutVars>
      </dgm:prSet>
      <dgm:spPr/>
    </dgm:pt>
    <dgm:pt modelId="{EEE9A780-352E-4A0E-8EC5-5FFAF1211DAF}" type="pres">
      <dgm:prSet presAssocID="{7B306527-D880-4E60-8E20-BDC5AB7A9805}" presName="sp" presStyleCnt="0"/>
      <dgm:spPr/>
    </dgm:pt>
    <dgm:pt modelId="{62E058DA-47B1-42E5-ABDC-954BA010E7DA}" type="pres">
      <dgm:prSet presAssocID="{249CAB5F-DD2C-415F-B90E-BE33697E3A96}" presName="composite" presStyleCnt="0"/>
      <dgm:spPr/>
    </dgm:pt>
    <dgm:pt modelId="{3C8A466F-0101-4D59-B0BC-CCB69FB41036}" type="pres">
      <dgm:prSet presAssocID="{249CAB5F-DD2C-415F-B90E-BE33697E3A96}" presName="parentText" presStyleLbl="alignNode1" presStyleIdx="1" presStyleCnt="4">
        <dgm:presLayoutVars>
          <dgm:chMax val="1"/>
          <dgm:bulletEnabled val="1"/>
        </dgm:presLayoutVars>
      </dgm:prSet>
      <dgm:spPr/>
    </dgm:pt>
    <dgm:pt modelId="{BDF9624D-33CB-4F6D-A95E-D0962AE475FE}" type="pres">
      <dgm:prSet presAssocID="{249CAB5F-DD2C-415F-B90E-BE33697E3A96}" presName="descendantText" presStyleLbl="alignAcc1" presStyleIdx="1" presStyleCnt="4">
        <dgm:presLayoutVars>
          <dgm:bulletEnabled val="1"/>
        </dgm:presLayoutVars>
      </dgm:prSet>
      <dgm:spPr/>
    </dgm:pt>
    <dgm:pt modelId="{56D322C0-7E89-416F-9FE4-09E5575CC98A}" type="pres">
      <dgm:prSet presAssocID="{179ED85A-9916-433A-97A7-49DC75965A23}" presName="sp" presStyleCnt="0"/>
      <dgm:spPr/>
    </dgm:pt>
    <dgm:pt modelId="{8D6E9A59-2C59-4C4C-8B97-3DAEF5478694}" type="pres">
      <dgm:prSet presAssocID="{ED06FC83-AA22-4D4D-95A9-C387223C1679}" presName="composite" presStyleCnt="0"/>
      <dgm:spPr/>
    </dgm:pt>
    <dgm:pt modelId="{9BB8C767-1DBC-4753-8ED6-7BF654CCC706}" type="pres">
      <dgm:prSet presAssocID="{ED06FC83-AA22-4D4D-95A9-C387223C1679}" presName="parentText" presStyleLbl="alignNode1" presStyleIdx="2" presStyleCnt="4">
        <dgm:presLayoutVars>
          <dgm:chMax val="1"/>
          <dgm:bulletEnabled val="1"/>
        </dgm:presLayoutVars>
      </dgm:prSet>
      <dgm:spPr/>
    </dgm:pt>
    <dgm:pt modelId="{9902EB89-EBB4-419A-929C-F02D1EBBCC61}" type="pres">
      <dgm:prSet presAssocID="{ED06FC83-AA22-4D4D-95A9-C387223C1679}" presName="descendantText" presStyleLbl="alignAcc1" presStyleIdx="2" presStyleCnt="4" custLinFactNeighborX="1316" custLinFactNeighborY="3902">
        <dgm:presLayoutVars>
          <dgm:bulletEnabled val="1"/>
        </dgm:presLayoutVars>
      </dgm:prSet>
      <dgm:spPr/>
    </dgm:pt>
    <dgm:pt modelId="{F259D6E8-2D18-4BA6-880B-92E8318143F4}" type="pres">
      <dgm:prSet presAssocID="{90E0E1DD-F39F-4171-98D3-A166011C44FD}" presName="sp" presStyleCnt="0"/>
      <dgm:spPr/>
    </dgm:pt>
    <dgm:pt modelId="{E9674E38-2BE8-41F0-84DE-9A50CB109F7C}" type="pres">
      <dgm:prSet presAssocID="{EC586E33-E03D-44BA-A0AE-A7DC108359F5}" presName="composite" presStyleCnt="0"/>
      <dgm:spPr/>
    </dgm:pt>
    <dgm:pt modelId="{5F0F76CB-D780-499F-8203-8F4E2D223BCB}" type="pres">
      <dgm:prSet presAssocID="{EC586E33-E03D-44BA-A0AE-A7DC108359F5}" presName="parentText" presStyleLbl="alignNode1" presStyleIdx="3" presStyleCnt="4">
        <dgm:presLayoutVars>
          <dgm:chMax val="1"/>
          <dgm:bulletEnabled val="1"/>
        </dgm:presLayoutVars>
      </dgm:prSet>
      <dgm:spPr/>
    </dgm:pt>
    <dgm:pt modelId="{F4F1DBC4-B09D-4254-B494-2FA2797A3329}" type="pres">
      <dgm:prSet presAssocID="{EC586E33-E03D-44BA-A0AE-A7DC108359F5}" presName="descendantText" presStyleLbl="alignAcc1" presStyleIdx="3" presStyleCnt="4">
        <dgm:presLayoutVars>
          <dgm:bulletEnabled val="1"/>
        </dgm:presLayoutVars>
      </dgm:prSet>
      <dgm:spPr/>
    </dgm:pt>
  </dgm:ptLst>
  <dgm:cxnLst>
    <dgm:cxn modelId="{3B0C1B14-DE44-4D74-9678-DF5CC9DB07D7}" srcId="{ED06FC83-AA22-4D4D-95A9-C387223C1679}" destId="{87A0FE3E-3482-49B2-944A-CC7A34799599}" srcOrd="0" destOrd="0" parTransId="{5F9CF20A-A8BF-4C9F-9819-75EB473F0766}" sibTransId="{EDE64F83-5669-4102-8BF3-9A4A695D5FAF}"/>
    <dgm:cxn modelId="{EF105437-C3AC-4EAF-AC79-3CE2F0C26D97}" type="presOf" srcId="{87A0FE3E-3482-49B2-944A-CC7A34799599}" destId="{9902EB89-EBB4-419A-929C-F02D1EBBCC61}" srcOrd="0" destOrd="0" presId="urn:microsoft.com/office/officeart/2005/8/layout/chevron2"/>
    <dgm:cxn modelId="{73755C3A-EC8B-4449-8019-51B5C692A5E4}" type="presOf" srcId="{0341B0BD-2ECE-4981-B54C-C06E01BE7606}" destId="{29A41E13-2CFA-4DEC-8C7F-43572F36911E}" srcOrd="0" destOrd="0" presId="urn:microsoft.com/office/officeart/2005/8/layout/chevron2"/>
    <dgm:cxn modelId="{BA5E4943-982A-4409-B874-4E7DD07D309D}" type="presOf" srcId="{ED06FC83-AA22-4D4D-95A9-C387223C1679}" destId="{9BB8C767-1DBC-4753-8ED6-7BF654CCC706}" srcOrd="0" destOrd="0" presId="urn:microsoft.com/office/officeart/2005/8/layout/chevron2"/>
    <dgm:cxn modelId="{E021554B-9C75-45E9-B893-3B9BECA70336}" type="presOf" srcId="{D2F1D233-7827-4E0A-95EA-11E42F53C1D5}" destId="{F4F1DBC4-B09D-4254-B494-2FA2797A3329}" srcOrd="0" destOrd="0" presId="urn:microsoft.com/office/officeart/2005/8/layout/chevron2"/>
    <dgm:cxn modelId="{1ED8C750-EC9F-4CC6-8AF7-81221446E47E}" srcId="{1BBB6873-28EA-4B87-8C40-8E509F5B7255}" destId="{249CAB5F-DD2C-415F-B90E-BE33697E3A96}" srcOrd="1" destOrd="0" parTransId="{A2245883-A61C-4409-92C3-D22557AB14E0}" sibTransId="{179ED85A-9916-433A-97A7-49DC75965A23}"/>
    <dgm:cxn modelId="{98DAF953-39E1-4433-A437-18B7C6CCADB5}" srcId="{249CAB5F-DD2C-415F-B90E-BE33697E3A96}" destId="{D98A0525-B5C3-48FF-A796-16C2DB938E35}" srcOrd="0" destOrd="0" parTransId="{51890D64-688E-414D-8330-93174D447586}" sibTransId="{4EFC276E-44B2-45EC-93CA-FEC304CAAF16}"/>
    <dgm:cxn modelId="{56CE0D89-D5C7-4ECA-954C-74E3657F6964}" type="presOf" srcId="{D98A0525-B5C3-48FF-A796-16C2DB938E35}" destId="{BDF9624D-33CB-4F6D-A95E-D0962AE475FE}" srcOrd="0" destOrd="0" presId="urn:microsoft.com/office/officeart/2005/8/layout/chevron2"/>
    <dgm:cxn modelId="{2AC3E192-6BB3-42B7-B518-01CFA9BDA8AC}" type="presOf" srcId="{2FE86488-7EE6-47FB-94E2-678E7A5A1E83}" destId="{80B7D07B-76DC-4374-B898-FB73C5FF07D0}" srcOrd="0" destOrd="0" presId="urn:microsoft.com/office/officeart/2005/8/layout/chevron2"/>
    <dgm:cxn modelId="{D6A6419C-48B3-4186-B896-407E9B6D94A6}" type="presOf" srcId="{EC586E33-E03D-44BA-A0AE-A7DC108359F5}" destId="{5F0F76CB-D780-499F-8203-8F4E2D223BCB}" srcOrd="0" destOrd="0" presId="urn:microsoft.com/office/officeart/2005/8/layout/chevron2"/>
    <dgm:cxn modelId="{91EFDFA8-8207-4A5E-834C-0541EA1ABFAB}" type="presOf" srcId="{1BBB6873-28EA-4B87-8C40-8E509F5B7255}" destId="{AB3E03FD-98F6-40AE-9231-FC53892A0634}" srcOrd="0" destOrd="0" presId="urn:microsoft.com/office/officeart/2005/8/layout/chevron2"/>
    <dgm:cxn modelId="{30E02EAE-965F-4F6A-9762-9049FDD56259}" srcId="{1BBB6873-28EA-4B87-8C40-8E509F5B7255}" destId="{0341B0BD-2ECE-4981-B54C-C06E01BE7606}" srcOrd="0" destOrd="0" parTransId="{EC7AB3E5-911A-4EE6-8DB0-A8CF6B14D1CE}" sibTransId="{7B306527-D880-4E60-8E20-BDC5AB7A9805}"/>
    <dgm:cxn modelId="{F4535FBD-2D4C-43F5-B55D-0912CBFF0609}" srcId="{1BBB6873-28EA-4B87-8C40-8E509F5B7255}" destId="{ED06FC83-AA22-4D4D-95A9-C387223C1679}" srcOrd="2" destOrd="0" parTransId="{74BED329-39E5-4E74-B277-A488084C0CD8}" sibTransId="{90E0E1DD-F39F-4171-98D3-A166011C44FD}"/>
    <dgm:cxn modelId="{8E7AC3E1-D4EF-44FB-A5B2-FC898B46AD1B}" srcId="{0341B0BD-2ECE-4981-B54C-C06E01BE7606}" destId="{2FE86488-7EE6-47FB-94E2-678E7A5A1E83}" srcOrd="0" destOrd="0" parTransId="{FC6E6267-914F-47BB-9A39-8A9084BF9FCF}" sibTransId="{AC5535B6-DAD0-44D9-A7BB-3ACACC898E72}"/>
    <dgm:cxn modelId="{4845E2EE-7A32-488F-820E-532F192D8BB4}" srcId="{1BBB6873-28EA-4B87-8C40-8E509F5B7255}" destId="{EC586E33-E03D-44BA-A0AE-A7DC108359F5}" srcOrd="3" destOrd="0" parTransId="{CB200C05-4274-47EA-83DA-76EEC862B4B0}" sibTransId="{0B4BC1F3-B9E6-4D5F-81F3-AD578FE7C766}"/>
    <dgm:cxn modelId="{2DA8A9FC-13AC-4F04-999F-2D741038B7B2}" type="presOf" srcId="{249CAB5F-DD2C-415F-B90E-BE33697E3A96}" destId="{3C8A466F-0101-4D59-B0BC-CCB69FB41036}" srcOrd="0" destOrd="0" presId="urn:microsoft.com/office/officeart/2005/8/layout/chevron2"/>
    <dgm:cxn modelId="{652886FD-33B1-4D93-8597-5F54AC01A58C}" srcId="{EC586E33-E03D-44BA-A0AE-A7DC108359F5}" destId="{D2F1D233-7827-4E0A-95EA-11E42F53C1D5}" srcOrd="0" destOrd="0" parTransId="{2D58C561-51EB-467C-B8CC-439D2B64BAA0}" sibTransId="{ADB2B123-C7BE-4ED6-B850-B1B5745DD902}"/>
    <dgm:cxn modelId="{18FDCCDD-6F88-4B7C-8A70-A216571A0973}" type="presParOf" srcId="{AB3E03FD-98F6-40AE-9231-FC53892A0634}" destId="{CD5E1C20-B12F-4332-9073-934A64206036}" srcOrd="0" destOrd="0" presId="urn:microsoft.com/office/officeart/2005/8/layout/chevron2"/>
    <dgm:cxn modelId="{32B8FE91-5755-4880-8376-16E8CDA4F977}" type="presParOf" srcId="{CD5E1C20-B12F-4332-9073-934A64206036}" destId="{29A41E13-2CFA-4DEC-8C7F-43572F36911E}" srcOrd="0" destOrd="0" presId="urn:microsoft.com/office/officeart/2005/8/layout/chevron2"/>
    <dgm:cxn modelId="{F96E1580-D4F4-4379-A768-AFE9158D3434}" type="presParOf" srcId="{CD5E1C20-B12F-4332-9073-934A64206036}" destId="{80B7D07B-76DC-4374-B898-FB73C5FF07D0}" srcOrd="1" destOrd="0" presId="urn:microsoft.com/office/officeart/2005/8/layout/chevron2"/>
    <dgm:cxn modelId="{2EF33E4E-BDA9-46AF-9AC1-BF1710F94D74}" type="presParOf" srcId="{AB3E03FD-98F6-40AE-9231-FC53892A0634}" destId="{EEE9A780-352E-4A0E-8EC5-5FFAF1211DAF}" srcOrd="1" destOrd="0" presId="urn:microsoft.com/office/officeart/2005/8/layout/chevron2"/>
    <dgm:cxn modelId="{ADFE2C31-7F58-47F6-B25E-0F1BA63D5130}" type="presParOf" srcId="{AB3E03FD-98F6-40AE-9231-FC53892A0634}" destId="{62E058DA-47B1-42E5-ABDC-954BA010E7DA}" srcOrd="2" destOrd="0" presId="urn:microsoft.com/office/officeart/2005/8/layout/chevron2"/>
    <dgm:cxn modelId="{FF8E4115-16A5-4598-A506-275B529833A3}" type="presParOf" srcId="{62E058DA-47B1-42E5-ABDC-954BA010E7DA}" destId="{3C8A466F-0101-4D59-B0BC-CCB69FB41036}" srcOrd="0" destOrd="0" presId="urn:microsoft.com/office/officeart/2005/8/layout/chevron2"/>
    <dgm:cxn modelId="{B3DEAB8E-0A5B-4F49-A646-644F351CF8EC}" type="presParOf" srcId="{62E058DA-47B1-42E5-ABDC-954BA010E7DA}" destId="{BDF9624D-33CB-4F6D-A95E-D0962AE475FE}" srcOrd="1" destOrd="0" presId="urn:microsoft.com/office/officeart/2005/8/layout/chevron2"/>
    <dgm:cxn modelId="{B13D094E-C5E0-4549-84D3-C515200E256E}" type="presParOf" srcId="{AB3E03FD-98F6-40AE-9231-FC53892A0634}" destId="{56D322C0-7E89-416F-9FE4-09E5575CC98A}" srcOrd="3" destOrd="0" presId="urn:microsoft.com/office/officeart/2005/8/layout/chevron2"/>
    <dgm:cxn modelId="{599EEE23-737D-42C1-BEE6-D6B2CD6A039F}" type="presParOf" srcId="{AB3E03FD-98F6-40AE-9231-FC53892A0634}" destId="{8D6E9A59-2C59-4C4C-8B97-3DAEF5478694}" srcOrd="4" destOrd="0" presId="urn:microsoft.com/office/officeart/2005/8/layout/chevron2"/>
    <dgm:cxn modelId="{44D0E199-1F75-4D24-946C-42D0C3155D4A}" type="presParOf" srcId="{8D6E9A59-2C59-4C4C-8B97-3DAEF5478694}" destId="{9BB8C767-1DBC-4753-8ED6-7BF654CCC706}" srcOrd="0" destOrd="0" presId="urn:microsoft.com/office/officeart/2005/8/layout/chevron2"/>
    <dgm:cxn modelId="{A1EDF3C7-9E00-435A-A143-9DBA2E65974A}" type="presParOf" srcId="{8D6E9A59-2C59-4C4C-8B97-3DAEF5478694}" destId="{9902EB89-EBB4-419A-929C-F02D1EBBCC61}" srcOrd="1" destOrd="0" presId="urn:microsoft.com/office/officeart/2005/8/layout/chevron2"/>
    <dgm:cxn modelId="{B500ED9A-120C-4983-A9C2-57B3F35F3D10}" type="presParOf" srcId="{AB3E03FD-98F6-40AE-9231-FC53892A0634}" destId="{F259D6E8-2D18-4BA6-880B-92E8318143F4}" srcOrd="5" destOrd="0" presId="urn:microsoft.com/office/officeart/2005/8/layout/chevron2"/>
    <dgm:cxn modelId="{B1104781-3492-4169-BFA4-F0B4BD7977BB}" type="presParOf" srcId="{AB3E03FD-98F6-40AE-9231-FC53892A0634}" destId="{E9674E38-2BE8-41F0-84DE-9A50CB109F7C}" srcOrd="6" destOrd="0" presId="urn:microsoft.com/office/officeart/2005/8/layout/chevron2"/>
    <dgm:cxn modelId="{ADBDF278-856A-4758-8E95-D70E116E7692}" type="presParOf" srcId="{E9674E38-2BE8-41F0-84DE-9A50CB109F7C}" destId="{5F0F76CB-D780-499F-8203-8F4E2D223BCB}" srcOrd="0" destOrd="0" presId="urn:microsoft.com/office/officeart/2005/8/layout/chevron2"/>
    <dgm:cxn modelId="{93571D02-3D64-4DBB-BA8C-5F1D20174335}" type="presParOf" srcId="{E9674E38-2BE8-41F0-84DE-9A50CB109F7C}" destId="{F4F1DBC4-B09D-4254-B494-2FA2797A33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41E13-2CFA-4DEC-8C7F-43572F36911E}">
      <dsp:nvSpPr>
        <dsp:cNvPr id="0" name=""/>
        <dsp:cNvSpPr/>
      </dsp:nvSpPr>
      <dsp:spPr>
        <a:xfrm rot="5400000">
          <a:off x="-210260" y="284739"/>
          <a:ext cx="1401737" cy="9812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t>1</a:t>
          </a:r>
          <a:endParaRPr lang="en-US" sz="2800" kern="1200" dirty="0"/>
        </a:p>
      </dsp:txBody>
      <dsp:txXfrm rot="-5400000">
        <a:off x="1" y="565086"/>
        <a:ext cx="981216" cy="420521"/>
      </dsp:txXfrm>
    </dsp:sp>
    <dsp:sp modelId="{80B7D07B-76DC-4374-B898-FB73C5FF07D0}">
      <dsp:nvSpPr>
        <dsp:cNvPr id="0" name=""/>
        <dsp:cNvSpPr/>
      </dsp:nvSpPr>
      <dsp:spPr>
        <a:xfrm rot="5400000">
          <a:off x="3394373" y="-2408348"/>
          <a:ext cx="1050468" cy="5876783"/>
        </a:xfrm>
        <a:prstGeom prst="round2SameRect">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solidFill>
                <a:schemeClr val="tx1"/>
              </a:solidFill>
              <a:latin typeface="Times New Roman" panose="02020603050405020304" pitchFamily="18" charset="0"/>
              <a:cs typeface="Times New Roman" panose="02020603050405020304" pitchFamily="18" charset="0"/>
            </a:rPr>
            <a:t>Có</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thành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tích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xuất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sắc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tiêu</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biểu</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được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bình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xét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trong</a:t>
          </a:r>
          <a:r>
            <a:rPr lang="en-US" sz="2000" kern="1200" dirty="0">
              <a:solidFill>
                <a:schemeClr val="tx1"/>
              </a:solidFill>
              <a:latin typeface="Times New Roman" panose="02020603050405020304" pitchFamily="18" charset="0"/>
              <a:cs typeface="Times New Roman" panose="02020603050405020304" pitchFamily="18" charset="0"/>
            </a:rPr>
            <a:t> Phong </a:t>
          </a:r>
          <a:r>
            <a:rPr lang="en-US" sz="2000" kern="1200" dirty="0" err="1">
              <a:solidFill>
                <a:schemeClr val="tx1"/>
              </a:solidFill>
              <a:latin typeface="Times New Roman" panose="02020603050405020304" pitchFamily="18" charset="0"/>
              <a:cs typeface="Times New Roman" panose="02020603050405020304" pitchFamily="18" charset="0"/>
            </a:rPr>
            <a:t>trào</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đua</a:t>
          </a:r>
          <a:endParaRPr lang="en-US" sz="2000" kern="1200" dirty="0">
            <a:latin typeface="Times New Roman" panose="02020603050405020304" pitchFamily="18" charset="0"/>
            <a:cs typeface="Times New Roman" panose="02020603050405020304" pitchFamily="18" charset="0"/>
          </a:endParaRPr>
        </a:p>
      </dsp:txBody>
      <dsp:txXfrm rot="-5400000">
        <a:off x="981216" y="56089"/>
        <a:ext cx="5825503" cy="947908"/>
      </dsp:txXfrm>
    </dsp:sp>
    <dsp:sp modelId="{3C8A466F-0101-4D59-B0BC-CCB69FB41036}">
      <dsp:nvSpPr>
        <dsp:cNvPr id="0" name=""/>
        <dsp:cNvSpPr/>
      </dsp:nvSpPr>
      <dsp:spPr>
        <a:xfrm rot="5400000">
          <a:off x="-210260" y="1543664"/>
          <a:ext cx="1401737" cy="9812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t>2</a:t>
          </a:r>
          <a:endParaRPr lang="en-US" sz="2800" kern="1200" dirty="0"/>
        </a:p>
      </dsp:txBody>
      <dsp:txXfrm rot="-5400000">
        <a:off x="1" y="1824011"/>
        <a:ext cx="981216" cy="420521"/>
      </dsp:txXfrm>
    </dsp:sp>
    <dsp:sp modelId="{BDF9624D-33CB-4F6D-A95E-D0962AE475FE}">
      <dsp:nvSpPr>
        <dsp:cNvPr id="0" name=""/>
        <dsp:cNvSpPr/>
      </dsp:nvSpPr>
      <dsp:spPr>
        <a:xfrm rot="5400000">
          <a:off x="3464043" y="-1149423"/>
          <a:ext cx="911129" cy="5876783"/>
        </a:xfrm>
        <a:prstGeom prst="round2SameRect">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a:solidFill>
                <a:schemeClr val="tx1"/>
              </a:solidFill>
              <a:latin typeface="Times New Roman" panose="02020603050405020304" pitchFamily="18" charset="0"/>
              <a:cs typeface="Times New Roman" panose="02020603050405020304" pitchFamily="18" charset="0"/>
            </a:rPr>
            <a:t>Đã</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được</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tặng</a:t>
          </a:r>
          <a:r>
            <a:rPr lang="en-US" sz="2000" b="1" kern="1200" dirty="0">
              <a:solidFill>
                <a:schemeClr val="tx1"/>
              </a:solidFill>
              <a:latin typeface="Times New Roman" panose="02020603050405020304" pitchFamily="18" charset="0"/>
              <a:cs typeface="Times New Roman" panose="02020603050405020304" pitchFamily="18" charset="0"/>
            </a:rPr>
            <a:t> BK </a:t>
          </a:r>
          <a:r>
            <a:rPr lang="en-US" sz="2000" b="1" kern="1200" dirty="0" err="1">
              <a:solidFill>
                <a:schemeClr val="tx1"/>
              </a:solidFill>
              <a:latin typeface="Times New Roman" panose="02020603050405020304" pitchFamily="18" charset="0"/>
              <a:cs typeface="Times New Roman" panose="02020603050405020304" pitchFamily="18" charset="0"/>
            </a:rPr>
            <a:t>cấp</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bộ</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cấp</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tỉnh</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và</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có</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liên</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tục</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từ</a:t>
          </a:r>
          <a:r>
            <a:rPr lang="en-US" sz="2000" b="1" kern="1200" dirty="0">
              <a:solidFill>
                <a:schemeClr val="tx1"/>
              </a:solidFill>
              <a:latin typeface="Times New Roman" panose="02020603050405020304" pitchFamily="18" charset="0"/>
              <a:cs typeface="Times New Roman" panose="02020603050405020304" pitchFamily="18" charset="0"/>
            </a:rPr>
            <a:t> 5 </a:t>
          </a:r>
          <a:r>
            <a:rPr lang="en-US" sz="2000" b="1" kern="1200" dirty="0" err="1">
              <a:solidFill>
                <a:schemeClr val="tx1"/>
              </a:solidFill>
              <a:latin typeface="Times New Roman" panose="02020603050405020304" pitchFamily="18" charset="0"/>
              <a:cs typeface="Times New Roman" panose="02020603050405020304" pitchFamily="18" charset="0"/>
            </a:rPr>
            <a:t>năm</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trở</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lên</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đến</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thời</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điểm</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đề</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nghị</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đạt</a:t>
          </a:r>
          <a:r>
            <a:rPr lang="en-US" sz="2000" b="1" kern="1200" dirty="0">
              <a:solidFill>
                <a:schemeClr val="tx1"/>
              </a:solidFill>
              <a:latin typeface="Times New Roman" panose="02020603050405020304" pitchFamily="18" charset="0"/>
              <a:cs typeface="Times New Roman" panose="02020603050405020304" pitchFamily="18" charset="0"/>
            </a:rPr>
            <a:t> HTTNV + 3 </a:t>
          </a:r>
          <a:r>
            <a:rPr lang="en-US" sz="2000" b="1" kern="1200" dirty="0" err="1">
              <a:solidFill>
                <a:schemeClr val="tx1"/>
              </a:solidFill>
              <a:latin typeface="Times New Roman" panose="02020603050405020304" pitchFamily="18" charset="0"/>
              <a:cs typeface="Times New Roman" panose="02020603050405020304" pitchFamily="18" charset="0"/>
            </a:rPr>
            <a:t>lần</a:t>
          </a:r>
          <a:r>
            <a:rPr lang="en-US" sz="2000" b="1" kern="1200" dirty="0">
              <a:solidFill>
                <a:schemeClr val="tx1"/>
              </a:solidFill>
              <a:latin typeface="Times New Roman" panose="02020603050405020304" pitchFamily="18" charset="0"/>
              <a:cs typeface="Times New Roman" panose="02020603050405020304" pitchFamily="18" charset="0"/>
            </a:rPr>
            <a:t> CSTĐ </a:t>
          </a:r>
          <a:r>
            <a:rPr lang="en-US" sz="2000" b="1" kern="1200" dirty="0" err="1">
              <a:solidFill>
                <a:schemeClr val="tx1"/>
              </a:solidFill>
              <a:latin typeface="Times New Roman" panose="02020603050405020304" pitchFamily="18" charset="0"/>
              <a:cs typeface="Times New Roman" panose="02020603050405020304" pitchFamily="18" charset="0"/>
            </a:rPr>
            <a:t>cơ</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sở</a:t>
          </a:r>
          <a:endParaRPr lang="en-US" sz="2000" b="1" kern="1200" dirty="0">
            <a:latin typeface="Times New Roman" panose="02020603050405020304" pitchFamily="18" charset="0"/>
            <a:cs typeface="Times New Roman" panose="02020603050405020304" pitchFamily="18" charset="0"/>
          </a:endParaRPr>
        </a:p>
      </dsp:txBody>
      <dsp:txXfrm rot="-5400000">
        <a:off x="981216" y="1377882"/>
        <a:ext cx="5832305" cy="822173"/>
      </dsp:txXfrm>
    </dsp:sp>
    <dsp:sp modelId="{9BB8C767-1DBC-4753-8ED6-7BF654CCC706}">
      <dsp:nvSpPr>
        <dsp:cNvPr id="0" name=""/>
        <dsp:cNvSpPr/>
      </dsp:nvSpPr>
      <dsp:spPr>
        <a:xfrm rot="5400000">
          <a:off x="-210260" y="2802588"/>
          <a:ext cx="1401737" cy="9812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t>3</a:t>
          </a:r>
          <a:endParaRPr lang="en-US" sz="2800" kern="1200" dirty="0"/>
        </a:p>
      </dsp:txBody>
      <dsp:txXfrm rot="-5400000">
        <a:off x="1" y="3082935"/>
        <a:ext cx="981216" cy="420521"/>
      </dsp:txXfrm>
    </dsp:sp>
    <dsp:sp modelId="{9902EB89-EBB4-419A-929C-F02D1EBBCC61}">
      <dsp:nvSpPr>
        <dsp:cNvPr id="0" name=""/>
        <dsp:cNvSpPr/>
      </dsp:nvSpPr>
      <dsp:spPr>
        <a:xfrm rot="5400000">
          <a:off x="3464043" y="145052"/>
          <a:ext cx="911129" cy="5876783"/>
        </a:xfrm>
        <a:prstGeom prst="round2SameRect">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solidFill>
                <a:schemeClr val="tx1"/>
              </a:solidFill>
              <a:latin typeface="Times New Roman" panose="02020603050405020304" pitchFamily="18" charset="0"/>
              <a:cs typeface="Times New Roman" panose="02020603050405020304" pitchFamily="18" charset="0"/>
            </a:rPr>
            <a:t>Lập</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được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nhiều</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thành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tích</a:t>
          </a:r>
          <a:r>
            <a:rPr lang="en-US" sz="2000" kern="1200" dirty="0">
              <a:solidFill>
                <a:schemeClr val="tx1"/>
              </a:solidFill>
              <a:latin typeface="Times New Roman" panose="02020603050405020304" pitchFamily="18" charset="0"/>
              <a:cs typeface="Times New Roman" panose="02020603050405020304" pitchFamily="18" charset="0"/>
            </a:rPr>
            <a:t>/</a:t>
          </a:r>
          <a:r>
            <a:rPr lang="en-US" sz="2000" kern="1200" dirty="0" err="1">
              <a:solidFill>
                <a:schemeClr val="tx1"/>
              </a:solidFill>
              <a:latin typeface="Times New Roman" panose="02020603050405020304" pitchFamily="18" charset="0"/>
              <a:cs typeface="Times New Roman" panose="02020603050405020304" pitchFamily="18" charset="0"/>
            </a:rPr>
            <a:t>thành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tích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đột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xuất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có</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phạm</a:t>
          </a:r>
          <a:r>
            <a:rPr lang="en-US" sz="2000" kern="1200" dirty="0">
              <a:solidFill>
                <a:schemeClr val="tx1"/>
              </a:solidFill>
              <a:latin typeface="Times New Roman" panose="02020603050405020304" pitchFamily="18" charset="0"/>
              <a:cs typeface="Times New Roman" panose="02020603050405020304" pitchFamily="18" charset="0"/>
            </a:rPr>
            <a:t> vi </a:t>
          </a:r>
          <a:r>
            <a:rPr lang="en-US" sz="2000" kern="1200" dirty="0" err="1">
              <a:solidFill>
                <a:schemeClr val="tx1"/>
              </a:solidFill>
              <a:latin typeface="Times New Roman" panose="02020603050405020304" pitchFamily="18" charset="0"/>
              <a:cs typeface="Times New Roman" panose="02020603050405020304" pitchFamily="18" charset="0"/>
            </a:rPr>
            <a:t>ảnh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hưởng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trong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cấp</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bộ</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cấp</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tỉnh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hoặc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đạt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giải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thưởng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khu</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vực</a:t>
          </a:r>
          <a:endParaRPr lang="en-US" sz="2000" b="1" kern="1200" dirty="0">
            <a:latin typeface="Times New Roman" panose="02020603050405020304" pitchFamily="18" charset="0"/>
            <a:cs typeface="Times New Roman" panose="02020603050405020304" pitchFamily="18" charset="0"/>
          </a:endParaRPr>
        </a:p>
      </dsp:txBody>
      <dsp:txXfrm rot="-5400000">
        <a:off x="981216" y="2672357"/>
        <a:ext cx="5832305" cy="822173"/>
      </dsp:txXfrm>
    </dsp:sp>
    <dsp:sp modelId="{5F0F76CB-D780-499F-8203-8F4E2D223BCB}">
      <dsp:nvSpPr>
        <dsp:cNvPr id="0" name=""/>
        <dsp:cNvSpPr/>
      </dsp:nvSpPr>
      <dsp:spPr>
        <a:xfrm rot="5400000">
          <a:off x="-210260" y="4061512"/>
          <a:ext cx="1401737" cy="981216"/>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4</a:t>
          </a:r>
        </a:p>
      </dsp:txBody>
      <dsp:txXfrm rot="-5400000">
        <a:off x="1" y="4341859"/>
        <a:ext cx="981216" cy="420521"/>
      </dsp:txXfrm>
    </dsp:sp>
    <dsp:sp modelId="{F4F1DBC4-B09D-4254-B494-2FA2797A3329}">
      <dsp:nvSpPr>
        <dsp:cNvPr id="0" name=""/>
        <dsp:cNvSpPr/>
      </dsp:nvSpPr>
      <dsp:spPr>
        <a:xfrm rot="5400000">
          <a:off x="3464043" y="1368424"/>
          <a:ext cx="911129" cy="5876783"/>
        </a:xfrm>
        <a:prstGeom prst="round2SameRect">
          <a:avLst/>
        </a:prstGeom>
        <a:solidFill>
          <a:schemeClr val="accent2">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solidFill>
                <a:schemeClr val="tx1"/>
              </a:solidFill>
              <a:latin typeface="Times New Roman" panose="02020603050405020304" pitchFamily="18" charset="0"/>
              <a:cs typeface="Times New Roman" panose="02020603050405020304" pitchFamily="18" charset="0"/>
            </a:rPr>
            <a:t>Có</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đóng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góp</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vào</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sự</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phát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triển</a:t>
          </a:r>
          <a:r>
            <a:rPr lang="en-US" sz="2000" kern="1200" dirty="0">
              <a:solidFill>
                <a:schemeClr val="tx1"/>
              </a:solidFill>
              <a:latin typeface="Times New Roman" panose="02020603050405020304" pitchFamily="18" charset="0"/>
              <a:cs typeface="Times New Roman" panose="02020603050405020304" pitchFamily="18" charset="0"/>
            </a:rPr>
            <a:t> KTXH </a:t>
          </a:r>
          <a:r>
            <a:rPr lang="en-US" sz="2000" kern="1200" dirty="0" err="1">
              <a:solidFill>
                <a:schemeClr val="tx1"/>
              </a:solidFill>
              <a:latin typeface="Times New Roman" panose="02020603050405020304" pitchFamily="18" charset="0"/>
              <a:cs typeface="Times New Roman" panose="02020603050405020304" pitchFamily="18" charset="0"/>
            </a:rPr>
            <a:t>của</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đất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nước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ứng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dụng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tiến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bộ</a:t>
          </a:r>
          <a:r>
            <a:rPr lang="en-US" sz="2000" kern="1200" dirty="0">
              <a:solidFill>
                <a:schemeClr val="tx1"/>
              </a:solidFill>
              <a:latin typeface="Times New Roman" panose="02020603050405020304" pitchFamily="18" charset="0"/>
              <a:cs typeface="Times New Roman" panose="02020603050405020304" pitchFamily="18" charset="0"/>
            </a:rPr>
            <a:t> KHKT, </a:t>
          </a:r>
          <a:r>
            <a:rPr lang="en-US" sz="2000" kern="1200" dirty="0" err="1">
              <a:solidFill>
                <a:schemeClr val="tx1"/>
              </a:solidFill>
              <a:latin typeface="Times New Roman" panose="02020603050405020304" pitchFamily="18" charset="0"/>
              <a:cs typeface="Times New Roman" panose="02020603050405020304" pitchFamily="18" charset="0"/>
            </a:rPr>
            <a:t>công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tác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xã</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hội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từ</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thiện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nhân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đạo</a:t>
          </a:r>
          <a:endParaRPr lang="en-US" sz="2000" kern="1200" dirty="0">
            <a:latin typeface="Times New Roman" panose="02020603050405020304" pitchFamily="18" charset="0"/>
            <a:cs typeface="Times New Roman" panose="02020603050405020304" pitchFamily="18" charset="0"/>
          </a:endParaRPr>
        </a:p>
      </dsp:txBody>
      <dsp:txXfrm rot="-5400000">
        <a:off x="981216" y="3895729"/>
        <a:ext cx="5832305" cy="8221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20" cy="341538"/>
          </a:xfrm>
          <a:prstGeom prst="rect">
            <a:avLst/>
          </a:prstGeom>
        </p:spPr>
        <p:txBody>
          <a:bodyPr vert="horz" lIns="91339" tIns="45669" rIns="91339" bIns="45669" rtlCol="0"/>
          <a:lstStyle>
            <a:lvl1pPr algn="l">
              <a:defRPr sz="1200"/>
            </a:lvl1pPr>
          </a:lstStyle>
          <a:p>
            <a:endParaRPr lang="en-US"/>
          </a:p>
        </p:txBody>
      </p:sp>
      <p:sp>
        <p:nvSpPr>
          <p:cNvPr id="3" name="Date Placeholder 2"/>
          <p:cNvSpPr>
            <a:spLocks noGrp="1"/>
          </p:cNvSpPr>
          <p:nvPr>
            <p:ph type="dt" sz="quarter" idx="1"/>
          </p:nvPr>
        </p:nvSpPr>
        <p:spPr>
          <a:xfrm>
            <a:off x="5625172" y="1"/>
            <a:ext cx="4302920" cy="341538"/>
          </a:xfrm>
          <a:prstGeom prst="rect">
            <a:avLst/>
          </a:prstGeom>
        </p:spPr>
        <p:txBody>
          <a:bodyPr vert="horz" lIns="91339" tIns="45669" rIns="91339" bIns="45669" rtlCol="0"/>
          <a:lstStyle>
            <a:lvl1pPr algn="r">
              <a:defRPr sz="1200"/>
            </a:lvl1pPr>
          </a:lstStyle>
          <a:p>
            <a:fld id="{F484ADA6-58E7-4F4D-AFEE-227069123D95}" type="datetimeFigureOut">
              <a:rPr lang="en-US" smtClean="0"/>
              <a:t>10/30/2024</a:t>
            </a:fld>
            <a:endParaRPr lang="en-US"/>
          </a:p>
        </p:txBody>
      </p:sp>
      <p:sp>
        <p:nvSpPr>
          <p:cNvPr id="4" name="Footer Placeholder 3"/>
          <p:cNvSpPr>
            <a:spLocks noGrp="1"/>
          </p:cNvSpPr>
          <p:nvPr>
            <p:ph type="ftr" sz="quarter" idx="2"/>
          </p:nvPr>
        </p:nvSpPr>
        <p:spPr>
          <a:xfrm>
            <a:off x="2" y="6457727"/>
            <a:ext cx="4302920" cy="341537"/>
          </a:xfrm>
          <a:prstGeom prst="rect">
            <a:avLst/>
          </a:prstGeom>
        </p:spPr>
        <p:txBody>
          <a:bodyPr vert="horz" lIns="91339" tIns="45669" rIns="91339" bIns="45669" rtlCol="0" anchor="b"/>
          <a:lstStyle>
            <a:lvl1pPr algn="l">
              <a:defRPr sz="1200"/>
            </a:lvl1pPr>
          </a:lstStyle>
          <a:p>
            <a:endParaRPr lang="en-US"/>
          </a:p>
        </p:txBody>
      </p:sp>
      <p:sp>
        <p:nvSpPr>
          <p:cNvPr id="5" name="Slide Number Placeholder 4"/>
          <p:cNvSpPr>
            <a:spLocks noGrp="1"/>
          </p:cNvSpPr>
          <p:nvPr>
            <p:ph type="sldNum" sz="quarter" idx="3"/>
          </p:nvPr>
        </p:nvSpPr>
        <p:spPr>
          <a:xfrm>
            <a:off x="5625172" y="6457727"/>
            <a:ext cx="4302920" cy="341537"/>
          </a:xfrm>
          <a:prstGeom prst="rect">
            <a:avLst/>
          </a:prstGeom>
        </p:spPr>
        <p:txBody>
          <a:bodyPr vert="horz" lIns="91339" tIns="45669" rIns="91339" bIns="45669" rtlCol="0" anchor="b"/>
          <a:lstStyle>
            <a:lvl1pPr algn="r">
              <a:defRPr sz="1200"/>
            </a:lvl1pPr>
          </a:lstStyle>
          <a:p>
            <a:fld id="{42C2E13F-4FF6-42EE-AED9-AEFD66FB7AE0}" type="slidenum">
              <a:rPr lang="en-US" smtClean="0"/>
              <a:t>‹#›</a:t>
            </a:fld>
            <a:endParaRPr lang="en-US"/>
          </a:p>
        </p:txBody>
      </p:sp>
    </p:spTree>
    <p:extLst>
      <p:ext uri="{BB962C8B-B14F-4D97-AF65-F5344CB8AC3E}">
        <p14:creationId xmlns:p14="http://schemas.microsoft.com/office/powerpoint/2010/main" val="4030823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24" cy="339638"/>
          </a:xfrm>
          <a:prstGeom prst="rect">
            <a:avLst/>
          </a:prstGeom>
        </p:spPr>
        <p:txBody>
          <a:bodyPr vert="horz" lIns="91257" tIns="45629" rIns="91257" bIns="45629" rtlCol="0"/>
          <a:lstStyle>
            <a:lvl1pPr algn="l">
              <a:defRPr sz="1200"/>
            </a:lvl1pPr>
          </a:lstStyle>
          <a:p>
            <a:endParaRPr lang="en-US"/>
          </a:p>
        </p:txBody>
      </p:sp>
      <p:sp>
        <p:nvSpPr>
          <p:cNvPr id="3" name="Date Placeholder 2"/>
          <p:cNvSpPr>
            <a:spLocks noGrp="1"/>
          </p:cNvSpPr>
          <p:nvPr>
            <p:ph type="dt" idx="1"/>
          </p:nvPr>
        </p:nvSpPr>
        <p:spPr>
          <a:xfrm>
            <a:off x="5625275" y="1"/>
            <a:ext cx="4302224" cy="339638"/>
          </a:xfrm>
          <a:prstGeom prst="rect">
            <a:avLst/>
          </a:prstGeom>
        </p:spPr>
        <p:txBody>
          <a:bodyPr vert="horz" lIns="91257" tIns="45629" rIns="91257" bIns="45629" rtlCol="0"/>
          <a:lstStyle>
            <a:lvl1pPr algn="r">
              <a:defRPr sz="1200"/>
            </a:lvl1pPr>
          </a:lstStyle>
          <a:p>
            <a:fld id="{5FCED940-6D12-4F03-B32F-B50761A24B67}" type="datetimeFigureOut">
              <a:rPr lang="en-US" smtClean="0"/>
              <a:t>10/30/2024</a:t>
            </a:fld>
            <a:endParaRPr lang="en-US"/>
          </a:p>
        </p:txBody>
      </p:sp>
      <p:sp>
        <p:nvSpPr>
          <p:cNvPr id="4" name="Slide Image Placeholder 3"/>
          <p:cNvSpPr>
            <a:spLocks noGrp="1" noRot="1" noChangeAspect="1"/>
          </p:cNvSpPr>
          <p:nvPr>
            <p:ph type="sldImg" idx="2"/>
          </p:nvPr>
        </p:nvSpPr>
        <p:spPr>
          <a:xfrm>
            <a:off x="2700338" y="509588"/>
            <a:ext cx="4530725" cy="2549525"/>
          </a:xfrm>
          <a:prstGeom prst="rect">
            <a:avLst/>
          </a:prstGeom>
          <a:noFill/>
          <a:ln w="12700">
            <a:solidFill>
              <a:prstClr val="black"/>
            </a:solidFill>
          </a:ln>
        </p:spPr>
        <p:txBody>
          <a:bodyPr vert="horz" lIns="91257" tIns="45629" rIns="91257" bIns="45629" rtlCol="0" anchor="ctr"/>
          <a:lstStyle/>
          <a:p>
            <a:endParaRPr lang="en-US"/>
          </a:p>
        </p:txBody>
      </p:sp>
      <p:sp>
        <p:nvSpPr>
          <p:cNvPr id="5" name="Notes Placeholder 4"/>
          <p:cNvSpPr>
            <a:spLocks noGrp="1"/>
          </p:cNvSpPr>
          <p:nvPr>
            <p:ph type="body" sz="quarter" idx="3"/>
          </p:nvPr>
        </p:nvSpPr>
        <p:spPr>
          <a:xfrm>
            <a:off x="992288" y="3229271"/>
            <a:ext cx="7945237" cy="3059993"/>
          </a:xfrm>
          <a:prstGeom prst="rect">
            <a:avLst/>
          </a:prstGeom>
        </p:spPr>
        <p:txBody>
          <a:bodyPr vert="horz" lIns="91257" tIns="45629" rIns="91257" bIns="456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8541"/>
            <a:ext cx="4302224" cy="339638"/>
          </a:xfrm>
          <a:prstGeom prst="rect">
            <a:avLst/>
          </a:prstGeom>
        </p:spPr>
        <p:txBody>
          <a:bodyPr vert="horz" lIns="91257" tIns="45629" rIns="91257" bIns="45629" rtlCol="0" anchor="b"/>
          <a:lstStyle>
            <a:lvl1pPr algn="l">
              <a:defRPr sz="1200"/>
            </a:lvl1pPr>
          </a:lstStyle>
          <a:p>
            <a:endParaRPr lang="en-US"/>
          </a:p>
        </p:txBody>
      </p:sp>
      <p:sp>
        <p:nvSpPr>
          <p:cNvPr id="7" name="Slide Number Placeholder 6"/>
          <p:cNvSpPr>
            <a:spLocks noGrp="1"/>
          </p:cNvSpPr>
          <p:nvPr>
            <p:ph type="sldNum" sz="quarter" idx="5"/>
          </p:nvPr>
        </p:nvSpPr>
        <p:spPr>
          <a:xfrm>
            <a:off x="5625275" y="6458541"/>
            <a:ext cx="4302224" cy="339638"/>
          </a:xfrm>
          <a:prstGeom prst="rect">
            <a:avLst/>
          </a:prstGeom>
        </p:spPr>
        <p:txBody>
          <a:bodyPr vert="horz" lIns="91257" tIns="45629" rIns="91257" bIns="45629" rtlCol="0" anchor="b"/>
          <a:lstStyle>
            <a:lvl1pPr algn="r">
              <a:defRPr sz="1200"/>
            </a:lvl1pPr>
          </a:lstStyle>
          <a:p>
            <a:fld id="{03E3521E-0780-4666-89F9-5FDA9E569579}" type="slidenum">
              <a:rPr lang="en-US" smtClean="0"/>
              <a:t>‹#›</a:t>
            </a:fld>
            <a:endParaRPr lang="en-US"/>
          </a:p>
        </p:txBody>
      </p:sp>
    </p:spTree>
    <p:extLst>
      <p:ext uri="{BB962C8B-B14F-4D97-AF65-F5344CB8AC3E}">
        <p14:creationId xmlns:p14="http://schemas.microsoft.com/office/powerpoint/2010/main" val="308259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3521E-0780-4666-89F9-5FDA9E569579}" type="slidenum">
              <a:rPr lang="en-US" smtClean="0"/>
              <a:t>5</a:t>
            </a:fld>
            <a:endParaRPr lang="en-US"/>
          </a:p>
        </p:txBody>
      </p:sp>
    </p:spTree>
    <p:extLst>
      <p:ext uri="{BB962C8B-B14F-4D97-AF65-F5344CB8AC3E}">
        <p14:creationId xmlns:p14="http://schemas.microsoft.com/office/powerpoint/2010/main" val="1933398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2700338" y="509588"/>
            <a:ext cx="4530725" cy="2549525"/>
          </a:xfrm>
        </p:spPr>
      </p:sp>
      <p:sp>
        <p:nvSpPr>
          <p:cNvPr id="93187" name="Notes Placeholder 2"/>
          <p:cNvSpPr>
            <a:spLocks noGrp="1"/>
          </p:cNvSpPr>
          <p:nvPr>
            <p:ph type="body" idx="1"/>
          </p:nvPr>
        </p:nvSpPr>
        <p:spPr>
          <a:noFill/>
        </p:spPr>
        <p:txBody>
          <a:bodyPr/>
          <a:lstStyle/>
          <a:p>
            <a:endParaRPr lang="en-US" dirty="0">
              <a:latin typeface="Arial" panose="020B0604020202020204" pitchFamily="34" charset="0"/>
              <a:cs typeface="Arial" panose="020B0604020202020204" pitchFamily="34" charset="0"/>
            </a:endParaRPr>
          </a:p>
        </p:txBody>
      </p:sp>
      <p:sp>
        <p:nvSpPr>
          <p:cNvPr id="93188" name="Slide Number Placeholder 3"/>
          <p:cNvSpPr>
            <a:spLocks noGrp="1"/>
          </p:cNvSpPr>
          <p:nvPr>
            <p:ph type="sldNum" sz="quarter" idx="5"/>
          </p:nvPr>
        </p:nvSpPr>
        <p:spPr>
          <a:noFill/>
        </p:spPr>
        <p:txBody>
          <a:bodyPr/>
          <a:lstStyle/>
          <a:p>
            <a:fld id="{9A0F810E-254C-47A7-9031-ADDF11FF5764}" type="slidenum">
              <a:rPr lang="en-US" smtClean="0">
                <a:latin typeface="Arial" panose="020B0604020202020204" pitchFamily="34" charset="0"/>
                <a:cs typeface="Arial" panose="020B0604020202020204" pitchFamily="34" charset="0"/>
              </a:rPr>
              <a:t>63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84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93015E3-49C3-4C0B-83BF-68C3FE2A9D12}" type="slidenum">
              <a:rPr lang="en-US" smtClean="0"/>
              <a:pPr>
                <a:defRPr/>
              </a:pPr>
              <a:t>75</a:t>
            </a:fld>
            <a:endParaRPr lang="en-US"/>
          </a:p>
        </p:txBody>
      </p:sp>
    </p:spTree>
    <p:extLst>
      <p:ext uri="{BB962C8B-B14F-4D97-AF65-F5344CB8AC3E}">
        <p14:creationId xmlns:p14="http://schemas.microsoft.com/office/powerpoint/2010/main" val="103481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93015E3-49C3-4C0B-83BF-68C3FE2A9D12}" type="slidenum">
              <a:rPr lang="en-US" smtClean="0"/>
              <a:pPr>
                <a:defRPr/>
              </a:pPr>
              <a:t>76</a:t>
            </a:fld>
            <a:endParaRPr lang="en-US"/>
          </a:p>
        </p:txBody>
      </p:sp>
    </p:spTree>
    <p:extLst>
      <p:ext uri="{BB962C8B-B14F-4D97-AF65-F5344CB8AC3E}">
        <p14:creationId xmlns:p14="http://schemas.microsoft.com/office/powerpoint/2010/main" val="325174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3521E-0780-4666-89F9-5FDA9E569579}" type="slidenum">
              <a:rPr lang="en-US" smtClean="0"/>
              <a:t>77</a:t>
            </a:fld>
            <a:endParaRPr lang="en-US"/>
          </a:p>
        </p:txBody>
      </p:sp>
    </p:spTree>
    <p:extLst>
      <p:ext uri="{BB962C8B-B14F-4D97-AF65-F5344CB8AC3E}">
        <p14:creationId xmlns:p14="http://schemas.microsoft.com/office/powerpoint/2010/main" val="842569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09588"/>
            <a:ext cx="4530725" cy="2549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116</a:t>
            </a:fld>
            <a:endParaRPr lang="en-US"/>
          </a:p>
        </p:txBody>
      </p:sp>
    </p:spTree>
    <p:extLst>
      <p:ext uri="{BB962C8B-B14F-4D97-AF65-F5344CB8AC3E}">
        <p14:creationId xmlns:p14="http://schemas.microsoft.com/office/powerpoint/2010/main" val="329516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a:extLst>
              <a:ext uri="{FF2B5EF4-FFF2-40B4-BE49-F238E27FC236}">
                <a16:creationId xmlns:a16="http://schemas.microsoft.com/office/drawing/2014/main" id="{F7D64238-89CE-BC90-6577-3407F2613CC7}"/>
              </a:ext>
            </a:extLst>
          </p:cNvPr>
          <p:cNvSpPr>
            <a:spLocks noGrp="1" noRot="1" noChangeAspect="1" noChangeArrowheads="1" noTextEdit="1"/>
          </p:cNvSpPr>
          <p:nvPr>
            <p:ph type="sldImg"/>
          </p:nvPr>
        </p:nvSpPr>
        <p:spPr>
          <a:xfrm>
            <a:off x="381000" y="685800"/>
            <a:ext cx="6096000" cy="3429000"/>
          </a:xfrm>
          <a:ln/>
        </p:spPr>
      </p:sp>
      <p:sp>
        <p:nvSpPr>
          <p:cNvPr id="62466" name="备注占位符 2">
            <a:extLst>
              <a:ext uri="{FF2B5EF4-FFF2-40B4-BE49-F238E27FC236}">
                <a16:creationId xmlns:a16="http://schemas.microsoft.com/office/drawing/2014/main" id="{06B8DC8D-0FBB-6041-9280-7B370C6BD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62467" name="灯片编号占位符 3">
            <a:extLst>
              <a:ext uri="{FF2B5EF4-FFF2-40B4-BE49-F238E27FC236}">
                <a16:creationId xmlns:a16="http://schemas.microsoft.com/office/drawing/2014/main" id="{27052F7F-48D8-2B5E-E8D7-124539253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0387190-6BC8-9444-8E4B-BF9C3E160C98}" type="slidenum">
              <a:rPr lang="zh-CN" altLang="en-US" sz="1300" smtClean="0"/>
              <a:pPr fontAlgn="base">
                <a:spcBef>
                  <a:spcPct val="0"/>
                </a:spcBef>
                <a:spcAft>
                  <a:spcPct val="0"/>
                </a:spcAft>
              </a:pPr>
              <a:t>11</a:t>
            </a:fld>
            <a:endParaRPr lang="zh-CN" altLang="en-US" sz="1300"/>
          </a:p>
        </p:txBody>
      </p:sp>
    </p:spTree>
    <p:extLst>
      <p:ext uri="{BB962C8B-B14F-4D97-AF65-F5344CB8AC3E}">
        <p14:creationId xmlns:p14="http://schemas.microsoft.com/office/powerpoint/2010/main" val="9721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86DA7D4-B7E6-25F9-C4EA-E24D7C071485}"/>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7B7BF821-E744-010E-201F-D2C0D636D1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90BB858C-51AC-8BE4-453F-F16BBB692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defRPr>
                <a:solidFill>
                  <a:schemeClr val="tx1"/>
                </a:solidFill>
                <a:latin typeface="Century Gothic" panose="020B0502020202020204" pitchFamily="34" charset="0"/>
              </a:defRPr>
            </a:lvl1pPr>
            <a:lvl2pPr marL="742950" indent="-285750" defTabSz="954088">
              <a:defRPr>
                <a:solidFill>
                  <a:schemeClr val="tx1"/>
                </a:solidFill>
                <a:latin typeface="Century Gothic" panose="020B0502020202020204" pitchFamily="34" charset="0"/>
              </a:defRPr>
            </a:lvl2pPr>
            <a:lvl3pPr marL="1143000" indent="-228600" defTabSz="954088">
              <a:defRPr>
                <a:solidFill>
                  <a:schemeClr val="tx1"/>
                </a:solidFill>
                <a:latin typeface="Century Gothic" panose="020B0502020202020204" pitchFamily="34" charset="0"/>
              </a:defRPr>
            </a:lvl3pPr>
            <a:lvl4pPr marL="1600200" indent="-228600" defTabSz="954088">
              <a:defRPr>
                <a:solidFill>
                  <a:schemeClr val="tx1"/>
                </a:solidFill>
                <a:latin typeface="Century Gothic" panose="020B0502020202020204" pitchFamily="34" charset="0"/>
              </a:defRPr>
            </a:lvl4pPr>
            <a:lvl5pPr marL="2057400" indent="-228600" defTabSz="954088">
              <a:defRPr>
                <a:solidFill>
                  <a:schemeClr val="tx1"/>
                </a:solidFill>
                <a:latin typeface="Century Gothic" panose="020B0502020202020204" pitchFamily="34" charset="0"/>
              </a:defRPr>
            </a:lvl5pPr>
            <a:lvl6pPr marL="2514600" indent="-228600" defTabSz="954088"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54088"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54088"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54088" eaLnBrk="0" fontAlgn="base" hangingPunct="0">
              <a:spcBef>
                <a:spcPct val="0"/>
              </a:spcBef>
              <a:spcAft>
                <a:spcPct val="0"/>
              </a:spcAft>
              <a:defRPr>
                <a:solidFill>
                  <a:schemeClr val="tx1"/>
                </a:solidFill>
                <a:latin typeface="Century Gothic" panose="020B0502020202020204" pitchFamily="34" charset="0"/>
              </a:defRPr>
            </a:lvl9pPr>
          </a:lstStyle>
          <a:p>
            <a:fld id="{977002CF-7FA9-433D-B87A-816A544285EF}"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09588"/>
            <a:ext cx="4530725" cy="2549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3521E-0780-4666-89F9-5FDA9E569579}" type="slidenum">
              <a:rPr lang="en-US" smtClean="0"/>
              <a:t>26</a:t>
            </a:fld>
            <a:endParaRPr lang="en-US"/>
          </a:p>
        </p:txBody>
      </p:sp>
    </p:spTree>
    <p:extLst>
      <p:ext uri="{BB962C8B-B14F-4D97-AF65-F5344CB8AC3E}">
        <p14:creationId xmlns:p14="http://schemas.microsoft.com/office/powerpoint/2010/main" val="285548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2700338" y="509588"/>
            <a:ext cx="4530725" cy="2549525"/>
          </a:xfrm>
        </p:spPr>
      </p:sp>
      <p:sp>
        <p:nvSpPr>
          <p:cNvPr id="93187" name="Notes Placeholder 2"/>
          <p:cNvSpPr>
            <a:spLocks noGrp="1"/>
          </p:cNvSpPr>
          <p:nvPr>
            <p:ph type="body" idx="1"/>
          </p:nvPr>
        </p:nvSpPr>
        <p:spPr>
          <a:noFill/>
        </p:spPr>
        <p:txBody>
          <a:bodyPr/>
          <a:lstStyle/>
          <a:p>
            <a:endParaRPr lang="en-US">
              <a:latin typeface="Arial" panose="020B0604020202020204" pitchFamily="34" charset="0"/>
              <a:cs typeface="Arial" panose="020B0604020202020204" pitchFamily="34" charset="0"/>
            </a:endParaRPr>
          </a:p>
        </p:txBody>
      </p:sp>
      <p:sp>
        <p:nvSpPr>
          <p:cNvPr id="93188" name="Slide Number Placeholder 3"/>
          <p:cNvSpPr>
            <a:spLocks noGrp="1"/>
          </p:cNvSpPr>
          <p:nvPr>
            <p:ph type="sldNum" sz="quarter" idx="5"/>
          </p:nvPr>
        </p:nvSpPr>
        <p:spPr>
          <a:noFill/>
        </p:spPr>
        <p:txBody>
          <a:bodyPr/>
          <a:lstStyle/>
          <a:p>
            <a:fld id="{9A0F810E-254C-47A7-9031-ADDF11FF5764}" type="slidenum">
              <a:rPr lang="en-US" smtClean="0">
                <a:latin typeface="Arial" panose="020B0604020202020204" pitchFamily="34" charset="0"/>
                <a:cs typeface="Arial" panose="020B0604020202020204" pitchFamily="34" charset="0"/>
              </a:rPr>
              <a:t>27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08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2700338" y="509588"/>
            <a:ext cx="4530725" cy="2549525"/>
          </a:xfrm>
        </p:spPr>
      </p:sp>
      <p:sp>
        <p:nvSpPr>
          <p:cNvPr id="93187" name="Notes Placeholder 2"/>
          <p:cNvSpPr>
            <a:spLocks noGrp="1"/>
          </p:cNvSpPr>
          <p:nvPr>
            <p:ph type="body" idx="1"/>
          </p:nvPr>
        </p:nvSpPr>
        <p:spPr>
          <a:noFill/>
        </p:spPr>
        <p:txBody>
          <a:bodyPr/>
          <a:lstStyle/>
          <a:p>
            <a:endParaRPr lang="en-US" dirty="0">
              <a:latin typeface="Arial" panose="020B0604020202020204" pitchFamily="34" charset="0"/>
              <a:cs typeface="Arial" panose="020B0604020202020204" pitchFamily="34" charset="0"/>
            </a:endParaRPr>
          </a:p>
        </p:txBody>
      </p:sp>
      <p:sp>
        <p:nvSpPr>
          <p:cNvPr id="93188" name="Slide Number Placeholder 3"/>
          <p:cNvSpPr>
            <a:spLocks noGrp="1"/>
          </p:cNvSpPr>
          <p:nvPr>
            <p:ph type="sldNum" sz="quarter" idx="5"/>
          </p:nvPr>
        </p:nvSpPr>
        <p:spPr>
          <a:noFill/>
        </p:spPr>
        <p:txBody>
          <a:bodyPr/>
          <a:lstStyle/>
          <a:p>
            <a:fld id="{9A0F810E-254C-47A7-9031-ADDF11FF5764}" type="slidenum">
              <a:rPr lang="en-US" smtClean="0">
                <a:latin typeface="Arial" panose="020B0604020202020204" pitchFamily="34" charset="0"/>
                <a:cs typeface="Arial" panose="020B0604020202020204" pitchFamily="34" charset="0"/>
              </a:rPr>
              <a:t>28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88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2700338" y="509588"/>
            <a:ext cx="4530725" cy="2549525"/>
          </a:xfrm>
        </p:spPr>
      </p:sp>
      <p:sp>
        <p:nvSpPr>
          <p:cNvPr id="93187" name="Notes Placeholder 2"/>
          <p:cNvSpPr>
            <a:spLocks noGrp="1"/>
          </p:cNvSpPr>
          <p:nvPr>
            <p:ph type="body" idx="1"/>
          </p:nvPr>
        </p:nvSpPr>
        <p:spPr>
          <a:noFill/>
        </p:spPr>
        <p:txBody>
          <a:bodyPr/>
          <a:lstStyle/>
          <a:p>
            <a:endParaRPr lang="en-US">
              <a:latin typeface="Arial" panose="020B0604020202020204" pitchFamily="34" charset="0"/>
              <a:cs typeface="Arial" panose="020B0604020202020204" pitchFamily="34" charset="0"/>
            </a:endParaRPr>
          </a:p>
        </p:txBody>
      </p:sp>
      <p:sp>
        <p:nvSpPr>
          <p:cNvPr id="93188" name="Slide Number Placeholder 3"/>
          <p:cNvSpPr>
            <a:spLocks noGrp="1"/>
          </p:cNvSpPr>
          <p:nvPr>
            <p:ph type="sldNum" sz="quarter" idx="5"/>
          </p:nvPr>
        </p:nvSpPr>
        <p:spPr>
          <a:noFill/>
        </p:spPr>
        <p:txBody>
          <a:bodyPr/>
          <a:lstStyle/>
          <a:p>
            <a:fld id="{9A0F810E-254C-47A7-9031-ADDF11FF5764}" type="slidenum">
              <a:rPr lang="en-US" smtClean="0">
                <a:latin typeface="Arial" panose="020B0604020202020204" pitchFamily="34" charset="0"/>
                <a:cs typeface="Arial" panose="020B0604020202020204" pitchFamily="34" charset="0"/>
              </a:rPr>
              <a:t>29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5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2700338" y="509588"/>
            <a:ext cx="4530725" cy="2549525"/>
          </a:xfrm>
        </p:spPr>
      </p:sp>
      <p:sp>
        <p:nvSpPr>
          <p:cNvPr id="93187" name="Notes Placeholder 2"/>
          <p:cNvSpPr>
            <a:spLocks noGrp="1"/>
          </p:cNvSpPr>
          <p:nvPr>
            <p:ph type="body" idx="1"/>
          </p:nvPr>
        </p:nvSpPr>
        <p:spPr>
          <a:noFill/>
        </p:spPr>
        <p:txBody>
          <a:bodyPr/>
          <a:lstStyle/>
          <a:p>
            <a:endParaRPr lang="en-US">
              <a:latin typeface="Arial" panose="020B0604020202020204" pitchFamily="34" charset="0"/>
              <a:cs typeface="Arial" panose="020B0604020202020204" pitchFamily="34" charset="0"/>
            </a:endParaRPr>
          </a:p>
        </p:txBody>
      </p:sp>
      <p:sp>
        <p:nvSpPr>
          <p:cNvPr id="93188" name="Slide Number Placeholder 3"/>
          <p:cNvSpPr>
            <a:spLocks noGrp="1"/>
          </p:cNvSpPr>
          <p:nvPr>
            <p:ph type="sldNum" sz="quarter" idx="5"/>
          </p:nvPr>
        </p:nvSpPr>
        <p:spPr>
          <a:noFill/>
        </p:spPr>
        <p:txBody>
          <a:bodyPr/>
          <a:lstStyle/>
          <a:p>
            <a:fld id="{9A0F810E-254C-47A7-9031-ADDF11FF5764}" type="slidenum">
              <a:rPr lang="en-US" smtClean="0">
                <a:latin typeface="Arial" panose="020B0604020202020204" pitchFamily="34" charset="0"/>
                <a:cs typeface="Arial" panose="020B0604020202020204" pitchFamily="34" charset="0"/>
              </a:rPr>
              <a:t>30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70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2700338" y="509588"/>
            <a:ext cx="4530725" cy="2549525"/>
          </a:xfrm>
        </p:spPr>
      </p:sp>
      <p:sp>
        <p:nvSpPr>
          <p:cNvPr id="93187" name="Notes Placeholder 2"/>
          <p:cNvSpPr>
            <a:spLocks noGrp="1"/>
          </p:cNvSpPr>
          <p:nvPr>
            <p:ph type="body" idx="1"/>
          </p:nvPr>
        </p:nvSpPr>
        <p:spPr>
          <a:noFill/>
        </p:spPr>
        <p:txBody>
          <a:bodyPr/>
          <a:lstStyle/>
          <a:p>
            <a:endParaRPr lang="en-US" dirty="0">
              <a:latin typeface="Arial" panose="020B0604020202020204" pitchFamily="34" charset="0"/>
              <a:cs typeface="Arial" panose="020B0604020202020204" pitchFamily="34" charset="0"/>
            </a:endParaRPr>
          </a:p>
        </p:txBody>
      </p:sp>
      <p:sp>
        <p:nvSpPr>
          <p:cNvPr id="93188" name="Slide Number Placeholder 3"/>
          <p:cNvSpPr>
            <a:spLocks noGrp="1"/>
          </p:cNvSpPr>
          <p:nvPr>
            <p:ph type="sldNum" sz="quarter" idx="5"/>
          </p:nvPr>
        </p:nvSpPr>
        <p:spPr>
          <a:noFill/>
        </p:spPr>
        <p:txBody>
          <a:bodyPr/>
          <a:lstStyle/>
          <a:p>
            <a:fld id="{9A0F810E-254C-47A7-9031-ADDF11FF5764}" type="slidenum">
              <a:rPr lang="en-US" smtClean="0">
                <a:latin typeface="Arial" panose="020B0604020202020204" pitchFamily="34" charset="0"/>
                <a:cs typeface="Arial" panose="020B0604020202020204" pitchFamily="34" charset="0"/>
              </a:rPr>
              <a:t>47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60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965060" y="5052548"/>
            <a:ext cx="7516013" cy="882119"/>
          </a:xfrm>
        </p:spPr>
        <p:txBody>
          <a:bodyPr>
            <a:normAutofit/>
          </a:bodyPr>
          <a:lstStyle>
            <a:lvl1pPr marL="0" indent="0" algn="l">
              <a:buNone/>
              <a:defRPr sz="165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10/30/2024</a:t>
            </a:fld>
            <a:endParaRPr lang="en-US"/>
          </a:p>
        </p:txBody>
      </p:sp>
      <p:sp>
        <p:nvSpPr>
          <p:cNvPr id="5" name="Footer Placeholder 4"/>
          <p:cNvSpPr>
            <a:spLocks noGrp="1"/>
          </p:cNvSpPr>
          <p:nvPr>
            <p:ph type="ftr" sz="quarter" idx="11"/>
          </p:nvPr>
        </p:nvSpPr>
        <p:spPr/>
        <p:txBody>
          <a:bodyPr/>
          <a:lstStyle/>
          <a:p>
            <a:pPr marL="12700">
              <a:spcBef>
                <a:spcPts val="5"/>
              </a:spcBef>
            </a:pPr>
            <a:r>
              <a:rPr lang="vi-VN" spc="5"/>
              <a:t>HỆ</a:t>
            </a:r>
            <a:r>
              <a:rPr lang="vi-VN" spc="-10"/>
              <a:t> </a:t>
            </a:r>
            <a:r>
              <a:rPr lang="vi-VN" spc="5"/>
              <a:t>THỐNG</a:t>
            </a:r>
            <a:r>
              <a:rPr lang="vi-VN" spc="-25"/>
              <a:t> </a:t>
            </a:r>
            <a:r>
              <a:rPr lang="vi-VN" spc="5"/>
              <a:t>QUẢN</a:t>
            </a:r>
            <a:r>
              <a:rPr lang="vi-VN"/>
              <a:t> </a:t>
            </a:r>
            <a:r>
              <a:rPr lang="vi-VN" spc="5"/>
              <a:t>LÝ</a:t>
            </a:r>
            <a:r>
              <a:rPr lang="vi-VN" spc="-15"/>
              <a:t> </a:t>
            </a:r>
            <a:r>
              <a:rPr lang="vi-VN" spc="10"/>
              <a:t>HỒ</a:t>
            </a:r>
            <a:r>
              <a:rPr lang="vi-VN"/>
              <a:t> SƠ</a:t>
            </a:r>
            <a:r>
              <a:rPr lang="vi-VN" spc="-15"/>
              <a:t> </a:t>
            </a:r>
            <a:r>
              <a:rPr lang="vi-VN" spc="5"/>
              <a:t>KHEN</a:t>
            </a:r>
            <a:r>
              <a:rPr lang="vi-VN" spc="-15"/>
              <a:t> </a:t>
            </a:r>
            <a:r>
              <a:rPr lang="vi-VN" spc="5"/>
              <a:t>THƯỞNG</a:t>
            </a:r>
            <a:r>
              <a:rPr lang="vi-VN" spc="-25"/>
              <a:t> </a:t>
            </a:r>
            <a:r>
              <a:rPr lang="vi-VN"/>
              <a:t>ĐIỆN </a:t>
            </a:r>
            <a:r>
              <a:rPr lang="vi-VN" spc="5"/>
              <a:t>TỬ</a:t>
            </a:r>
            <a:r>
              <a:rPr lang="vi-VN" spc="-10"/>
              <a:t> </a:t>
            </a:r>
            <a:r>
              <a:rPr lang="vi-VN" spc="5"/>
              <a:t>NGÀNH</a:t>
            </a:r>
            <a:r>
              <a:rPr lang="vi-VN"/>
              <a:t> </a:t>
            </a:r>
            <a:r>
              <a:rPr lang="vi-VN" spc="5"/>
              <a:t>THI</a:t>
            </a:r>
            <a:r>
              <a:rPr lang="vi-VN" spc="-15"/>
              <a:t> </a:t>
            </a:r>
            <a:r>
              <a:rPr lang="vi-VN" spc="5"/>
              <a:t>ĐUA</a:t>
            </a:r>
            <a:r>
              <a:rPr lang="vi-VN" spc="25"/>
              <a:t> </a:t>
            </a:r>
            <a:r>
              <a:rPr lang="vi-VN"/>
              <a:t>-</a:t>
            </a:r>
            <a:r>
              <a:rPr lang="vi-VN" spc="-5"/>
              <a:t> </a:t>
            </a:r>
            <a:r>
              <a:rPr lang="vi-VN" spc="5"/>
              <a:t>KHEN</a:t>
            </a:r>
            <a:r>
              <a:rPr lang="vi-VN" spc="-30"/>
              <a:t> </a:t>
            </a:r>
            <a:r>
              <a:rPr lang="vi-VN" spc="5"/>
              <a:t>THƯỞNG</a:t>
            </a:r>
            <a:endParaRPr lang="vi-VN" spc="5"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 name="Title 1"/>
          <p:cNvSpPr>
            <a:spLocks noGrp="1"/>
          </p:cNvSpPr>
          <p:nvPr>
            <p:ph type="ctrTitle"/>
          </p:nvPr>
        </p:nvSpPr>
        <p:spPr>
          <a:xfrm>
            <a:off x="1090110" y="3132290"/>
            <a:ext cx="9567135" cy="1793167"/>
          </a:xfrm>
          <a:effectLst/>
        </p:spPr>
        <p:txBody>
          <a:bodyPr>
            <a:noAutofit/>
          </a:bodyPr>
          <a:lstStyle>
            <a:lvl1pPr marL="480060" indent="-342900" algn="l">
              <a:defRPr sz="4050"/>
            </a:lvl1pPr>
          </a:lstStyle>
          <a:p>
            <a:r>
              <a:rPr lang="en-US"/>
              <a:t>Click to edit Master title style</a:t>
            </a:r>
            <a:endParaRPr lang="en-US" dirty="0"/>
          </a:p>
        </p:txBody>
      </p:sp>
      <p:sp>
        <p:nvSpPr>
          <p:cNvPr id="7" name="Rectangle 6"/>
          <p:cNvSpPr/>
          <p:nvPr/>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p:cNvSpPr/>
          <p:nvPr/>
        </p:nvSpPr>
        <p:spPr>
          <a:xfrm>
            <a:off x="0" y="838200"/>
            <a:ext cx="12192000" cy="60198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75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10/30/2024</a:t>
            </a:fld>
            <a:endParaRPr lang="en-US"/>
          </a:p>
        </p:txBody>
      </p:sp>
      <p:sp>
        <p:nvSpPr>
          <p:cNvPr id="5" name="Footer Placeholder 4"/>
          <p:cNvSpPr>
            <a:spLocks noGrp="1"/>
          </p:cNvSpPr>
          <p:nvPr>
            <p:ph type="ftr" sz="quarter" idx="11"/>
          </p:nvPr>
        </p:nvSpPr>
        <p:spPr/>
        <p:txBody>
          <a:bodyPr/>
          <a:lstStyle/>
          <a:p>
            <a:pPr marL="12700">
              <a:spcBef>
                <a:spcPts val="5"/>
              </a:spcBef>
            </a:pPr>
            <a:r>
              <a:rPr lang="vi-VN" spc="5"/>
              <a:t>HỆ</a:t>
            </a:r>
            <a:r>
              <a:rPr lang="vi-VN" spc="-10"/>
              <a:t> </a:t>
            </a:r>
            <a:r>
              <a:rPr lang="vi-VN" spc="5"/>
              <a:t>THỐNG</a:t>
            </a:r>
            <a:r>
              <a:rPr lang="vi-VN" spc="-25"/>
              <a:t> </a:t>
            </a:r>
            <a:r>
              <a:rPr lang="vi-VN" spc="5"/>
              <a:t>QUẢN</a:t>
            </a:r>
            <a:r>
              <a:rPr lang="vi-VN"/>
              <a:t> </a:t>
            </a:r>
            <a:r>
              <a:rPr lang="vi-VN" spc="5"/>
              <a:t>LÝ</a:t>
            </a:r>
            <a:r>
              <a:rPr lang="vi-VN" spc="-15"/>
              <a:t> </a:t>
            </a:r>
            <a:r>
              <a:rPr lang="vi-VN" spc="10"/>
              <a:t>HỒ</a:t>
            </a:r>
            <a:r>
              <a:rPr lang="vi-VN"/>
              <a:t> SƠ</a:t>
            </a:r>
            <a:r>
              <a:rPr lang="vi-VN" spc="-15"/>
              <a:t> </a:t>
            </a:r>
            <a:r>
              <a:rPr lang="vi-VN" spc="5"/>
              <a:t>KHEN</a:t>
            </a:r>
            <a:r>
              <a:rPr lang="vi-VN" spc="-15"/>
              <a:t> </a:t>
            </a:r>
            <a:r>
              <a:rPr lang="vi-VN" spc="5"/>
              <a:t>THƯỞNG</a:t>
            </a:r>
            <a:r>
              <a:rPr lang="vi-VN" spc="-25"/>
              <a:t> </a:t>
            </a:r>
            <a:r>
              <a:rPr lang="vi-VN"/>
              <a:t>ĐIỆN </a:t>
            </a:r>
            <a:r>
              <a:rPr lang="vi-VN" spc="5"/>
              <a:t>TỬ</a:t>
            </a:r>
            <a:r>
              <a:rPr lang="vi-VN" spc="-10"/>
              <a:t> </a:t>
            </a:r>
            <a:r>
              <a:rPr lang="vi-VN" spc="5"/>
              <a:t>NGÀNH</a:t>
            </a:r>
            <a:r>
              <a:rPr lang="vi-VN"/>
              <a:t> </a:t>
            </a:r>
            <a:r>
              <a:rPr lang="vi-VN" spc="5"/>
              <a:t>THI</a:t>
            </a:r>
            <a:r>
              <a:rPr lang="vi-VN" spc="-15"/>
              <a:t> </a:t>
            </a:r>
            <a:r>
              <a:rPr lang="vi-VN" spc="5"/>
              <a:t>ĐUA</a:t>
            </a:r>
            <a:r>
              <a:rPr lang="vi-VN" spc="25"/>
              <a:t> </a:t>
            </a:r>
            <a:r>
              <a:rPr lang="vi-VN"/>
              <a:t>-</a:t>
            </a:r>
            <a:r>
              <a:rPr lang="vi-VN" spc="-5"/>
              <a:t> </a:t>
            </a:r>
            <a:r>
              <a:rPr lang="vi-VN" spc="5"/>
              <a:t>KHEN</a:t>
            </a:r>
            <a:r>
              <a:rPr lang="vi-VN" spc="-30"/>
              <a:t> </a:t>
            </a:r>
            <a:r>
              <a:rPr lang="vi-VN" spc="5"/>
              <a:t>THƯỞNG</a:t>
            </a:r>
            <a:endParaRPr lang="vi-VN" spc="5"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967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20"/>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3" y="731522"/>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10/30/2024</a:t>
            </a:fld>
            <a:endParaRPr lang="en-US"/>
          </a:p>
        </p:txBody>
      </p:sp>
      <p:sp>
        <p:nvSpPr>
          <p:cNvPr id="5" name="Footer Placeholder 4"/>
          <p:cNvSpPr>
            <a:spLocks noGrp="1"/>
          </p:cNvSpPr>
          <p:nvPr>
            <p:ph type="ftr" sz="quarter" idx="11"/>
          </p:nvPr>
        </p:nvSpPr>
        <p:spPr/>
        <p:txBody>
          <a:bodyPr/>
          <a:lstStyle/>
          <a:p>
            <a:pPr marL="12700">
              <a:spcBef>
                <a:spcPts val="5"/>
              </a:spcBef>
            </a:pPr>
            <a:r>
              <a:rPr lang="vi-VN" spc="5"/>
              <a:t>HỆ</a:t>
            </a:r>
            <a:r>
              <a:rPr lang="vi-VN" spc="-10"/>
              <a:t> </a:t>
            </a:r>
            <a:r>
              <a:rPr lang="vi-VN" spc="5"/>
              <a:t>THỐNG</a:t>
            </a:r>
            <a:r>
              <a:rPr lang="vi-VN" spc="-25"/>
              <a:t> </a:t>
            </a:r>
            <a:r>
              <a:rPr lang="vi-VN" spc="5"/>
              <a:t>QUẢN</a:t>
            </a:r>
            <a:r>
              <a:rPr lang="vi-VN"/>
              <a:t> </a:t>
            </a:r>
            <a:r>
              <a:rPr lang="vi-VN" spc="5"/>
              <a:t>LÝ</a:t>
            </a:r>
            <a:r>
              <a:rPr lang="vi-VN" spc="-15"/>
              <a:t> </a:t>
            </a:r>
            <a:r>
              <a:rPr lang="vi-VN" spc="10"/>
              <a:t>HỒ</a:t>
            </a:r>
            <a:r>
              <a:rPr lang="vi-VN"/>
              <a:t> SƠ</a:t>
            </a:r>
            <a:r>
              <a:rPr lang="vi-VN" spc="-15"/>
              <a:t> </a:t>
            </a:r>
            <a:r>
              <a:rPr lang="vi-VN" spc="5"/>
              <a:t>KHEN</a:t>
            </a:r>
            <a:r>
              <a:rPr lang="vi-VN" spc="-15"/>
              <a:t> </a:t>
            </a:r>
            <a:r>
              <a:rPr lang="vi-VN" spc="5"/>
              <a:t>THƯỞNG</a:t>
            </a:r>
            <a:r>
              <a:rPr lang="vi-VN" spc="-25"/>
              <a:t> </a:t>
            </a:r>
            <a:r>
              <a:rPr lang="vi-VN"/>
              <a:t>ĐIỆN </a:t>
            </a:r>
            <a:r>
              <a:rPr lang="vi-VN" spc="5"/>
              <a:t>TỬ</a:t>
            </a:r>
            <a:r>
              <a:rPr lang="vi-VN" spc="-10"/>
              <a:t> </a:t>
            </a:r>
            <a:r>
              <a:rPr lang="vi-VN" spc="5"/>
              <a:t>NGÀNH</a:t>
            </a:r>
            <a:r>
              <a:rPr lang="vi-VN"/>
              <a:t> </a:t>
            </a:r>
            <a:r>
              <a:rPr lang="vi-VN" spc="5"/>
              <a:t>THI</a:t>
            </a:r>
            <a:r>
              <a:rPr lang="vi-VN" spc="-15"/>
              <a:t> </a:t>
            </a:r>
            <a:r>
              <a:rPr lang="vi-VN" spc="5"/>
              <a:t>ĐUA</a:t>
            </a:r>
            <a:r>
              <a:rPr lang="vi-VN" spc="25"/>
              <a:t> </a:t>
            </a:r>
            <a:r>
              <a:rPr lang="vi-VN"/>
              <a:t>-</a:t>
            </a:r>
            <a:r>
              <a:rPr lang="vi-VN" spc="-5"/>
              <a:t> </a:t>
            </a:r>
            <a:r>
              <a:rPr lang="vi-VN" spc="5"/>
              <a:t>KHEN</a:t>
            </a:r>
            <a:r>
              <a:rPr lang="vi-VN" spc="-30"/>
              <a:t> </a:t>
            </a:r>
            <a:r>
              <a:rPr lang="vi-VN" spc="5"/>
              <a:t>THƯỞNG</a:t>
            </a:r>
            <a:endParaRPr lang="vi-VN" spc="5"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10512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2027" y="504889"/>
            <a:ext cx="11254700" cy="724247"/>
          </a:xfrm>
          <a:prstGeom prst="rect">
            <a:avLst/>
          </a:prstGeom>
        </p:spPr>
        <p:txBody>
          <a:bodyPr anchor="ctr"/>
          <a:lstStyle>
            <a:lvl1pPr marL="0" indent="0" algn="l">
              <a:buNone/>
              <a:defRPr sz="3038"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86A0D6C2-A76A-4223-876B-8C7DB3EC30CF}"/>
              </a:ext>
            </a:extLst>
          </p:cNvPr>
          <p:cNvGrpSpPr/>
          <p:nvPr/>
        </p:nvGrpSpPr>
        <p:grpSpPr>
          <a:xfrm>
            <a:off x="267789" y="259893"/>
            <a:ext cx="11666560" cy="1003883"/>
            <a:chOff x="267789" y="259889"/>
            <a:chExt cx="11666560" cy="1003883"/>
          </a:xfrm>
        </p:grpSpPr>
        <p:sp>
          <p:nvSpPr>
            <p:cNvPr id="4" name="Rectangle 3">
              <a:extLst>
                <a:ext uri="{FF2B5EF4-FFF2-40B4-BE49-F238E27FC236}">
                  <a16:creationId xmlns:a16="http://schemas.microsoft.com/office/drawing/2014/main"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ectangle 4">
              <a:extLst>
                <a:ext uri="{FF2B5EF4-FFF2-40B4-BE49-F238E27FC236}">
                  <a16:creationId xmlns:a16="http://schemas.microsoft.com/office/drawing/2014/main"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Rectangle 5">
              <a:extLst>
                <a:ext uri="{FF2B5EF4-FFF2-40B4-BE49-F238E27FC236}">
                  <a16:creationId xmlns:a16="http://schemas.microsoft.com/office/drawing/2014/main"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Rectangle 6">
              <a:extLst>
                <a:ext uri="{FF2B5EF4-FFF2-40B4-BE49-F238E27FC236}">
                  <a16:creationId xmlns:a16="http://schemas.microsoft.com/office/drawing/2014/main"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a:extLst>
                <a:ext uri="{FF2B5EF4-FFF2-40B4-BE49-F238E27FC236}">
                  <a16:creationId xmlns:a16="http://schemas.microsoft.com/office/drawing/2014/main" id="{304EA981-E3BD-4EB2-9D20-1D105D29210D}"/>
                </a:ext>
              </a:extLst>
            </p:cNvPr>
            <p:cNvSpPr/>
            <p:nvPr/>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Trebuchet MS"/>
                <a:ea typeface="+mn-ea"/>
                <a:cs typeface="+mn-cs"/>
              </a:endParaRPr>
            </a:p>
          </p:txBody>
        </p:sp>
      </p:grpSp>
    </p:spTree>
    <p:extLst>
      <p:ext uri="{BB962C8B-B14F-4D97-AF65-F5344CB8AC3E}">
        <p14:creationId xmlns:p14="http://schemas.microsoft.com/office/powerpoint/2010/main" val="3112429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59"/>
        <p:cNvGrpSpPr/>
        <p:nvPr/>
      </p:nvGrpSpPr>
      <p:grpSpPr>
        <a:xfrm>
          <a:off x="0" y="0"/>
          <a:ext cx="0" cy="0"/>
          <a:chOff x="0" y="0"/>
          <a:chExt cx="0" cy="0"/>
        </a:xfrm>
      </p:grpSpPr>
      <p:sp>
        <p:nvSpPr>
          <p:cNvPr id="65" name="Shape 65"/>
          <p:cNvSpPr txBox="1">
            <a:spLocks noGrp="1"/>
          </p:cNvSpPr>
          <p:nvPr>
            <p:ph type="title"/>
          </p:nvPr>
        </p:nvSpPr>
        <p:spPr>
          <a:xfrm>
            <a:off x="1668802" y="1392234"/>
            <a:ext cx="8854399" cy="492412"/>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568133" y="2837234"/>
            <a:ext cx="2891200" cy="369302"/>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7" name="Shape 67"/>
          <p:cNvSpPr txBox="1">
            <a:spLocks noGrp="1"/>
          </p:cNvSpPr>
          <p:nvPr>
            <p:ph type="body" idx="2"/>
          </p:nvPr>
        </p:nvSpPr>
        <p:spPr>
          <a:xfrm>
            <a:off x="4607568" y="2837234"/>
            <a:ext cx="2891200" cy="369302"/>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8" name="Shape 68"/>
          <p:cNvSpPr txBox="1">
            <a:spLocks noGrp="1"/>
          </p:cNvSpPr>
          <p:nvPr>
            <p:ph type="body" idx="3"/>
          </p:nvPr>
        </p:nvSpPr>
        <p:spPr>
          <a:xfrm>
            <a:off x="7647004" y="2837234"/>
            <a:ext cx="2891200" cy="369302"/>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Tree>
    <p:extLst>
      <p:ext uri="{BB962C8B-B14F-4D97-AF65-F5344CB8AC3E}">
        <p14:creationId xmlns:p14="http://schemas.microsoft.com/office/powerpoint/2010/main" val="65403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备用">
    <p:spTree>
      <p:nvGrpSpPr>
        <p:cNvPr id="1" name=""/>
        <p:cNvGrpSpPr/>
        <p:nvPr/>
      </p:nvGrpSpPr>
      <p:grpSpPr>
        <a:xfrm>
          <a:off x="0" y="0"/>
          <a:ext cx="0" cy="0"/>
          <a:chOff x="0" y="0"/>
          <a:chExt cx="0" cy="0"/>
        </a:xfrm>
      </p:grpSpPr>
      <p:cxnSp>
        <p:nvCxnSpPr>
          <p:cNvPr id="2" name="直接连接符 7">
            <a:extLst>
              <a:ext uri="{FF2B5EF4-FFF2-40B4-BE49-F238E27FC236}">
                <a16:creationId xmlns:a16="http://schemas.microsoft.com/office/drawing/2014/main" id="{C0C1D18B-F13B-53DA-E9BA-B745EECFD89B}"/>
              </a:ext>
            </a:extLst>
          </p:cNvPr>
          <p:cNvCxnSpPr>
            <a:cxnSpLocks noChangeShapeType="1"/>
          </p:cNvCxnSpPr>
          <p:nvPr userDrawn="1"/>
        </p:nvCxnSpPr>
        <p:spPr bwMode="auto">
          <a:xfrm flipV="1">
            <a:off x="1270002" y="871538"/>
            <a:ext cx="9530861" cy="0"/>
          </a:xfrm>
          <a:prstGeom prst="line">
            <a:avLst/>
          </a:prstGeom>
          <a:noFill/>
          <a:ln w="15875" algn="ctr">
            <a:solidFill>
              <a:schemeClr val="accent1"/>
            </a:solidFill>
            <a:round/>
            <a:headEnd/>
            <a:tailEnd/>
          </a:ln>
          <a:extLst>
            <a:ext uri="{909E8E84-426E-40DD-AFC4-6F175D3DCCD1}">
              <a14:hiddenFill xmlns:a14="http://schemas.microsoft.com/office/drawing/2010/main">
                <a:noFill/>
              </a14:hiddenFill>
            </a:ext>
          </a:extLst>
        </p:spPr>
      </p:cxnSp>
      <p:sp>
        <p:nvSpPr>
          <p:cNvPr id="3" name="KSO_Shape">
            <a:extLst>
              <a:ext uri="{FF2B5EF4-FFF2-40B4-BE49-F238E27FC236}">
                <a16:creationId xmlns:a16="http://schemas.microsoft.com/office/drawing/2014/main" id="{A63E3589-0358-F071-5B2D-BFBFE66FA5BC}"/>
              </a:ext>
            </a:extLst>
          </p:cNvPr>
          <p:cNvSpPr>
            <a:spLocks/>
          </p:cNvSpPr>
          <p:nvPr userDrawn="1"/>
        </p:nvSpPr>
        <p:spPr bwMode="auto">
          <a:xfrm>
            <a:off x="10941539" y="400052"/>
            <a:ext cx="291124" cy="538163"/>
          </a:xfrm>
          <a:custGeom>
            <a:avLst/>
            <a:gdLst>
              <a:gd name="T0" fmla="*/ 2147483646 w 2361"/>
              <a:gd name="T1" fmla="*/ 2147483646 h 4328"/>
              <a:gd name="T2" fmla="*/ 2147483646 w 2361"/>
              <a:gd name="T3" fmla="*/ 2147483646 h 4328"/>
              <a:gd name="T4" fmla="*/ 2147483646 w 2361"/>
              <a:gd name="T5" fmla="*/ 2147483646 h 4328"/>
              <a:gd name="T6" fmla="*/ 2147483646 w 2361"/>
              <a:gd name="T7" fmla="*/ 2147483646 h 4328"/>
              <a:gd name="T8" fmla="*/ 2147483646 w 2361"/>
              <a:gd name="T9" fmla="*/ 2147483646 h 4328"/>
              <a:gd name="T10" fmla="*/ 2147483646 w 2361"/>
              <a:gd name="T11" fmla="*/ 2147483646 h 4328"/>
              <a:gd name="T12" fmla="*/ 2147483646 w 2361"/>
              <a:gd name="T13" fmla="*/ 2147483646 h 4328"/>
              <a:gd name="T14" fmla="*/ 2147483646 w 2361"/>
              <a:gd name="T15" fmla="*/ 2147483646 h 4328"/>
              <a:gd name="T16" fmla="*/ 0 w 2361"/>
              <a:gd name="T17" fmla="*/ 2147483646 h 4328"/>
              <a:gd name="T18" fmla="*/ 2147483646 w 2361"/>
              <a:gd name="T19" fmla="*/ 2147483646 h 4328"/>
              <a:gd name="T20" fmla="*/ 2147483646 w 2361"/>
              <a:gd name="T21" fmla="*/ 2147483646 h 4328"/>
              <a:gd name="T22" fmla="*/ 2147483646 w 2361"/>
              <a:gd name="T23" fmla="*/ 2147483646 h 4328"/>
              <a:gd name="T24" fmla="*/ 2147483646 w 2361"/>
              <a:gd name="T25" fmla="*/ 2147483646 h 4328"/>
              <a:gd name="T26" fmla="*/ 2147483646 w 2361"/>
              <a:gd name="T27" fmla="*/ 2147483646 h 4328"/>
              <a:gd name="T28" fmla="*/ 2147483646 w 2361"/>
              <a:gd name="T29" fmla="*/ 2147483646 h 4328"/>
              <a:gd name="T30" fmla="*/ 2147483646 w 2361"/>
              <a:gd name="T31" fmla="*/ 2147483646 h 4328"/>
              <a:gd name="T32" fmla="*/ 2147483646 w 2361"/>
              <a:gd name="T33" fmla="*/ 2147483646 h 4328"/>
              <a:gd name="T34" fmla="*/ 2147483646 w 2361"/>
              <a:gd name="T35" fmla="*/ 2147483646 h 4328"/>
              <a:gd name="T36" fmla="*/ 2147483646 w 2361"/>
              <a:gd name="T37" fmla="*/ 2147483646 h 4328"/>
              <a:gd name="T38" fmla="*/ 2147483646 w 2361"/>
              <a:gd name="T39" fmla="*/ 2147483646 h 4328"/>
              <a:gd name="T40" fmla="*/ 2147483646 w 2361"/>
              <a:gd name="T41" fmla="*/ 2147483646 h 4328"/>
              <a:gd name="T42" fmla="*/ 2147483646 w 2361"/>
              <a:gd name="T43" fmla="*/ 2147483646 h 4328"/>
              <a:gd name="T44" fmla="*/ 2147483646 w 2361"/>
              <a:gd name="T45" fmla="*/ 2147483646 h 4328"/>
              <a:gd name="T46" fmla="*/ 2147483646 w 2361"/>
              <a:gd name="T47" fmla="*/ 2147483646 h 4328"/>
              <a:gd name="T48" fmla="*/ 2147483646 w 2361"/>
              <a:gd name="T49" fmla="*/ 2147483646 h 4328"/>
              <a:gd name="T50" fmla="*/ 2147483646 w 2361"/>
              <a:gd name="T51" fmla="*/ 2147483646 h 4328"/>
              <a:gd name="T52" fmla="*/ 2147483646 w 2361"/>
              <a:gd name="T53" fmla="*/ 2147483646 h 4328"/>
              <a:gd name="T54" fmla="*/ 2147483646 w 2361"/>
              <a:gd name="T55" fmla="*/ 2147483646 h 4328"/>
              <a:gd name="T56" fmla="*/ 2147483646 w 2361"/>
              <a:gd name="T57" fmla="*/ 2147483646 h 4328"/>
              <a:gd name="T58" fmla="*/ 2147483646 w 2361"/>
              <a:gd name="T59" fmla="*/ 2147483646 h 4328"/>
              <a:gd name="T60" fmla="*/ 2147483646 w 2361"/>
              <a:gd name="T61" fmla="*/ 2147483646 h 4328"/>
              <a:gd name="T62" fmla="*/ 2147483646 w 2361"/>
              <a:gd name="T63" fmla="*/ 2147483646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en-VN"/>
          </a:p>
        </p:txBody>
      </p:sp>
      <p:sp>
        <p:nvSpPr>
          <p:cNvPr id="4" name="MH_Other_4">
            <a:extLst>
              <a:ext uri="{FF2B5EF4-FFF2-40B4-BE49-F238E27FC236}">
                <a16:creationId xmlns:a16="http://schemas.microsoft.com/office/drawing/2014/main" id="{26399891-A791-B2C5-8038-1405D6F558C6}"/>
              </a:ext>
            </a:extLst>
          </p:cNvPr>
          <p:cNvSpPr/>
          <p:nvPr userDrawn="1">
            <p:custDataLst>
              <p:tags r:id="rId1"/>
            </p:custDataLst>
          </p:nvPr>
        </p:nvSpPr>
        <p:spPr>
          <a:xfrm>
            <a:off x="312617" y="220665"/>
            <a:ext cx="556847" cy="555625"/>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
        <p:nvSpPr>
          <p:cNvPr id="5" name="MH_Other_4">
            <a:extLst>
              <a:ext uri="{FF2B5EF4-FFF2-40B4-BE49-F238E27FC236}">
                <a16:creationId xmlns:a16="http://schemas.microsoft.com/office/drawing/2014/main" id="{DC5B7C81-F31C-2A1B-5C6D-4DA822FD8858}"/>
              </a:ext>
            </a:extLst>
          </p:cNvPr>
          <p:cNvSpPr/>
          <p:nvPr userDrawn="1">
            <p:custDataLst>
              <p:tags r:id="rId2"/>
            </p:custDataLst>
          </p:nvPr>
        </p:nvSpPr>
        <p:spPr>
          <a:xfrm>
            <a:off x="-91831" y="674688"/>
            <a:ext cx="363416" cy="361950"/>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
        <p:nvSpPr>
          <p:cNvPr id="6" name="椭圆 11">
            <a:extLst>
              <a:ext uri="{FF2B5EF4-FFF2-40B4-BE49-F238E27FC236}">
                <a16:creationId xmlns:a16="http://schemas.microsoft.com/office/drawing/2014/main" id="{068EC23E-136F-FA6D-3A5A-7B8DB1B339C4}"/>
              </a:ext>
            </a:extLst>
          </p:cNvPr>
          <p:cNvSpPr/>
          <p:nvPr userDrawn="1"/>
        </p:nvSpPr>
        <p:spPr>
          <a:xfrm>
            <a:off x="780124" y="417420"/>
            <a:ext cx="432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7" name="MH_Other_4">
            <a:extLst>
              <a:ext uri="{FF2B5EF4-FFF2-40B4-BE49-F238E27FC236}">
                <a16:creationId xmlns:a16="http://schemas.microsoft.com/office/drawing/2014/main" id="{0563B440-9587-95D3-A333-1F0FB6C04AC9}"/>
              </a:ext>
            </a:extLst>
          </p:cNvPr>
          <p:cNvSpPr/>
          <p:nvPr userDrawn="1">
            <p:custDataLst>
              <p:tags r:id="rId3"/>
            </p:custDataLst>
          </p:nvPr>
        </p:nvSpPr>
        <p:spPr>
          <a:xfrm>
            <a:off x="211015" y="15875"/>
            <a:ext cx="205155" cy="204788"/>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713" tIns="46854" rIns="93713" bIns="46854" anchor="ctr"/>
          <a:lstStyle/>
          <a:p>
            <a:pPr algn="ctr" eaLnBrk="1" fontAlgn="auto" hangingPunct="1">
              <a:spcBef>
                <a:spcPts val="0"/>
              </a:spcBef>
              <a:spcAft>
                <a:spcPts val="0"/>
              </a:spcAft>
              <a:defRPr/>
            </a:pPr>
            <a:endParaRPr lang="en-US">
              <a:solidFill>
                <a:prstClr val="white"/>
              </a:solidFill>
              <a:sym typeface="+mn-lt"/>
            </a:endParaRPr>
          </a:p>
        </p:txBody>
      </p:sp>
    </p:spTree>
    <p:extLst>
      <p:ext uri="{BB962C8B-B14F-4D97-AF65-F5344CB8AC3E}">
        <p14:creationId xmlns:p14="http://schemas.microsoft.com/office/powerpoint/2010/main" val="2493982672"/>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 presetClass="entr" presetSubtype="8"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F36D62A-CFC5-AAB2-7B74-5118C97DB065}"/>
              </a:ext>
            </a:extLst>
          </p:cNvPr>
          <p:cNvSpPr>
            <a:spLocks/>
          </p:cNvSpPr>
          <p:nvPr/>
        </p:nvSpPr>
        <p:spPr bwMode="auto">
          <a:xfrm flipV="1">
            <a:off x="1" y="711200"/>
            <a:ext cx="1811216"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93603"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9"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CDD6F60-05A7-AD90-F659-CD32009D042C}"/>
              </a:ext>
            </a:extLst>
          </p:cNvPr>
          <p:cNvSpPr>
            <a:spLocks noGrp="1"/>
          </p:cNvSpPr>
          <p:nvPr>
            <p:ph type="dt" sz="half" idx="10"/>
          </p:nvPr>
        </p:nvSpPr>
        <p:spPr/>
        <p:txBody>
          <a:bodyPr/>
          <a:lstStyle>
            <a:lvl1pPr>
              <a:defRPr/>
            </a:lvl1pPr>
          </a:lstStyle>
          <a:p>
            <a:pPr>
              <a:defRPr/>
            </a:pPr>
            <a:fld id="{24416A70-41D6-4BB0-B54E-BE902855EE2D}" type="datetime1">
              <a:rPr lang="en-US"/>
              <a:pPr>
                <a:defRPr/>
              </a:pPr>
              <a:t>10/30/2024</a:t>
            </a:fld>
            <a:endParaRPr lang="en-US"/>
          </a:p>
        </p:txBody>
      </p:sp>
      <p:sp>
        <p:nvSpPr>
          <p:cNvPr id="6" name="Footer Placeholder 4">
            <a:extLst>
              <a:ext uri="{FF2B5EF4-FFF2-40B4-BE49-F238E27FC236}">
                <a16:creationId xmlns:a16="http://schemas.microsoft.com/office/drawing/2014/main" id="{670737B3-64BA-2580-C2FF-887AA40132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30AE8E-C0F5-A673-BE20-7FAA6E820746}"/>
              </a:ext>
            </a:extLst>
          </p:cNvPr>
          <p:cNvSpPr>
            <a:spLocks noGrp="1"/>
          </p:cNvSpPr>
          <p:nvPr>
            <p:ph type="sldNum" sz="quarter" idx="12"/>
          </p:nvPr>
        </p:nvSpPr>
        <p:spPr/>
        <p:txBody>
          <a:bodyPr/>
          <a:lstStyle>
            <a:lvl1pPr>
              <a:defRPr/>
            </a:lvl1pPr>
          </a:lstStyle>
          <a:p>
            <a:pPr>
              <a:defRPr/>
            </a:pPr>
            <a:fld id="{CE0D385C-DBB0-4C93-AE5E-A60F709DD47C}" type="slidenum">
              <a:rPr lang="en-US" altLang="en-US"/>
              <a:pPr>
                <a:defRPr/>
              </a:pPr>
              <a:t>‹#›</a:t>
            </a:fld>
            <a:endParaRPr lang="en-US" altLang="en-US"/>
          </a:p>
        </p:txBody>
      </p:sp>
    </p:spTree>
    <p:extLst>
      <p:ext uri="{BB962C8B-B14F-4D97-AF65-F5344CB8AC3E}">
        <p14:creationId xmlns:p14="http://schemas.microsoft.com/office/powerpoint/2010/main" val="365075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t>10/30/2024</a:t>
            </a:fld>
            <a:endParaRPr lang="en-US"/>
          </a:p>
        </p:txBody>
      </p:sp>
      <p:sp>
        <p:nvSpPr>
          <p:cNvPr id="5" name="Footer Placeholder 4"/>
          <p:cNvSpPr>
            <a:spLocks noGrp="1"/>
          </p:cNvSpPr>
          <p:nvPr>
            <p:ph type="ftr" sz="quarter" idx="11"/>
          </p:nvPr>
        </p:nvSpPr>
        <p:spPr/>
        <p:txBody>
          <a:bodyPr/>
          <a:lstStyle/>
          <a:p>
            <a:pPr marL="12700">
              <a:spcBef>
                <a:spcPts val="5"/>
              </a:spcBef>
            </a:pPr>
            <a:r>
              <a:rPr lang="vi-VN" spc="5"/>
              <a:t>HỆ</a:t>
            </a:r>
            <a:r>
              <a:rPr lang="vi-VN" spc="-10"/>
              <a:t> </a:t>
            </a:r>
            <a:r>
              <a:rPr lang="vi-VN" spc="5"/>
              <a:t>THỐNG</a:t>
            </a:r>
            <a:r>
              <a:rPr lang="vi-VN" spc="-25"/>
              <a:t> </a:t>
            </a:r>
            <a:r>
              <a:rPr lang="vi-VN" spc="5"/>
              <a:t>QUẢN</a:t>
            </a:r>
            <a:r>
              <a:rPr lang="vi-VN"/>
              <a:t> </a:t>
            </a:r>
            <a:r>
              <a:rPr lang="vi-VN" spc="5"/>
              <a:t>LÝ</a:t>
            </a:r>
            <a:r>
              <a:rPr lang="vi-VN" spc="-15"/>
              <a:t> </a:t>
            </a:r>
            <a:r>
              <a:rPr lang="vi-VN" spc="10"/>
              <a:t>HỒ</a:t>
            </a:r>
            <a:r>
              <a:rPr lang="vi-VN"/>
              <a:t> SƠ</a:t>
            </a:r>
            <a:r>
              <a:rPr lang="vi-VN" spc="-15"/>
              <a:t> </a:t>
            </a:r>
            <a:r>
              <a:rPr lang="vi-VN" spc="5"/>
              <a:t>KHEN</a:t>
            </a:r>
            <a:r>
              <a:rPr lang="vi-VN" spc="-15"/>
              <a:t> </a:t>
            </a:r>
            <a:r>
              <a:rPr lang="vi-VN" spc="5"/>
              <a:t>THƯỞNG</a:t>
            </a:r>
            <a:r>
              <a:rPr lang="vi-VN" spc="-25"/>
              <a:t> </a:t>
            </a:r>
            <a:r>
              <a:rPr lang="vi-VN"/>
              <a:t>ĐIỆN </a:t>
            </a:r>
            <a:r>
              <a:rPr lang="vi-VN" spc="5"/>
              <a:t>TỬ</a:t>
            </a:r>
            <a:r>
              <a:rPr lang="vi-VN" spc="-10"/>
              <a:t> </a:t>
            </a:r>
            <a:r>
              <a:rPr lang="vi-VN" spc="5"/>
              <a:t>NGÀNH</a:t>
            </a:r>
            <a:r>
              <a:rPr lang="vi-VN"/>
              <a:t> </a:t>
            </a:r>
            <a:r>
              <a:rPr lang="vi-VN" spc="5"/>
              <a:t>THI</a:t>
            </a:r>
            <a:r>
              <a:rPr lang="vi-VN" spc="-15"/>
              <a:t> </a:t>
            </a:r>
            <a:r>
              <a:rPr lang="vi-VN" spc="5"/>
              <a:t>ĐUA</a:t>
            </a:r>
            <a:r>
              <a:rPr lang="vi-VN" spc="25"/>
              <a:t> </a:t>
            </a:r>
            <a:r>
              <a:rPr lang="vi-VN"/>
              <a:t>-</a:t>
            </a:r>
            <a:r>
              <a:rPr lang="vi-VN" spc="-5"/>
              <a:t> </a:t>
            </a:r>
            <a:r>
              <a:rPr lang="vi-VN" spc="5"/>
              <a:t>KHEN</a:t>
            </a:r>
            <a:r>
              <a:rPr lang="vi-VN" spc="-30"/>
              <a:t> </a:t>
            </a:r>
            <a:r>
              <a:rPr lang="vi-VN" spc="5"/>
              <a:t>THƯỞNG</a:t>
            </a:r>
            <a:endParaRPr lang="vi-VN" spc="5"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22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2710928" y="2172648"/>
            <a:ext cx="7955555" cy="2423346"/>
          </a:xfrm>
          <a:effectLst/>
        </p:spPr>
        <p:txBody>
          <a:bodyPr anchor="b"/>
          <a:lstStyle>
            <a:lvl1pPr algn="r">
              <a:defRPr sz="345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5" y="4607511"/>
            <a:ext cx="7960659" cy="835460"/>
          </a:xfrm>
        </p:spPr>
        <p:txBody>
          <a:bodyPr anchor="t"/>
          <a:lstStyle>
            <a:lvl1pPr marL="0" indent="0" algn="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10/30/2024</a:t>
            </a:fld>
            <a:endParaRPr lang="en-US"/>
          </a:p>
        </p:txBody>
      </p:sp>
      <p:sp>
        <p:nvSpPr>
          <p:cNvPr id="5" name="Footer Placeholder 4"/>
          <p:cNvSpPr>
            <a:spLocks noGrp="1"/>
          </p:cNvSpPr>
          <p:nvPr>
            <p:ph type="ftr" sz="quarter" idx="11"/>
          </p:nvPr>
        </p:nvSpPr>
        <p:spPr/>
        <p:txBody>
          <a:bodyPr/>
          <a:lstStyle/>
          <a:p>
            <a:pPr marL="12700">
              <a:spcBef>
                <a:spcPts val="5"/>
              </a:spcBef>
            </a:pPr>
            <a:r>
              <a:rPr lang="vi-VN" spc="5"/>
              <a:t>HỆ</a:t>
            </a:r>
            <a:r>
              <a:rPr lang="vi-VN" spc="-10"/>
              <a:t> </a:t>
            </a:r>
            <a:r>
              <a:rPr lang="vi-VN" spc="5"/>
              <a:t>THỐNG</a:t>
            </a:r>
            <a:r>
              <a:rPr lang="vi-VN" spc="-25"/>
              <a:t> </a:t>
            </a:r>
            <a:r>
              <a:rPr lang="vi-VN" spc="5"/>
              <a:t>QUẢN</a:t>
            </a:r>
            <a:r>
              <a:rPr lang="vi-VN"/>
              <a:t> </a:t>
            </a:r>
            <a:r>
              <a:rPr lang="vi-VN" spc="5"/>
              <a:t>LÝ</a:t>
            </a:r>
            <a:r>
              <a:rPr lang="vi-VN" spc="-15"/>
              <a:t> </a:t>
            </a:r>
            <a:r>
              <a:rPr lang="vi-VN" spc="10"/>
              <a:t>HỒ</a:t>
            </a:r>
            <a:r>
              <a:rPr lang="vi-VN"/>
              <a:t> SƠ</a:t>
            </a:r>
            <a:r>
              <a:rPr lang="vi-VN" spc="-15"/>
              <a:t> </a:t>
            </a:r>
            <a:r>
              <a:rPr lang="vi-VN" spc="5"/>
              <a:t>KHEN</a:t>
            </a:r>
            <a:r>
              <a:rPr lang="vi-VN" spc="-15"/>
              <a:t> </a:t>
            </a:r>
            <a:r>
              <a:rPr lang="vi-VN" spc="5"/>
              <a:t>THƯỞNG</a:t>
            </a:r>
            <a:r>
              <a:rPr lang="vi-VN" spc="-25"/>
              <a:t> </a:t>
            </a:r>
            <a:r>
              <a:rPr lang="vi-VN"/>
              <a:t>ĐIỆN </a:t>
            </a:r>
            <a:r>
              <a:rPr lang="vi-VN" spc="5"/>
              <a:t>TỬ</a:t>
            </a:r>
            <a:r>
              <a:rPr lang="vi-VN" spc="-10"/>
              <a:t> </a:t>
            </a:r>
            <a:r>
              <a:rPr lang="vi-VN" spc="5"/>
              <a:t>NGÀNH</a:t>
            </a:r>
            <a:r>
              <a:rPr lang="vi-VN"/>
              <a:t> </a:t>
            </a:r>
            <a:r>
              <a:rPr lang="vi-VN" spc="5"/>
              <a:t>THI</a:t>
            </a:r>
            <a:r>
              <a:rPr lang="vi-VN" spc="-15"/>
              <a:t> </a:t>
            </a:r>
            <a:r>
              <a:rPr lang="vi-VN" spc="5"/>
              <a:t>ĐUA</a:t>
            </a:r>
            <a:r>
              <a:rPr lang="vi-VN" spc="25"/>
              <a:t> </a:t>
            </a:r>
            <a:r>
              <a:rPr lang="vi-VN"/>
              <a:t>-</a:t>
            </a:r>
            <a:r>
              <a:rPr lang="vi-VN" spc="-5"/>
              <a:t> </a:t>
            </a:r>
            <a:r>
              <a:rPr lang="vi-VN" spc="5"/>
              <a:t>KHEN</a:t>
            </a:r>
            <a:r>
              <a:rPr lang="vi-VN" spc="-30"/>
              <a:t> </a:t>
            </a:r>
            <a:r>
              <a:rPr lang="vi-VN" spc="5"/>
              <a:t>THƯỞNG</a:t>
            </a:r>
            <a:endParaRPr lang="vi-VN" spc="5"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3" name="Rectangle 12"/>
          <p:cNvSpPr/>
          <p:nvPr/>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p:cNvSpPr/>
          <p:nvPr/>
        </p:nvSpPr>
        <p:spPr>
          <a:xfrm>
            <a:off x="0" y="838200"/>
            <a:ext cx="12192000" cy="60198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588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t>10/30/2024</a:t>
            </a:fld>
            <a:endParaRPr lang="en-US"/>
          </a:p>
        </p:txBody>
      </p:sp>
      <p:sp>
        <p:nvSpPr>
          <p:cNvPr id="6" name="Footer Placeholder 5"/>
          <p:cNvSpPr>
            <a:spLocks noGrp="1"/>
          </p:cNvSpPr>
          <p:nvPr>
            <p:ph type="ftr" sz="quarter" idx="11"/>
          </p:nvPr>
        </p:nvSpPr>
        <p:spPr/>
        <p:txBody>
          <a:bodyPr/>
          <a:lstStyle/>
          <a:p>
            <a:pPr marL="12700">
              <a:spcBef>
                <a:spcPts val="5"/>
              </a:spcBef>
            </a:pPr>
            <a:r>
              <a:rPr lang="vi-VN" spc="5"/>
              <a:t>HỆ</a:t>
            </a:r>
            <a:r>
              <a:rPr lang="vi-VN" spc="-10"/>
              <a:t> </a:t>
            </a:r>
            <a:r>
              <a:rPr lang="vi-VN" spc="5"/>
              <a:t>THỐNG</a:t>
            </a:r>
            <a:r>
              <a:rPr lang="vi-VN" spc="-25"/>
              <a:t> </a:t>
            </a:r>
            <a:r>
              <a:rPr lang="vi-VN" spc="5"/>
              <a:t>QUẢN</a:t>
            </a:r>
            <a:r>
              <a:rPr lang="vi-VN"/>
              <a:t> </a:t>
            </a:r>
            <a:r>
              <a:rPr lang="vi-VN" spc="5"/>
              <a:t>LÝ</a:t>
            </a:r>
            <a:r>
              <a:rPr lang="vi-VN" spc="-15"/>
              <a:t> </a:t>
            </a:r>
            <a:r>
              <a:rPr lang="vi-VN" spc="10"/>
              <a:t>HỒ</a:t>
            </a:r>
            <a:r>
              <a:rPr lang="vi-VN"/>
              <a:t> SƠ</a:t>
            </a:r>
            <a:r>
              <a:rPr lang="vi-VN" spc="-15"/>
              <a:t> </a:t>
            </a:r>
            <a:r>
              <a:rPr lang="vi-VN" spc="5"/>
              <a:t>KHEN</a:t>
            </a:r>
            <a:r>
              <a:rPr lang="vi-VN" spc="-15"/>
              <a:t> </a:t>
            </a:r>
            <a:r>
              <a:rPr lang="vi-VN" spc="5"/>
              <a:t>THƯỞNG</a:t>
            </a:r>
            <a:r>
              <a:rPr lang="vi-VN" spc="-25"/>
              <a:t> </a:t>
            </a:r>
            <a:r>
              <a:rPr lang="vi-VN"/>
              <a:t>ĐIỆN </a:t>
            </a:r>
            <a:r>
              <a:rPr lang="vi-VN" spc="5"/>
              <a:t>TỬ</a:t>
            </a:r>
            <a:r>
              <a:rPr lang="vi-VN" spc="-10"/>
              <a:t> </a:t>
            </a:r>
            <a:r>
              <a:rPr lang="vi-VN" spc="5"/>
              <a:t>NGÀNH</a:t>
            </a:r>
            <a:r>
              <a:rPr lang="vi-VN"/>
              <a:t> </a:t>
            </a:r>
            <a:r>
              <a:rPr lang="vi-VN" spc="5"/>
              <a:t>THI</a:t>
            </a:r>
            <a:r>
              <a:rPr lang="vi-VN" spc="-15"/>
              <a:t> </a:t>
            </a:r>
            <a:r>
              <a:rPr lang="vi-VN" spc="5"/>
              <a:t>ĐUA</a:t>
            </a:r>
            <a:r>
              <a:rPr lang="vi-VN" spc="25"/>
              <a:t> </a:t>
            </a:r>
            <a:r>
              <a:rPr lang="vi-VN"/>
              <a:t>-</a:t>
            </a:r>
            <a:r>
              <a:rPr lang="vi-VN" spc="-5"/>
              <a:t> </a:t>
            </a:r>
            <a:r>
              <a:rPr lang="vi-VN" spc="5"/>
              <a:t>KHEN</a:t>
            </a:r>
            <a:r>
              <a:rPr lang="vi-VN" spc="-30"/>
              <a:t> </a:t>
            </a:r>
            <a:r>
              <a:rPr lang="vi-VN" spc="5"/>
              <a:t>THƯỞNG</a:t>
            </a:r>
            <a:endParaRPr lang="vi-VN" spc="5"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090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ctr" defTabSz="685800" rtl="0" eaLnBrk="1" latinLnBrk="0" hangingPunct="1">
              <a:spcBef>
                <a:spcPct val="20000"/>
              </a:spcBef>
              <a:spcAft>
                <a:spcPts val="225"/>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10/30/2024</a:t>
            </a:fld>
            <a:endParaRPr lang="en-US"/>
          </a:p>
        </p:txBody>
      </p:sp>
      <p:sp>
        <p:nvSpPr>
          <p:cNvPr id="8" name="Footer Placeholder 7"/>
          <p:cNvSpPr>
            <a:spLocks noGrp="1"/>
          </p:cNvSpPr>
          <p:nvPr>
            <p:ph type="ftr" sz="quarter" idx="11"/>
          </p:nvPr>
        </p:nvSpPr>
        <p:spPr/>
        <p:txBody>
          <a:bodyPr/>
          <a:lstStyle/>
          <a:p>
            <a:pPr marL="12700">
              <a:spcBef>
                <a:spcPts val="5"/>
              </a:spcBef>
            </a:pPr>
            <a:r>
              <a:rPr lang="vi-VN" spc="5"/>
              <a:t>HỆ</a:t>
            </a:r>
            <a:r>
              <a:rPr lang="vi-VN" spc="-10"/>
              <a:t> </a:t>
            </a:r>
            <a:r>
              <a:rPr lang="vi-VN" spc="5"/>
              <a:t>THỐNG</a:t>
            </a:r>
            <a:r>
              <a:rPr lang="vi-VN" spc="-25"/>
              <a:t> </a:t>
            </a:r>
            <a:r>
              <a:rPr lang="vi-VN" spc="5"/>
              <a:t>QUẢN</a:t>
            </a:r>
            <a:r>
              <a:rPr lang="vi-VN"/>
              <a:t> </a:t>
            </a:r>
            <a:r>
              <a:rPr lang="vi-VN" spc="5"/>
              <a:t>LÝ</a:t>
            </a:r>
            <a:r>
              <a:rPr lang="vi-VN" spc="-15"/>
              <a:t> </a:t>
            </a:r>
            <a:r>
              <a:rPr lang="vi-VN" spc="10"/>
              <a:t>HỒ</a:t>
            </a:r>
            <a:r>
              <a:rPr lang="vi-VN"/>
              <a:t> SƠ</a:t>
            </a:r>
            <a:r>
              <a:rPr lang="vi-VN" spc="-15"/>
              <a:t> </a:t>
            </a:r>
            <a:r>
              <a:rPr lang="vi-VN" spc="5"/>
              <a:t>KHEN</a:t>
            </a:r>
            <a:r>
              <a:rPr lang="vi-VN" spc="-15"/>
              <a:t> </a:t>
            </a:r>
            <a:r>
              <a:rPr lang="vi-VN" spc="5"/>
              <a:t>THƯỞNG</a:t>
            </a:r>
            <a:r>
              <a:rPr lang="vi-VN" spc="-25"/>
              <a:t> </a:t>
            </a:r>
            <a:r>
              <a:rPr lang="vi-VN"/>
              <a:t>ĐIỆN </a:t>
            </a:r>
            <a:r>
              <a:rPr lang="vi-VN" spc="5"/>
              <a:t>TỬ</a:t>
            </a:r>
            <a:r>
              <a:rPr lang="vi-VN" spc="-10"/>
              <a:t> </a:t>
            </a:r>
            <a:r>
              <a:rPr lang="vi-VN" spc="5"/>
              <a:t>NGÀNH</a:t>
            </a:r>
            <a:r>
              <a:rPr lang="vi-VN"/>
              <a:t> </a:t>
            </a:r>
            <a:r>
              <a:rPr lang="vi-VN" spc="5"/>
              <a:t>THI</a:t>
            </a:r>
            <a:r>
              <a:rPr lang="vi-VN" spc="-15"/>
              <a:t> </a:t>
            </a:r>
            <a:r>
              <a:rPr lang="vi-VN" spc="5"/>
              <a:t>ĐUA</a:t>
            </a:r>
            <a:r>
              <a:rPr lang="vi-VN" spc="25"/>
              <a:t> </a:t>
            </a:r>
            <a:r>
              <a:rPr lang="vi-VN"/>
              <a:t>-</a:t>
            </a:r>
            <a:r>
              <a:rPr lang="vi-VN" spc="-5"/>
              <a:t> </a:t>
            </a:r>
            <a:r>
              <a:rPr lang="vi-VN" spc="5"/>
              <a:t>KHEN</a:t>
            </a:r>
            <a:r>
              <a:rPr lang="vi-VN" spc="-30"/>
              <a:t> </a:t>
            </a:r>
            <a:r>
              <a:rPr lang="vi-VN" spc="5"/>
              <a:t>THƯỞNG</a:t>
            </a:r>
            <a:endParaRPr lang="vi-VN" spc="5"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0707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10/30/2024</a:t>
            </a:fld>
            <a:endParaRPr lang="en-US"/>
          </a:p>
        </p:txBody>
      </p:sp>
      <p:sp>
        <p:nvSpPr>
          <p:cNvPr id="4" name="Footer Placeholder 3"/>
          <p:cNvSpPr>
            <a:spLocks noGrp="1"/>
          </p:cNvSpPr>
          <p:nvPr>
            <p:ph type="ftr" sz="quarter" idx="11"/>
          </p:nvPr>
        </p:nvSpPr>
        <p:spPr/>
        <p:txBody>
          <a:bodyPr/>
          <a:lstStyle/>
          <a:p>
            <a:pPr marL="12700">
              <a:spcBef>
                <a:spcPts val="5"/>
              </a:spcBef>
            </a:pPr>
            <a:r>
              <a:rPr lang="vi-VN" spc="5"/>
              <a:t>HỆ</a:t>
            </a:r>
            <a:r>
              <a:rPr lang="vi-VN" spc="-10"/>
              <a:t> </a:t>
            </a:r>
            <a:r>
              <a:rPr lang="vi-VN" spc="5"/>
              <a:t>THỐNG</a:t>
            </a:r>
            <a:r>
              <a:rPr lang="vi-VN" spc="-25"/>
              <a:t> </a:t>
            </a:r>
            <a:r>
              <a:rPr lang="vi-VN" spc="5"/>
              <a:t>QUẢN</a:t>
            </a:r>
            <a:r>
              <a:rPr lang="vi-VN"/>
              <a:t> </a:t>
            </a:r>
            <a:r>
              <a:rPr lang="vi-VN" spc="5"/>
              <a:t>LÝ</a:t>
            </a:r>
            <a:r>
              <a:rPr lang="vi-VN" spc="-15"/>
              <a:t> </a:t>
            </a:r>
            <a:r>
              <a:rPr lang="vi-VN" spc="10"/>
              <a:t>HỒ</a:t>
            </a:r>
            <a:r>
              <a:rPr lang="vi-VN"/>
              <a:t> SƠ</a:t>
            </a:r>
            <a:r>
              <a:rPr lang="vi-VN" spc="-15"/>
              <a:t> </a:t>
            </a:r>
            <a:r>
              <a:rPr lang="vi-VN" spc="5"/>
              <a:t>KHEN</a:t>
            </a:r>
            <a:r>
              <a:rPr lang="vi-VN" spc="-15"/>
              <a:t> </a:t>
            </a:r>
            <a:r>
              <a:rPr lang="vi-VN" spc="5"/>
              <a:t>THƯỞNG</a:t>
            </a:r>
            <a:r>
              <a:rPr lang="vi-VN" spc="-25"/>
              <a:t> </a:t>
            </a:r>
            <a:r>
              <a:rPr lang="vi-VN"/>
              <a:t>ĐIỆN </a:t>
            </a:r>
            <a:r>
              <a:rPr lang="vi-VN" spc="5"/>
              <a:t>TỬ</a:t>
            </a:r>
            <a:r>
              <a:rPr lang="vi-VN" spc="-10"/>
              <a:t> </a:t>
            </a:r>
            <a:r>
              <a:rPr lang="vi-VN" spc="5"/>
              <a:t>NGÀNH</a:t>
            </a:r>
            <a:r>
              <a:rPr lang="vi-VN"/>
              <a:t> </a:t>
            </a:r>
            <a:r>
              <a:rPr lang="vi-VN" spc="5"/>
              <a:t>THI</a:t>
            </a:r>
            <a:r>
              <a:rPr lang="vi-VN" spc="-15"/>
              <a:t> </a:t>
            </a:r>
            <a:r>
              <a:rPr lang="vi-VN" spc="5"/>
              <a:t>ĐUA</a:t>
            </a:r>
            <a:r>
              <a:rPr lang="vi-VN" spc="25"/>
              <a:t> </a:t>
            </a:r>
            <a:r>
              <a:rPr lang="vi-VN"/>
              <a:t>-</a:t>
            </a:r>
            <a:r>
              <a:rPr lang="vi-VN" spc="-5"/>
              <a:t> </a:t>
            </a:r>
            <a:r>
              <a:rPr lang="vi-VN" spc="5"/>
              <a:t>KHEN</a:t>
            </a:r>
            <a:r>
              <a:rPr lang="vi-VN" spc="-30"/>
              <a:t> </a:t>
            </a:r>
            <a:r>
              <a:rPr lang="vi-VN" spc="5"/>
              <a:t>THƯỞNG</a:t>
            </a:r>
            <a:endParaRPr lang="vi-VN" spc="5"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
        <p:nvSpPr>
          <p:cNvPr id="6" name="Rectangle 5"/>
          <p:cNvSpPr/>
          <p:nvPr/>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0" y="838200"/>
            <a:ext cx="12192000" cy="60198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80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10/30/2024</a:t>
            </a:fld>
            <a:endParaRPr lang="en-US"/>
          </a:p>
        </p:txBody>
      </p:sp>
      <p:sp>
        <p:nvSpPr>
          <p:cNvPr id="3" name="Footer Placeholder 2"/>
          <p:cNvSpPr>
            <a:spLocks noGrp="1"/>
          </p:cNvSpPr>
          <p:nvPr>
            <p:ph type="ftr" sz="quarter" idx="11"/>
          </p:nvPr>
        </p:nvSpPr>
        <p:spPr/>
        <p:txBody>
          <a:bodyPr/>
          <a:lstStyle/>
          <a:p>
            <a:pPr marL="12700">
              <a:spcBef>
                <a:spcPts val="5"/>
              </a:spcBef>
            </a:pPr>
            <a:r>
              <a:rPr lang="vi-VN" spc="5"/>
              <a:t>HỆ</a:t>
            </a:r>
            <a:r>
              <a:rPr lang="vi-VN" spc="-10"/>
              <a:t> </a:t>
            </a:r>
            <a:r>
              <a:rPr lang="vi-VN" spc="5"/>
              <a:t>THỐNG</a:t>
            </a:r>
            <a:r>
              <a:rPr lang="vi-VN" spc="-25"/>
              <a:t> </a:t>
            </a:r>
            <a:r>
              <a:rPr lang="vi-VN" spc="5"/>
              <a:t>QUẢN</a:t>
            </a:r>
            <a:r>
              <a:rPr lang="vi-VN"/>
              <a:t> </a:t>
            </a:r>
            <a:r>
              <a:rPr lang="vi-VN" spc="5"/>
              <a:t>LÝ</a:t>
            </a:r>
            <a:r>
              <a:rPr lang="vi-VN" spc="-15"/>
              <a:t> </a:t>
            </a:r>
            <a:r>
              <a:rPr lang="vi-VN" spc="10"/>
              <a:t>HỒ</a:t>
            </a:r>
            <a:r>
              <a:rPr lang="vi-VN"/>
              <a:t> SƠ</a:t>
            </a:r>
            <a:r>
              <a:rPr lang="vi-VN" spc="-15"/>
              <a:t> </a:t>
            </a:r>
            <a:r>
              <a:rPr lang="vi-VN" spc="5"/>
              <a:t>KHEN</a:t>
            </a:r>
            <a:r>
              <a:rPr lang="vi-VN" spc="-15"/>
              <a:t> </a:t>
            </a:r>
            <a:r>
              <a:rPr lang="vi-VN" spc="5"/>
              <a:t>THƯỞNG</a:t>
            </a:r>
            <a:r>
              <a:rPr lang="vi-VN" spc="-25"/>
              <a:t> </a:t>
            </a:r>
            <a:r>
              <a:rPr lang="vi-VN"/>
              <a:t>ĐIỆN </a:t>
            </a:r>
            <a:r>
              <a:rPr lang="vi-VN" spc="5"/>
              <a:t>TỬ</a:t>
            </a:r>
            <a:r>
              <a:rPr lang="vi-VN" spc="-10"/>
              <a:t> </a:t>
            </a:r>
            <a:r>
              <a:rPr lang="vi-VN" spc="5"/>
              <a:t>NGÀNH</a:t>
            </a:r>
            <a:r>
              <a:rPr lang="vi-VN"/>
              <a:t> </a:t>
            </a:r>
            <a:r>
              <a:rPr lang="vi-VN" spc="5"/>
              <a:t>THI</a:t>
            </a:r>
            <a:r>
              <a:rPr lang="vi-VN" spc="-15"/>
              <a:t> </a:t>
            </a:r>
            <a:r>
              <a:rPr lang="vi-VN" spc="5"/>
              <a:t>ĐUA</a:t>
            </a:r>
            <a:r>
              <a:rPr lang="vi-VN" spc="25"/>
              <a:t> </a:t>
            </a:r>
            <a:r>
              <a:rPr lang="vi-VN"/>
              <a:t>-</a:t>
            </a:r>
            <a:r>
              <a:rPr lang="vi-VN" spc="-5"/>
              <a:t> </a:t>
            </a:r>
            <a:r>
              <a:rPr lang="vi-VN" spc="5"/>
              <a:t>KHEN</a:t>
            </a:r>
            <a:r>
              <a:rPr lang="vi-VN" spc="-30"/>
              <a:t> </a:t>
            </a:r>
            <a:r>
              <a:rPr lang="vi-VN" spc="5"/>
              <a:t>THƯỞNG</a:t>
            </a:r>
            <a:endParaRPr lang="vi-VN" spc="5"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9059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5" y="2209803"/>
            <a:ext cx="4848113" cy="1258493"/>
          </a:xfrm>
          <a:effectLst/>
        </p:spPr>
        <p:txBody>
          <a:bodyPr anchor="b">
            <a:noAutofit/>
          </a:bodyPr>
          <a:lstStyle>
            <a:lvl1pPr marL="171450" indent="-171450" algn="l">
              <a:defRPr sz="21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9" y="731520"/>
            <a:ext cx="5356113" cy="4894730"/>
          </a:xfrm>
        </p:spPr>
        <p:txBody>
          <a:bodyPr anchor="ctr"/>
          <a:lstStyle>
            <a:lvl1pPr>
              <a:defRPr sz="1650"/>
            </a:lvl1pPr>
            <a:lvl2pPr>
              <a:defRPr sz="150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5" y="3497802"/>
            <a:ext cx="4518213" cy="21395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CF429FD3-39B2-41A4-BA0B-72D3F5C6FD5D}" type="slidenum">
              <a:rPr lang="zh-CN" altLang="en-US" smtClean="0"/>
              <a:pPr/>
              <a:t>‹#›</a:t>
            </a:fld>
            <a:endParaRPr lang="en-US" altLang="zh-CN"/>
          </a:p>
        </p:txBody>
      </p:sp>
    </p:spTree>
    <p:extLst>
      <p:ext uri="{BB962C8B-B14F-4D97-AF65-F5344CB8AC3E}">
        <p14:creationId xmlns:p14="http://schemas.microsoft.com/office/powerpoint/2010/main" val="415008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37160" indent="-137160">
              <a:buFont typeface="Georgia" pitchFamily="18" charset="0"/>
              <a:buChar char="*"/>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10/30/2024</a:t>
            </a:fld>
            <a:endParaRPr lang="en-US"/>
          </a:p>
        </p:txBody>
      </p:sp>
      <p:sp>
        <p:nvSpPr>
          <p:cNvPr id="6" name="Footer Placeholder 5"/>
          <p:cNvSpPr>
            <a:spLocks noGrp="1"/>
          </p:cNvSpPr>
          <p:nvPr>
            <p:ph type="ftr" sz="quarter" idx="11"/>
          </p:nvPr>
        </p:nvSpPr>
        <p:spPr/>
        <p:txBody>
          <a:bodyPr/>
          <a:lstStyle/>
          <a:p>
            <a:pPr marL="12700">
              <a:spcBef>
                <a:spcPts val="5"/>
              </a:spcBef>
            </a:pPr>
            <a:r>
              <a:rPr lang="vi-VN" spc="5"/>
              <a:t>HỆ</a:t>
            </a:r>
            <a:r>
              <a:rPr lang="vi-VN" spc="-10"/>
              <a:t> </a:t>
            </a:r>
            <a:r>
              <a:rPr lang="vi-VN" spc="5"/>
              <a:t>THỐNG</a:t>
            </a:r>
            <a:r>
              <a:rPr lang="vi-VN" spc="-25"/>
              <a:t> </a:t>
            </a:r>
            <a:r>
              <a:rPr lang="vi-VN" spc="5"/>
              <a:t>QUẢN</a:t>
            </a:r>
            <a:r>
              <a:rPr lang="vi-VN"/>
              <a:t> </a:t>
            </a:r>
            <a:r>
              <a:rPr lang="vi-VN" spc="5"/>
              <a:t>LÝ</a:t>
            </a:r>
            <a:r>
              <a:rPr lang="vi-VN" spc="-15"/>
              <a:t> </a:t>
            </a:r>
            <a:r>
              <a:rPr lang="vi-VN" spc="10"/>
              <a:t>HỒ</a:t>
            </a:r>
            <a:r>
              <a:rPr lang="vi-VN"/>
              <a:t> SƠ</a:t>
            </a:r>
            <a:r>
              <a:rPr lang="vi-VN" spc="-15"/>
              <a:t> </a:t>
            </a:r>
            <a:r>
              <a:rPr lang="vi-VN" spc="5"/>
              <a:t>KHEN</a:t>
            </a:r>
            <a:r>
              <a:rPr lang="vi-VN" spc="-15"/>
              <a:t> </a:t>
            </a:r>
            <a:r>
              <a:rPr lang="vi-VN" spc="5"/>
              <a:t>THƯỞNG</a:t>
            </a:r>
            <a:r>
              <a:rPr lang="vi-VN" spc="-25"/>
              <a:t> </a:t>
            </a:r>
            <a:r>
              <a:rPr lang="vi-VN"/>
              <a:t>ĐIỆN </a:t>
            </a:r>
            <a:r>
              <a:rPr lang="vi-VN" spc="5"/>
              <a:t>TỬ</a:t>
            </a:r>
            <a:r>
              <a:rPr lang="vi-VN" spc="-10"/>
              <a:t> </a:t>
            </a:r>
            <a:r>
              <a:rPr lang="vi-VN" spc="5"/>
              <a:t>NGÀNH</a:t>
            </a:r>
            <a:r>
              <a:rPr lang="vi-VN"/>
              <a:t> </a:t>
            </a:r>
            <a:r>
              <a:rPr lang="vi-VN" spc="5"/>
              <a:t>THI</a:t>
            </a:r>
            <a:r>
              <a:rPr lang="vi-VN" spc="-15"/>
              <a:t> </a:t>
            </a:r>
            <a:r>
              <a:rPr lang="vi-VN" spc="5"/>
              <a:t>ĐUA</a:t>
            </a:r>
            <a:r>
              <a:rPr lang="vi-VN" spc="25"/>
              <a:t> </a:t>
            </a:r>
            <a:r>
              <a:rPr lang="vi-VN"/>
              <a:t>-</a:t>
            </a:r>
            <a:r>
              <a:rPr lang="vi-VN" spc="-5"/>
              <a:t> </a:t>
            </a:r>
            <a:r>
              <a:rPr lang="vi-VN" spc="5"/>
              <a:t>KHEN</a:t>
            </a:r>
            <a:r>
              <a:rPr lang="vi-VN" spc="-30"/>
              <a:t> </a:t>
            </a:r>
            <a:r>
              <a:rPr lang="vi-VN" spc="5"/>
              <a:t>THƯỞNG</a:t>
            </a:r>
            <a:endParaRPr lang="vi-VN" spc="5"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3450" b="1"/>
            </a:lvl1pPr>
          </a:lstStyle>
          <a:p>
            <a:r>
              <a:rPr lang="en-US"/>
              <a:t>Click to edit Master title style</a:t>
            </a:r>
            <a:endParaRPr lang="en-US" dirty="0"/>
          </a:p>
        </p:txBody>
      </p:sp>
    </p:spTree>
    <p:extLst>
      <p:ext uri="{BB962C8B-B14F-4D97-AF65-F5344CB8AC3E}">
        <p14:creationId xmlns:p14="http://schemas.microsoft.com/office/powerpoint/2010/main" val="169651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Placeholder 1"/>
          <p:cNvSpPr>
            <a:spLocks noGrp="1"/>
          </p:cNvSpPr>
          <p:nvPr>
            <p:ph type="title"/>
          </p:nvPr>
        </p:nvSpPr>
        <p:spPr>
          <a:xfrm>
            <a:off x="2391054"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3"/>
            <a:ext cx="3352800" cy="365125"/>
          </a:xfrm>
          <a:prstGeom prst="rect">
            <a:avLst/>
          </a:prstGeom>
        </p:spPr>
        <p:txBody>
          <a:bodyPr vert="horz" lIns="91440" tIns="45720" rIns="91440" bIns="45720" rtlCol="0" anchor="ctr"/>
          <a:lstStyle>
            <a:lvl1pPr algn="r">
              <a:defRPr sz="825" b="1">
                <a:solidFill>
                  <a:schemeClr val="tx1">
                    <a:lumMod val="50000"/>
                    <a:lumOff val="50000"/>
                  </a:schemeClr>
                </a:solidFill>
              </a:defRPr>
            </a:lvl1pPr>
          </a:lstStyle>
          <a:p>
            <a:fld id="{1D8BD707-D9CF-40AE-B4C6-C98DA3205C09}" type="datetimeFigureOut">
              <a:rPr lang="en-US" smtClean="0"/>
              <a:t>10/30/2024</a:t>
            </a:fld>
            <a:endParaRPr lang="en-US"/>
          </a:p>
        </p:txBody>
      </p:sp>
      <p:sp>
        <p:nvSpPr>
          <p:cNvPr id="5" name="Footer Placeholder 4"/>
          <p:cNvSpPr>
            <a:spLocks noGrp="1"/>
          </p:cNvSpPr>
          <p:nvPr>
            <p:ph type="ftr" sz="quarter" idx="3"/>
          </p:nvPr>
        </p:nvSpPr>
        <p:spPr>
          <a:xfrm>
            <a:off x="609601" y="6172203"/>
            <a:ext cx="4470401" cy="365125"/>
          </a:xfrm>
          <a:prstGeom prst="rect">
            <a:avLst/>
          </a:prstGeom>
        </p:spPr>
        <p:txBody>
          <a:bodyPr vert="horz" lIns="91440" tIns="45720" rIns="91440" bIns="45720" rtlCol="0" anchor="ctr"/>
          <a:lstStyle>
            <a:lvl1pPr algn="l">
              <a:defRPr sz="825" b="1">
                <a:solidFill>
                  <a:schemeClr val="tx1">
                    <a:lumMod val="50000"/>
                    <a:lumOff val="50000"/>
                  </a:schemeClr>
                </a:solidFill>
              </a:defRPr>
            </a:lvl1pPr>
          </a:lstStyle>
          <a:p>
            <a:pPr marL="12700">
              <a:spcBef>
                <a:spcPts val="5"/>
              </a:spcBef>
            </a:pPr>
            <a:r>
              <a:rPr lang="vi-VN" spc="5"/>
              <a:t>HỆ</a:t>
            </a:r>
            <a:r>
              <a:rPr lang="vi-VN" spc="-10"/>
              <a:t> </a:t>
            </a:r>
            <a:r>
              <a:rPr lang="vi-VN" spc="5"/>
              <a:t>THỐNG</a:t>
            </a:r>
            <a:r>
              <a:rPr lang="vi-VN" spc="-25"/>
              <a:t> </a:t>
            </a:r>
            <a:r>
              <a:rPr lang="vi-VN" spc="5"/>
              <a:t>QUẢN</a:t>
            </a:r>
            <a:r>
              <a:rPr lang="vi-VN"/>
              <a:t> </a:t>
            </a:r>
            <a:r>
              <a:rPr lang="vi-VN" spc="5"/>
              <a:t>LÝ</a:t>
            </a:r>
            <a:r>
              <a:rPr lang="vi-VN" spc="-15"/>
              <a:t> </a:t>
            </a:r>
            <a:r>
              <a:rPr lang="vi-VN" spc="10"/>
              <a:t>HỒ</a:t>
            </a:r>
            <a:r>
              <a:rPr lang="vi-VN"/>
              <a:t> SƠ</a:t>
            </a:r>
            <a:r>
              <a:rPr lang="vi-VN" spc="-15"/>
              <a:t> </a:t>
            </a:r>
            <a:r>
              <a:rPr lang="vi-VN" spc="5"/>
              <a:t>KHEN</a:t>
            </a:r>
            <a:r>
              <a:rPr lang="vi-VN" spc="-15"/>
              <a:t> </a:t>
            </a:r>
            <a:r>
              <a:rPr lang="vi-VN" spc="5"/>
              <a:t>THƯỞNG</a:t>
            </a:r>
            <a:r>
              <a:rPr lang="vi-VN" spc="-25"/>
              <a:t> </a:t>
            </a:r>
            <a:r>
              <a:rPr lang="vi-VN"/>
              <a:t>ĐIỆN </a:t>
            </a:r>
            <a:r>
              <a:rPr lang="vi-VN" spc="5"/>
              <a:t>TỬ</a:t>
            </a:r>
            <a:r>
              <a:rPr lang="vi-VN" spc="-10"/>
              <a:t> </a:t>
            </a:r>
            <a:r>
              <a:rPr lang="vi-VN" spc="5"/>
              <a:t>NGÀNH</a:t>
            </a:r>
            <a:r>
              <a:rPr lang="vi-VN"/>
              <a:t> </a:t>
            </a:r>
            <a:r>
              <a:rPr lang="vi-VN" spc="5"/>
              <a:t>THI</a:t>
            </a:r>
            <a:r>
              <a:rPr lang="vi-VN" spc="-15"/>
              <a:t> </a:t>
            </a:r>
            <a:r>
              <a:rPr lang="vi-VN" spc="5"/>
              <a:t>ĐUA</a:t>
            </a:r>
            <a:r>
              <a:rPr lang="vi-VN" spc="25"/>
              <a:t> </a:t>
            </a:r>
            <a:r>
              <a:rPr lang="vi-VN"/>
              <a:t>-</a:t>
            </a:r>
            <a:r>
              <a:rPr lang="vi-VN" spc="-5"/>
              <a:t> </a:t>
            </a:r>
            <a:r>
              <a:rPr lang="vi-VN" spc="5"/>
              <a:t>KHEN</a:t>
            </a:r>
            <a:r>
              <a:rPr lang="vi-VN" spc="-30"/>
              <a:t> </a:t>
            </a:r>
            <a:r>
              <a:rPr lang="vi-VN" spc="5"/>
              <a:t>THƯỞNG</a:t>
            </a:r>
            <a:endParaRPr lang="vi-VN" spc="5" dirty="0"/>
          </a:p>
        </p:txBody>
      </p:sp>
      <p:sp>
        <p:nvSpPr>
          <p:cNvPr id="6" name="Slide Number Placeholder 5"/>
          <p:cNvSpPr>
            <a:spLocks noGrp="1"/>
          </p:cNvSpPr>
          <p:nvPr>
            <p:ph type="sldNum" sz="quarter" idx="4"/>
          </p:nvPr>
        </p:nvSpPr>
        <p:spPr>
          <a:xfrm>
            <a:off x="5080000" y="6172203"/>
            <a:ext cx="2438400" cy="365125"/>
          </a:xfrm>
          <a:prstGeom prst="rect">
            <a:avLst/>
          </a:prstGeom>
        </p:spPr>
        <p:txBody>
          <a:bodyPr vert="horz" lIns="91440" tIns="45720" rIns="91440" bIns="45720" rtlCol="0" anchor="ctr"/>
          <a:lstStyle>
            <a:lvl1pPr algn="ctr">
              <a:defRPr sz="900" b="1">
                <a:solidFill>
                  <a:schemeClr val="tx1">
                    <a:lumMod val="50000"/>
                    <a:lumOff val="50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8895661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1" r:id="rId12"/>
    <p:sldLayoutId id="2147483682" r:id="rId13"/>
    <p:sldLayoutId id="2147483773" r:id="rId14"/>
    <p:sldLayoutId id="2147483774" r:id="rId15"/>
  </p:sldLayoutIdLst>
  <p:txStyles>
    <p:titleStyle>
      <a:lvl1pPr marL="240030" indent="-240030" algn="r" defTabSz="685800" rtl="0" eaLnBrk="1" latinLnBrk="0" hangingPunct="1">
        <a:spcBef>
          <a:spcPct val="0"/>
        </a:spcBef>
        <a:buClr>
          <a:schemeClr val="accent6">
            <a:lumMod val="75000"/>
          </a:schemeClr>
        </a:buClr>
        <a:buSzPct val="128000"/>
        <a:buFont typeface="Georgia" pitchFamily="18" charset="0"/>
        <a:buChar char="*"/>
        <a:defRPr sz="34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650" kern="1200">
          <a:solidFill>
            <a:schemeClr val="tx1">
              <a:lumMod val="75000"/>
              <a:lumOff val="25000"/>
            </a:schemeClr>
          </a:solidFill>
          <a:latin typeface="+mn-lt"/>
          <a:ea typeface="+mn-ea"/>
          <a:cs typeface="+mn-cs"/>
        </a:defRPr>
      </a:lvl1pPr>
      <a:lvl2pPr marL="41148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2pPr>
      <a:lvl3pPr marL="61722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350" kern="1200">
          <a:solidFill>
            <a:schemeClr val="tx1">
              <a:lumMod val="75000"/>
              <a:lumOff val="25000"/>
            </a:schemeClr>
          </a:solidFill>
          <a:latin typeface="+mn-lt"/>
          <a:ea typeface="+mn-ea"/>
          <a:cs typeface="+mn-cs"/>
        </a:defRPr>
      </a:lvl3pPr>
      <a:lvl4pPr marL="82296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200" kern="1200">
          <a:solidFill>
            <a:schemeClr val="tx1">
              <a:lumMod val="75000"/>
              <a:lumOff val="25000"/>
            </a:schemeClr>
          </a:solidFill>
          <a:latin typeface="+mn-lt"/>
          <a:ea typeface="+mn-ea"/>
          <a:cs typeface="+mn-cs"/>
        </a:defRPr>
      </a:lvl4pPr>
      <a:lvl5pPr marL="1042416"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5pPr>
      <a:lvl6pPr marL="1248156"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6pPr>
      <a:lvl7pPr marL="147447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7pPr>
      <a:lvl8pPr marL="171450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8pPr>
      <a:lvl9pPr marL="1940814"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svg"/><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1.jpeg"/></Relationships>
</file>

<file path=ppt/slides/_rels/slide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9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svg"/><Relationship Id="rId7"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23.svg"/></Relationships>
</file>

<file path=ppt/slides/_rels/slide9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0.svg"/><Relationship Id="rId4" Type="http://schemas.openxmlformats.org/officeDocument/2006/relationships/image" Target="../media/image2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www.tccb.benhvien115.com.vn/"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600" b="1" dirty="0">
                <a:solidFill>
                  <a:srgbClr val="FF0000"/>
                </a:solidFill>
                <a:latin typeface="Times New Roman" pitchFamily="18" charset="0"/>
                <a:cs typeface="Times New Roman" pitchFamily="18" charset="0"/>
              </a:rPr>
              <a:t>SỞ NỘI VỤ THÀNH PHỐ HỒ CHÍ MINH</a:t>
            </a:r>
          </a:p>
          <a:p>
            <a:pPr algn="ctr">
              <a:defRPr/>
            </a:pPr>
            <a:r>
              <a:rPr lang="en-US" sz="3600" b="1" dirty="0">
                <a:solidFill>
                  <a:srgbClr val="FF0000"/>
                </a:solidFill>
                <a:latin typeface="Times New Roman" pitchFamily="18" charset="0"/>
                <a:cs typeface="Times New Roman" pitchFamily="18" charset="0"/>
              </a:rPr>
              <a:t>BAN THI ĐUA – KHEN THƯỞNG</a:t>
            </a: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a:p>
            <a:pPr algn="ctr">
              <a:defRPr/>
            </a:pPr>
            <a:endParaRPr lang="en-US" sz="2000" b="1" dirty="0">
              <a:solidFill>
                <a:srgbClr val="FF0000"/>
              </a:solidFill>
              <a:latin typeface="Times New Roman" pitchFamily="18" charset="0"/>
              <a:cs typeface="Times New Roman" pitchFamily="18" charset="0"/>
            </a:endParaRPr>
          </a:p>
        </p:txBody>
      </p:sp>
      <p:pic>
        <p:nvPicPr>
          <p:cNvPr id="286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838200"/>
            <a:ext cx="2081213"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09600" y="2590800"/>
            <a:ext cx="11049000" cy="236988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00" b="1" spc="50" dirty="0">
                <a:ln w="11430"/>
                <a:solidFill>
                  <a:srgbClr val="0000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HỘI NGHỊ TẬP HUẤN</a:t>
            </a:r>
          </a:p>
          <a:p>
            <a:pPr algn="ctr">
              <a:defRPr/>
            </a:pPr>
            <a:r>
              <a:rPr lang="en-US" sz="4000" b="1" spc="50" dirty="0">
                <a:ln w="11430"/>
                <a:solidFill>
                  <a:srgbClr val="0000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CÔNG TÁC QUẢN LÝ NHÀ NƯỚC VỀ </a:t>
            </a:r>
          </a:p>
          <a:p>
            <a:pPr algn="ctr">
              <a:defRPr/>
            </a:pPr>
            <a:r>
              <a:rPr lang="en-US" sz="4000" b="1" spc="50" dirty="0">
                <a:ln w="11430"/>
                <a:solidFill>
                  <a:srgbClr val="0000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THI ĐUA, KHEN THƯỞNG</a:t>
            </a:r>
          </a:p>
          <a:p>
            <a:pPr algn="ctr">
              <a:defRPr/>
            </a:pPr>
            <a:r>
              <a:rPr lang="en-US" sz="2800" b="1" spc="50" dirty="0">
                <a:ln w="11430"/>
                <a:solidFill>
                  <a:srgbClr val="FF0000"/>
                </a:solidFill>
                <a:effectLst>
                  <a:outerShdw blurRad="76200" dist="50800" dir="5400000" algn="tl" rotWithShape="0">
                    <a:srgbClr val="000000">
                      <a:alpha val="65000"/>
                    </a:srgbClr>
                  </a:outerShdw>
                </a:effectLst>
                <a:latin typeface="Arial" charset="0"/>
                <a:ea typeface="ＭＳ Ｐゴシック" charset="-128"/>
                <a:cs typeface="ＭＳ Ｐゴシック" charset="-128"/>
              </a:rPr>
              <a:t> </a:t>
            </a:r>
          </a:p>
        </p:txBody>
      </p:sp>
      <p:sp>
        <p:nvSpPr>
          <p:cNvPr id="28677" name="TextBox 2"/>
          <p:cNvSpPr txBox="1">
            <a:spLocks noChangeArrowheads="1"/>
          </p:cNvSpPr>
          <p:nvPr/>
        </p:nvSpPr>
        <p:spPr bwMode="auto">
          <a:xfrm>
            <a:off x="2362200" y="4724400"/>
            <a:ext cx="7069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2400" b="1" i="1" dirty="0" err="1">
                <a:solidFill>
                  <a:srgbClr val="002060"/>
                </a:solidFill>
                <a:latin typeface="Times" panose="02020603050405020304" pitchFamily="18" charset="0"/>
                <a:cs typeface="Times" panose="02020603050405020304" pitchFamily="18" charset="0"/>
              </a:rPr>
              <a:t>Thành</a:t>
            </a:r>
            <a:r>
              <a:rPr lang="en-US" sz="2400" b="1" i="1" dirty="0">
                <a:solidFill>
                  <a:srgbClr val="002060"/>
                </a:solidFill>
                <a:latin typeface="Times" panose="02020603050405020304" pitchFamily="18" charset="0"/>
                <a:cs typeface="Times" panose="02020603050405020304" pitchFamily="18" charset="0"/>
              </a:rPr>
              <a:t> </a:t>
            </a:r>
            <a:r>
              <a:rPr lang="en-US" sz="2400" b="1" i="1" dirty="0" err="1">
                <a:solidFill>
                  <a:srgbClr val="002060"/>
                </a:solidFill>
                <a:latin typeface="Times" panose="02020603050405020304" pitchFamily="18" charset="0"/>
                <a:cs typeface="Times" panose="02020603050405020304" pitchFamily="18" charset="0"/>
              </a:rPr>
              <a:t>phố</a:t>
            </a:r>
            <a:r>
              <a:rPr lang="en-US" sz="2400" b="1" i="1" dirty="0">
                <a:solidFill>
                  <a:srgbClr val="002060"/>
                </a:solidFill>
                <a:latin typeface="Times" panose="02020603050405020304" pitchFamily="18" charset="0"/>
                <a:cs typeface="Times" panose="02020603050405020304" pitchFamily="18" charset="0"/>
              </a:rPr>
              <a:t> </a:t>
            </a:r>
            <a:r>
              <a:rPr lang="en-US" sz="2400" b="1" i="1" dirty="0" err="1">
                <a:solidFill>
                  <a:srgbClr val="002060"/>
                </a:solidFill>
                <a:latin typeface="Times" panose="02020603050405020304" pitchFamily="18" charset="0"/>
                <a:cs typeface="Times" panose="02020603050405020304" pitchFamily="18" charset="0"/>
              </a:rPr>
              <a:t>Hồ</a:t>
            </a:r>
            <a:r>
              <a:rPr lang="en-US" sz="2400" b="1" i="1" dirty="0">
                <a:solidFill>
                  <a:srgbClr val="002060"/>
                </a:solidFill>
                <a:latin typeface="Times" panose="02020603050405020304" pitchFamily="18" charset="0"/>
                <a:cs typeface="Times" panose="02020603050405020304" pitchFamily="18" charset="0"/>
              </a:rPr>
              <a:t> </a:t>
            </a:r>
            <a:r>
              <a:rPr lang="en-US" sz="2400" b="1" i="1" dirty="0" err="1">
                <a:solidFill>
                  <a:srgbClr val="002060"/>
                </a:solidFill>
                <a:latin typeface="Times" panose="02020603050405020304" pitchFamily="18" charset="0"/>
                <a:cs typeface="Times" panose="02020603050405020304" pitchFamily="18" charset="0"/>
              </a:rPr>
              <a:t>Chí</a:t>
            </a:r>
            <a:r>
              <a:rPr lang="en-US" sz="2400" b="1" i="1" dirty="0">
                <a:solidFill>
                  <a:srgbClr val="002060"/>
                </a:solidFill>
                <a:latin typeface="Times" panose="02020603050405020304" pitchFamily="18" charset="0"/>
                <a:cs typeface="Times" panose="02020603050405020304" pitchFamily="18" charset="0"/>
              </a:rPr>
              <a:t> Minh, </a:t>
            </a:r>
            <a:r>
              <a:rPr lang="en-US" sz="2400" b="1" i="1" err="1">
                <a:solidFill>
                  <a:srgbClr val="002060"/>
                </a:solidFill>
                <a:latin typeface="Times" panose="02020603050405020304" pitchFamily="18" charset="0"/>
                <a:cs typeface="Times" panose="02020603050405020304" pitchFamily="18" charset="0"/>
              </a:rPr>
              <a:t>ngày</a:t>
            </a:r>
            <a:r>
              <a:rPr lang="en-US" sz="2400" b="1" i="1">
                <a:solidFill>
                  <a:srgbClr val="002060"/>
                </a:solidFill>
                <a:latin typeface="Times" panose="02020603050405020304" pitchFamily="18" charset="0"/>
                <a:cs typeface="Times" panose="02020603050405020304" pitchFamily="18" charset="0"/>
              </a:rPr>
              <a:t> 31 </a:t>
            </a:r>
            <a:r>
              <a:rPr lang="en-US" sz="2400" b="1" i="1" err="1">
                <a:solidFill>
                  <a:srgbClr val="002060"/>
                </a:solidFill>
                <a:latin typeface="Times" panose="02020603050405020304" pitchFamily="18" charset="0"/>
                <a:cs typeface="Times" panose="02020603050405020304" pitchFamily="18" charset="0"/>
              </a:rPr>
              <a:t>tháng</a:t>
            </a:r>
            <a:r>
              <a:rPr lang="en-US" sz="2400" b="1" i="1">
                <a:solidFill>
                  <a:srgbClr val="002060"/>
                </a:solidFill>
                <a:latin typeface="Times" panose="02020603050405020304" pitchFamily="18" charset="0"/>
                <a:cs typeface="Times" panose="02020603050405020304" pitchFamily="18" charset="0"/>
              </a:rPr>
              <a:t> 10 </a:t>
            </a:r>
            <a:r>
              <a:rPr lang="en-US" sz="2400" b="1" i="1" dirty="0" err="1">
                <a:solidFill>
                  <a:srgbClr val="002060"/>
                </a:solidFill>
                <a:latin typeface="Times" panose="02020603050405020304" pitchFamily="18" charset="0"/>
                <a:cs typeface="Times" panose="02020603050405020304" pitchFamily="18" charset="0"/>
              </a:rPr>
              <a:t>năm</a:t>
            </a:r>
            <a:r>
              <a:rPr lang="en-US" sz="2400" b="1" i="1" dirty="0">
                <a:solidFill>
                  <a:srgbClr val="002060"/>
                </a:solidFill>
                <a:latin typeface="Times" panose="02020603050405020304" pitchFamily="18" charset="0"/>
                <a:cs typeface="Times" panose="02020603050405020304" pitchFamily="18" charset="0"/>
              </a:rPr>
              <a:t> 2024</a:t>
            </a:r>
          </a:p>
        </p:txBody>
      </p:sp>
      <p:pic>
        <p:nvPicPr>
          <p:cNvPr id="28678"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02764" y="4686300"/>
            <a:ext cx="126523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4686300"/>
            <a:ext cx="990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7688" y="5495926"/>
            <a:ext cx="124301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5251" y="5867400"/>
            <a:ext cx="9048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24" descr="http://ppt.wz51z.com/EC3/CD10/animations/nature/flowers/tulips_pink_hc.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04100" y="6197601"/>
            <a:ext cx="6238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4708525"/>
            <a:ext cx="9255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06601" y="4781550"/>
            <a:ext cx="9255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6351" y="5495926"/>
            <a:ext cx="92551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08313" y="5638800"/>
            <a:ext cx="9255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24" descr="http://ppt.wz51z.com/EC3/CD10/animations/nature/flowers/tulips_pink_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71864" y="5889625"/>
            <a:ext cx="9032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24" descr="http://ppt.wz51z.com/EC3/CD10/animations/nature/flowers/tulips_pink_hc.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2414" y="6224588"/>
            <a:ext cx="62388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511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231162D-ED32-CB9E-D4BE-9E54F949901B}"/>
              </a:ext>
            </a:extLst>
          </p:cNvPr>
          <p:cNvSpPr>
            <a:spLocks noGrp="1" noChangeArrowheads="1"/>
          </p:cNvSpPr>
          <p:nvPr>
            <p:ph type="title"/>
          </p:nvPr>
        </p:nvSpPr>
        <p:spPr>
          <a:xfrm>
            <a:off x="2667000" y="381000"/>
            <a:ext cx="8001000" cy="838200"/>
          </a:xfrm>
        </p:spPr>
        <p:txBody>
          <a:bodyPr/>
          <a:lstStyle/>
          <a:p>
            <a:pPr eaLnBrk="1" hangingPunct="1"/>
            <a:r>
              <a:rPr lang="en-US" altLang="en-US" sz="2600">
                <a:solidFill>
                  <a:schemeClr val="tx1"/>
                </a:solidFill>
                <a:latin typeface="Times New Roman" panose="02020603050405020304" pitchFamily="18" charset="0"/>
                <a:cs typeface="Times New Roman" panose="02020603050405020304" pitchFamily="18" charset="0"/>
              </a:rPr>
              <a:t>       </a:t>
            </a:r>
            <a:r>
              <a:rPr lang="en-US" altLang="en-US" sz="2600">
                <a:solidFill>
                  <a:srgbClr val="0070C0"/>
                </a:solidFill>
                <a:latin typeface="Times New Roman" panose="02020603050405020304" pitchFamily="18" charset="0"/>
                <a:cs typeface="Times New Roman" panose="02020603050405020304" pitchFamily="18" charset="0"/>
              </a:rPr>
              <a:t>      </a:t>
            </a:r>
            <a:r>
              <a:rPr lang="en-US" altLang="en-US" sz="260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Bằng khen của TTgCP để tặng/truy tặng cho </a:t>
            </a:r>
            <a:br>
              <a:rPr lang="en-US" altLang="en-US" sz="260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US" altLang="en-US" sz="260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cá nhân đạt 1 trong các tiêu chuẩn</a:t>
            </a:r>
          </a:p>
        </p:txBody>
      </p:sp>
      <p:graphicFrame>
        <p:nvGraphicFramePr>
          <p:cNvPr id="2" name="Content Placeholder 1">
            <a:extLst>
              <a:ext uri="{FF2B5EF4-FFF2-40B4-BE49-F238E27FC236}">
                <a16:creationId xmlns:a16="http://schemas.microsoft.com/office/drawing/2014/main" id="{A5AF626E-390E-D6A0-DFE4-C4A3E86B078A}"/>
              </a:ext>
            </a:extLst>
          </p:cNvPr>
          <p:cNvGraphicFramePr>
            <a:graphicFrameLocks noGrp="1"/>
          </p:cNvGraphicFramePr>
          <p:nvPr>
            <p:ph idx="1"/>
          </p:nvPr>
        </p:nvGraphicFramePr>
        <p:xfrm>
          <a:off x="3962400" y="1371601"/>
          <a:ext cx="6858000" cy="525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9156" name="Picture 2" descr="Nestlé Việt Nam vinh dự đón nhận bằng khen của Thủ tướng ...">
            <a:extLst>
              <a:ext uri="{FF2B5EF4-FFF2-40B4-BE49-F238E27FC236}">
                <a16:creationId xmlns:a16="http://schemas.microsoft.com/office/drawing/2014/main" id="{37DDE846-6D86-7BEC-573E-19E75BD9D2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7800" y="25908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609600"/>
            <a:ext cx="11506200" cy="5867400"/>
          </a:xfrm>
        </p:spPr>
        <p:txBody>
          <a:bodyPr>
            <a:normAutofit lnSpcReduction="10000"/>
          </a:bodyPr>
          <a:lstStyle/>
          <a:p>
            <a:pPr marL="34290" indent="0" algn="just">
              <a:buNone/>
            </a:pPr>
            <a:r>
              <a:rPr lang="nl-NL" sz="2600" b="1" dirty="0">
                <a:solidFill>
                  <a:srgbClr val="0000FF"/>
                </a:solidFill>
                <a:latin typeface="Times New Roman" panose="02020603050405020304" pitchFamily="18" charset="0"/>
                <a:cs typeface="Times New Roman" panose="02020603050405020304" pitchFamily="18" charset="0"/>
              </a:rPr>
              <a:t>2. Những biện pháp hoặc nguyên nhân đạt được thành tích; các phong trào thi đua đã được thực hiện có hiệu quả trong thực tiễn hoạt động, sản xuất, công tác của cơ quan, đơn vị:</a:t>
            </a:r>
            <a:endParaRPr lang="en-US" sz="26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nl-NL" sz="2400" b="1" dirty="0">
              <a:solidFill>
                <a:srgbClr val="0000FF"/>
              </a:solidFill>
              <a:latin typeface="Times New Roman" panose="02020603050405020304" pitchFamily="18" charset="0"/>
              <a:cs typeface="Times New Roman" panose="02020603050405020304" pitchFamily="18" charset="0"/>
            </a:endParaRPr>
          </a:p>
          <a:p>
            <a:pPr marL="34290" indent="0">
              <a:buNone/>
            </a:pPr>
            <a:r>
              <a:rPr lang="nl-NL" sz="2400" b="1" dirty="0">
                <a:solidFill>
                  <a:srgbClr val="0000FF"/>
                </a:solidFill>
                <a:latin typeface="Times New Roman" panose="02020603050405020304" pitchFamily="18" charset="0"/>
                <a:cs typeface="Times New Roman" panose="02020603050405020304" pitchFamily="18" charset="0"/>
              </a:rPr>
              <a:t>2.1. Những biện pháp hoặc nguyên nhân đạt được thành tích:</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nl-NL" sz="2400" dirty="0">
                <a:solidFill>
                  <a:srgbClr val="0000FF"/>
                </a:solidFill>
                <a:latin typeface="Times New Roman" panose="02020603050405020304" pitchFamily="18" charset="0"/>
                <a:cs typeface="Times New Roman" panose="02020603050405020304" pitchFamily="18" charset="0"/>
              </a:rPr>
              <a:t>- Sự chỉ đạo của ........................... về chuyên môn nghiệp vụ,</a:t>
            </a:r>
            <a:r>
              <a:rPr lang="nl-NL" sz="2400" b="1" dirty="0">
                <a:solidFill>
                  <a:srgbClr val="0000FF"/>
                </a:solidFill>
                <a:latin typeface="Times New Roman" panose="02020603050405020304" pitchFamily="18" charset="0"/>
                <a:cs typeface="Times New Roman" panose="02020603050405020304" pitchFamily="18" charset="0"/>
              </a:rPr>
              <a:t>  </a:t>
            </a:r>
            <a:r>
              <a:rPr lang="nl-NL" sz="2400" dirty="0">
                <a:solidFill>
                  <a:srgbClr val="0000FF"/>
                </a:solidFill>
                <a:latin typeface="Times New Roman" panose="02020603050405020304" pitchFamily="18" charset="0"/>
                <a:cs typeface="Times New Roman" panose="02020603050405020304" pitchFamily="18" charset="0"/>
              </a:rPr>
              <a:t>trong việc thực hiện các quy chế chuyên môn của ngành. Sự chỉ đạo sâu sát của ............. đã góp phần giúp ................... thực hiện thành công, hiệu quả cao các chỉ tiêu.</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nl-NL" sz="2400" dirty="0">
                <a:solidFill>
                  <a:srgbClr val="0000FF"/>
                </a:solidFill>
                <a:latin typeface="Times New Roman" panose="02020603050405020304" pitchFamily="18" charset="0"/>
                <a:cs typeface="Times New Roman" panose="02020603050405020304" pitchFamily="18" charset="0"/>
              </a:rPr>
              <a:t>(.....nêu lên các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mô</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dụng</a:t>
            </a:r>
            <a:r>
              <a:rPr lang="en-US" sz="2400" dirty="0">
                <a:solidFill>
                  <a:srgbClr val="0000FF"/>
                </a:solidFill>
                <a:latin typeface="Times New Roman" panose="02020603050405020304" pitchFamily="18" charset="0"/>
                <a:cs typeface="Times New Roman" panose="02020603050405020304" pitchFamily="18" charset="0"/>
              </a:rPr>
              <a:t>, </a:t>
            </a:r>
            <a:r>
              <a:rPr lang="nl-NL" sz="2400" dirty="0">
                <a:solidFill>
                  <a:srgbClr val="0000FF"/>
                </a:solidFill>
                <a:latin typeface="Times New Roman" panose="02020603050405020304" pitchFamily="18" charset="0"/>
                <a:cs typeface="Times New Roman" panose="02020603050405020304" pitchFamily="18" charset="0"/>
              </a:rPr>
              <a:t>thực hiện góp phần hoàn thành xuất sắc nhiệm vụ được giao của đơn vị......) </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nl-NL" sz="2400" b="1" dirty="0">
              <a:solidFill>
                <a:srgbClr val="0000FF"/>
              </a:solidFill>
              <a:latin typeface="Times New Roman" panose="02020603050405020304" pitchFamily="18" charset="0"/>
              <a:cs typeface="Times New Roman" panose="02020603050405020304" pitchFamily="18" charset="0"/>
            </a:endParaRPr>
          </a:p>
          <a:p>
            <a:pPr marL="34290" indent="0">
              <a:buNone/>
            </a:pPr>
            <a:r>
              <a:rPr lang="nl-NL" sz="2400" b="1" dirty="0">
                <a:solidFill>
                  <a:srgbClr val="0000FF"/>
                </a:solidFill>
                <a:latin typeface="Times New Roman" panose="02020603050405020304" pitchFamily="18" charset="0"/>
                <a:cs typeface="Times New Roman" panose="02020603050405020304" pitchFamily="18" charset="0"/>
              </a:rPr>
              <a:t>2.2. Các phong trào thi đua đã được thực hiện có hiệu quả trong thực tiễn hoạt động, sản xuất, công tác của cơ quan, đơn vị:</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nl-NL" sz="2400" dirty="0">
                <a:solidFill>
                  <a:srgbClr val="0000FF"/>
                </a:solidFill>
                <a:latin typeface="Times New Roman" panose="02020603050405020304" pitchFamily="18" charset="0"/>
                <a:cs typeface="Times New Roman" panose="02020603050405020304" pitchFamily="18" charset="0"/>
              </a:rPr>
              <a:t>(.....nêu lên các </a:t>
            </a:r>
            <a:r>
              <a:rPr lang="en-US" sz="2400" dirty="0" err="1">
                <a:solidFill>
                  <a:srgbClr val="0000FF"/>
                </a:solidFill>
                <a:latin typeface="Times New Roman" panose="02020603050405020304" pitchFamily="18" charset="0"/>
                <a:cs typeface="Times New Roman" panose="02020603050405020304" pitchFamily="18" charset="0"/>
              </a:rPr>
              <a:t>phong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đua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dụng</a:t>
            </a:r>
            <a:r>
              <a:rPr lang="en-US" sz="2400" dirty="0">
                <a:solidFill>
                  <a:srgbClr val="0000FF"/>
                </a:solidFill>
                <a:latin typeface="Times New Roman" panose="02020603050405020304" pitchFamily="18" charset="0"/>
                <a:cs typeface="Times New Roman" panose="02020603050405020304" pitchFamily="18" charset="0"/>
              </a:rPr>
              <a:t>, </a:t>
            </a:r>
            <a:r>
              <a:rPr lang="nl-NL" sz="2400" dirty="0">
                <a:solidFill>
                  <a:srgbClr val="0000FF"/>
                </a:solidFill>
                <a:latin typeface="Times New Roman" panose="02020603050405020304" pitchFamily="18" charset="0"/>
                <a:cs typeface="Times New Roman" panose="02020603050405020304" pitchFamily="18" charset="0"/>
              </a:rPr>
              <a:t>thực hiện góp phần hoàn thành xuất sắc nhiệm vụ được giao của đơn vị......) </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en-US" dirty="0"/>
          </a:p>
        </p:txBody>
      </p:sp>
    </p:spTree>
    <p:extLst>
      <p:ext uri="{BB962C8B-B14F-4D97-AF65-F5344CB8AC3E}">
        <p14:creationId xmlns:p14="http://schemas.microsoft.com/office/powerpoint/2010/main" val="11264712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57200"/>
            <a:ext cx="11201400" cy="5867400"/>
          </a:xfrm>
        </p:spPr>
        <p:txBody>
          <a:bodyPr>
            <a:normAutofit/>
          </a:bodyPr>
          <a:lstStyle/>
          <a:p>
            <a:pPr marL="34290" indent="0" algn="just">
              <a:buNone/>
            </a:pPr>
            <a:r>
              <a:rPr lang="nl-NL" sz="2800" b="1" dirty="0">
                <a:solidFill>
                  <a:srgbClr val="0000FF"/>
                </a:solidFill>
                <a:latin typeface="Times New Roman" panose="02020603050405020304" pitchFamily="18" charset="0"/>
                <a:cs typeface="Times New Roman" panose="02020603050405020304" pitchFamily="18" charset="0"/>
              </a:rPr>
              <a:t>3. Việc thực hiện chủ trương, chính sách của Đảng, pháp luật của Nhà nước:</a:t>
            </a:r>
            <a:endParaRPr lang="en-US" sz="2800" dirty="0">
              <a:solidFill>
                <a:srgbClr val="0000FF"/>
              </a:solidFill>
              <a:latin typeface="Times New Roman" panose="02020603050405020304" pitchFamily="18" charset="0"/>
              <a:cs typeface="Times New Roman" panose="02020603050405020304" pitchFamily="18" charset="0"/>
            </a:endParaRPr>
          </a:p>
          <a:p>
            <a:pPr marL="34290" indent="0" algn="just">
              <a:buNone/>
            </a:pPr>
            <a:endParaRPr lang="nl-NL" sz="2800" dirty="0">
              <a:solidFill>
                <a:srgbClr val="0000FF"/>
              </a:solidFill>
              <a:latin typeface="Times New Roman" panose="02020603050405020304" pitchFamily="18" charset="0"/>
              <a:cs typeface="Times New Roman" panose="02020603050405020304" pitchFamily="18" charset="0"/>
            </a:endParaRPr>
          </a:p>
          <a:p>
            <a:pPr marL="34290" indent="0" algn="just">
              <a:buNone/>
            </a:pPr>
            <a:r>
              <a:rPr lang="nl-NL" sz="2800" dirty="0">
                <a:solidFill>
                  <a:srgbClr val="0000FF"/>
                </a:solidFill>
                <a:latin typeface="Times New Roman" panose="02020603050405020304" pitchFamily="18" charset="0"/>
                <a:cs typeface="Times New Roman" panose="02020603050405020304" pitchFamily="18" charset="0"/>
              </a:rPr>
              <a:t>Luôn thực hiện nghiêm túc chủ trương, chính sách của Đảng, Pháp luật của Nhà nước, không có trường hợp nào vi phạm bị kỷ luật dù là hình thức thấp nhất về việc vi phạm chủ  trương, đường lối của Đảng và chính sách, pháp luật của Nhà nước trong những năm qua. Thực hiện các chế độ chính sách về Bảo hiểm xã hội, Bảo hiểm an toàn vệ sinh lao động, xây dựng đơn vị xanh - sạch - đẹp, an toàn.</a:t>
            </a:r>
            <a:endParaRPr lang="en-US" sz="2800" dirty="0">
              <a:solidFill>
                <a:srgbClr val="0000FF"/>
              </a:solidFill>
              <a:latin typeface="Times New Roman" panose="02020603050405020304" pitchFamily="18" charset="0"/>
              <a:cs typeface="Times New Roman" panose="02020603050405020304" pitchFamily="18" charset="0"/>
            </a:endParaRPr>
          </a:p>
          <a:p>
            <a:pPr marL="34290" indent="0" algn="just">
              <a:buNone/>
            </a:pPr>
            <a:r>
              <a:rPr lang="nl-NL" sz="2800" dirty="0">
                <a:solidFill>
                  <a:srgbClr val="0000FF"/>
                </a:solidFill>
                <a:latin typeface="Times New Roman" panose="02020603050405020304" pitchFamily="18" charset="0"/>
                <a:cs typeface="Times New Roman" panose="02020603050405020304" pitchFamily="18" charset="0"/>
              </a:rPr>
              <a:t>.................................(bổ sung các giải pháp tổ chức thực hiện) ......................</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2093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685800"/>
            <a:ext cx="11201400" cy="5638800"/>
          </a:xfrm>
        </p:spPr>
        <p:txBody>
          <a:bodyPr>
            <a:normAutofit fontScale="92500" lnSpcReduction="10000"/>
          </a:bodyPr>
          <a:lstStyle/>
          <a:p>
            <a:pPr marL="34290" indent="0">
              <a:buNone/>
            </a:pPr>
            <a:r>
              <a:rPr lang="nl-NL" sz="2800" b="1" dirty="0">
                <a:solidFill>
                  <a:srgbClr val="0000FF"/>
                </a:solidFill>
              </a:rPr>
              <a:t>4</a:t>
            </a:r>
            <a:r>
              <a:rPr lang="nl-NL" sz="2800" b="1" dirty="0">
                <a:solidFill>
                  <a:srgbClr val="0000FF"/>
                </a:solidFill>
                <a:latin typeface="Times New Roman" panose="02020603050405020304" pitchFamily="18" charset="0"/>
                <a:cs typeface="Times New Roman" panose="02020603050405020304" pitchFamily="18" charset="0"/>
              </a:rPr>
              <a:t>. Hoạt động Đảng và Đoàn thể: </a:t>
            </a:r>
            <a:endParaRPr lang="en-US" sz="28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nl-NL" sz="2400" b="1" dirty="0">
              <a:solidFill>
                <a:srgbClr val="0000FF"/>
              </a:solidFill>
              <a:latin typeface="Times New Roman" panose="02020603050405020304" pitchFamily="18" charset="0"/>
              <a:cs typeface="Times New Roman" panose="02020603050405020304" pitchFamily="18" charset="0"/>
            </a:endParaRPr>
          </a:p>
          <a:p>
            <a:pPr marL="34290" indent="0">
              <a:buNone/>
            </a:pPr>
            <a:r>
              <a:rPr lang="nl-NL" sz="2400" b="1" dirty="0">
                <a:solidFill>
                  <a:srgbClr val="0000FF"/>
                </a:solidFill>
                <a:latin typeface="Times New Roman" panose="02020603050405020304" pitchFamily="18" charset="0"/>
                <a:cs typeface="Times New Roman" panose="02020603050405020304" pitchFamily="18" charset="0"/>
              </a:rPr>
              <a:t>4.1. Đảng bộ/Chi bộ</a:t>
            </a:r>
            <a:r>
              <a:rPr lang="nl-NL"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nl-NL" sz="2400" dirty="0">
                <a:solidFill>
                  <a:srgbClr val="0000FF"/>
                </a:solidFill>
                <a:latin typeface="Times New Roman" panose="02020603050405020304" pitchFamily="18" charset="0"/>
                <a:cs typeface="Times New Roman" panose="02020603050405020304" pitchFamily="18" charset="0"/>
              </a:rPr>
              <a:t>(nêu ngắn gọn kết quả đạt được của Đảng bộ/Chi bộ…). </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nl-NL" sz="2400" dirty="0">
                <a:solidFill>
                  <a:srgbClr val="0000FF"/>
                </a:solidFill>
                <a:latin typeface="Times New Roman" panose="02020603050405020304" pitchFamily="18" charset="0"/>
                <a:cs typeface="Times New Roman" panose="02020603050405020304" pitchFamily="18" charset="0"/>
              </a:rPr>
              <a:t>Đảng bộ/Chi bộ được xếp loại (ghi số, ngày, tháng, năm của giấy chứng nhận hoặc quyết định công nhận, được tính từ sau năm được khen thưởng lần trước)</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en-US" sz="2400" b="1" dirty="0">
                <a:solidFill>
                  <a:srgbClr val="0000FF"/>
                </a:solidFill>
                <a:latin typeface="Times New Roman" panose="02020603050405020304" pitchFamily="18" charset="0"/>
                <a:cs typeface="Times New Roman" panose="02020603050405020304" pitchFamily="18" charset="0"/>
              </a:rPr>
              <a:t>4.2. </a:t>
            </a:r>
            <a:r>
              <a:rPr lang="en-US" sz="2400" b="1" dirty="0" err="1">
                <a:solidFill>
                  <a:srgbClr val="0000FF"/>
                </a:solidFill>
                <a:latin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đoàn</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nl-NL" sz="2400" dirty="0">
                <a:solidFill>
                  <a:srgbClr val="0000FF"/>
                </a:solidFill>
                <a:latin typeface="Times New Roman" panose="02020603050405020304" pitchFamily="18" charset="0"/>
                <a:cs typeface="Times New Roman" panose="02020603050405020304" pitchFamily="18" charset="0"/>
              </a:rPr>
              <a:t>(nêu ngắn gọn kết quả đạt được của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đoàn</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nl-NL" sz="2400" dirty="0">
                <a:solidFill>
                  <a:srgbClr val="0000FF"/>
                </a:solidFill>
                <a:latin typeface="Times New Roman" panose="02020603050405020304" pitchFamily="18" charset="0"/>
                <a:cs typeface="Times New Roman" panose="02020603050405020304" pitchFamily="18" charset="0"/>
              </a:rPr>
              <a:t>Công đoàn được xếp loại (ghi số, ngày, tháng, năm của giấy chứng nhận hoặc quyết định công nhận, được tính từ sau năm được khen thưởng lần trước).</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en-US" sz="2400" b="1" dirty="0">
                <a:solidFill>
                  <a:srgbClr val="0000FF"/>
                </a:solidFill>
                <a:latin typeface="Times New Roman" panose="02020603050405020304" pitchFamily="18" charset="0"/>
                <a:cs typeface="Times New Roman" panose="02020603050405020304" pitchFamily="18" charset="0"/>
              </a:rPr>
              <a:t>4.3. </a:t>
            </a:r>
            <a:r>
              <a:rPr lang="en-US" sz="2400" b="1" dirty="0" err="1">
                <a:solidFill>
                  <a:srgbClr val="0000FF"/>
                </a:solidFill>
                <a:latin typeface="Times New Roman" panose="02020603050405020304" pitchFamily="18" charset="0"/>
                <a:cs typeface="Times New Roman" panose="02020603050405020304" pitchFamily="18" charset="0"/>
              </a:rPr>
              <a:t>Đoàn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thanh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niên</a:t>
            </a:r>
            <a:r>
              <a:rPr lang="en-US" sz="2400" b="1" dirty="0">
                <a:solidFill>
                  <a:srgbClr val="0000FF"/>
                </a:solidFill>
                <a:latin typeface="Times New Roman" panose="02020603050405020304" pitchFamily="18" charset="0"/>
                <a:cs typeface="Times New Roman" panose="02020603050405020304" pitchFamily="18" charset="0"/>
              </a:rPr>
              <a:t>/Chi </a:t>
            </a:r>
            <a:r>
              <a:rPr lang="en-US" sz="2400" b="1" dirty="0" err="1">
                <a:solidFill>
                  <a:srgbClr val="0000FF"/>
                </a:solidFill>
                <a:latin typeface="Times New Roman" panose="02020603050405020304" pitchFamily="18" charset="0"/>
                <a:cs typeface="Times New Roman" panose="02020603050405020304" pitchFamily="18" charset="0"/>
              </a:rPr>
              <a:t>đoàn</a:t>
            </a:r>
            <a:r>
              <a:rPr lang="en-US" sz="2400" dirty="0">
                <a:solidFill>
                  <a:srgbClr val="0000FF"/>
                </a:solidFill>
                <a:latin typeface="Times New Roman" panose="02020603050405020304" pitchFamily="18" charset="0"/>
                <a:cs typeface="Times New Roman" panose="02020603050405020304" pitchFamily="18" charset="0"/>
              </a:rPr>
              <a:t> : </a:t>
            </a:r>
          </a:p>
          <a:p>
            <a:pPr marL="34290" indent="0">
              <a:buNone/>
            </a:pPr>
            <a:r>
              <a:rPr lang="nl-NL" sz="2400" dirty="0">
                <a:solidFill>
                  <a:srgbClr val="0000FF"/>
                </a:solidFill>
                <a:latin typeface="Times New Roman" panose="02020603050405020304" pitchFamily="18" charset="0"/>
                <a:cs typeface="Times New Roman" panose="02020603050405020304" pitchFamily="18" charset="0"/>
              </a:rPr>
              <a:t>(nêu ngắn gọn kết quả đạt được của </a:t>
            </a:r>
            <a:r>
              <a:rPr lang="en-US" sz="2400" dirty="0" err="1">
                <a:solidFill>
                  <a:srgbClr val="0000FF"/>
                </a:solidFill>
                <a:latin typeface="Times New Roman" panose="02020603050405020304" pitchFamily="18" charset="0"/>
                <a:cs typeface="Times New Roman" panose="02020603050405020304" pitchFamily="18" charset="0"/>
              </a:rPr>
              <a:t>Đoàn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niên</a:t>
            </a:r>
            <a:r>
              <a:rPr lang="en-US" sz="2400" dirty="0">
                <a:solidFill>
                  <a:srgbClr val="0000FF"/>
                </a:solidFill>
                <a:latin typeface="Times New Roman" panose="02020603050405020304" pitchFamily="18" charset="0"/>
                <a:cs typeface="Times New Roman" panose="02020603050405020304" pitchFamily="18" charset="0"/>
              </a:rPr>
              <a:t>/Chi </a:t>
            </a:r>
            <a:r>
              <a:rPr lang="en-US" sz="2400" dirty="0" err="1">
                <a:solidFill>
                  <a:srgbClr val="0000FF"/>
                </a:solidFill>
                <a:latin typeface="Times New Roman" panose="02020603050405020304" pitchFamily="18" charset="0"/>
                <a:cs typeface="Times New Roman" panose="02020603050405020304" pitchFamily="18" charset="0"/>
              </a:rPr>
              <a:t>đoàn</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2400" dirty="0" err="1">
                <a:solidFill>
                  <a:srgbClr val="0000FF"/>
                </a:solidFill>
                <a:latin typeface="Times New Roman" panose="02020603050405020304" pitchFamily="18" charset="0"/>
                <a:cs typeface="Times New Roman" panose="02020603050405020304" pitchFamily="18" charset="0"/>
              </a:rPr>
              <a:t>Đoàn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niên</a:t>
            </a:r>
            <a:r>
              <a:rPr lang="en-US" sz="2400" dirty="0">
                <a:solidFill>
                  <a:srgbClr val="0000FF"/>
                </a:solidFill>
                <a:latin typeface="Times New Roman" panose="02020603050405020304" pitchFamily="18" charset="0"/>
                <a:cs typeface="Times New Roman" panose="02020603050405020304" pitchFamily="18" charset="0"/>
              </a:rPr>
              <a:t>/Chi </a:t>
            </a:r>
            <a:r>
              <a:rPr lang="en-US" sz="2400" dirty="0" err="1">
                <a:solidFill>
                  <a:srgbClr val="0000FF"/>
                </a:solidFill>
                <a:latin typeface="Times New Roman" panose="02020603050405020304" pitchFamily="18" charset="0"/>
                <a:cs typeface="Times New Roman" panose="02020603050405020304" pitchFamily="18" charset="0"/>
              </a:rPr>
              <a:t>đoàn</a:t>
            </a:r>
            <a:r>
              <a:rPr lang="en-US" sz="2400" dirty="0">
                <a:solidFill>
                  <a:srgbClr val="0000FF"/>
                </a:solidFill>
                <a:latin typeface="Times New Roman" panose="02020603050405020304" pitchFamily="18" charset="0"/>
                <a:cs typeface="Times New Roman" panose="02020603050405020304" pitchFamily="18" charset="0"/>
              </a:rPr>
              <a:t> </a:t>
            </a:r>
            <a:r>
              <a:rPr lang="nl-NL" sz="2400" dirty="0">
                <a:solidFill>
                  <a:srgbClr val="0000FF"/>
                </a:solidFill>
                <a:latin typeface="Times New Roman" panose="02020603050405020304" pitchFamily="18" charset="0"/>
                <a:cs typeface="Times New Roman" panose="02020603050405020304" pitchFamily="18" charset="0"/>
              </a:rPr>
              <a:t>được xếp loại (ghi số, ngày, tháng, năm của giấy chứng nhận hoặc quyết định công nhận, được tính từ sau năm được khen thưởng lần trước)</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en-US" dirty="0">
              <a:solidFill>
                <a:srgbClr val="0000FF"/>
              </a:solidFill>
            </a:endParaRPr>
          </a:p>
        </p:txBody>
      </p:sp>
    </p:spTree>
    <p:extLst>
      <p:ext uri="{BB962C8B-B14F-4D97-AF65-F5344CB8AC3E}">
        <p14:creationId xmlns:p14="http://schemas.microsoft.com/office/powerpoint/2010/main" val="21174063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533400"/>
            <a:ext cx="11049000" cy="5791200"/>
          </a:xfrm>
        </p:spPr>
        <p:txBody>
          <a:bodyPr/>
          <a:lstStyle/>
          <a:p>
            <a:pPr marL="34290" indent="0">
              <a:buNone/>
            </a:pPr>
            <a:r>
              <a:rPr lang="en-US" sz="2400" b="1" dirty="0">
                <a:solidFill>
                  <a:srgbClr val="0000FF"/>
                </a:solidFill>
                <a:latin typeface="Times New Roman" panose="02020603050405020304" pitchFamily="18" charset="0"/>
                <a:cs typeface="Times New Roman" panose="02020603050405020304" pitchFamily="18" charset="0"/>
              </a:rPr>
              <a:t>III. DANH HIỆU THI ĐUA, HÌNH THỨC KHEN THƯỞNG ĐÃ ĐƯỢC NHẬN</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fr-FR" sz="2400" b="1" dirty="0">
                <a:solidFill>
                  <a:srgbClr val="0000FF"/>
                </a:solidFill>
                <a:latin typeface="Times New Roman" panose="02020603050405020304" pitchFamily="18" charset="0"/>
                <a:cs typeface="Times New Roman" panose="02020603050405020304" pitchFamily="18" charset="0"/>
              </a:rPr>
              <a:t>1. </a:t>
            </a:r>
            <a:r>
              <a:rPr lang="fr-FR" sz="2400" b="1" dirty="0" err="1">
                <a:solidFill>
                  <a:srgbClr val="0000FF"/>
                </a:solidFill>
                <a:latin typeface="Times New Roman" panose="02020603050405020304" pitchFamily="18" charset="0"/>
                <a:cs typeface="Times New Roman" panose="02020603050405020304" pitchFamily="18" charset="0"/>
              </a:rPr>
              <a:t>Danh</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hiệu</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thi</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đua</a:t>
            </a:r>
            <a:r>
              <a:rPr lang="fr-FR" sz="2400" b="1"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75483278"/>
              </p:ext>
            </p:extLst>
          </p:nvPr>
        </p:nvGraphicFramePr>
        <p:xfrm>
          <a:off x="990600" y="1718786"/>
          <a:ext cx="9982200" cy="3920015"/>
        </p:xfrm>
        <a:graphic>
          <a:graphicData uri="http://schemas.openxmlformats.org/drawingml/2006/table">
            <a:tbl>
              <a:tblPr firstRow="1" firstCol="1" lastRow="1" lastCol="1" bandRow="1" bandCol="1"/>
              <a:tblGrid>
                <a:gridCol w="970668">
                  <a:extLst>
                    <a:ext uri="{9D8B030D-6E8A-4147-A177-3AD203B41FA5}">
                      <a16:colId xmlns:a16="http://schemas.microsoft.com/office/drawing/2014/main" val="3885409348"/>
                    </a:ext>
                  </a:extLst>
                </a:gridCol>
                <a:gridCol w="3295609">
                  <a:extLst>
                    <a:ext uri="{9D8B030D-6E8A-4147-A177-3AD203B41FA5}">
                      <a16:colId xmlns:a16="http://schemas.microsoft.com/office/drawing/2014/main" val="547008439"/>
                    </a:ext>
                  </a:extLst>
                </a:gridCol>
                <a:gridCol w="5715923">
                  <a:extLst>
                    <a:ext uri="{9D8B030D-6E8A-4147-A177-3AD203B41FA5}">
                      <a16:colId xmlns:a16="http://schemas.microsoft.com/office/drawing/2014/main" val="1884890218"/>
                    </a:ext>
                  </a:extLst>
                </a:gridCol>
              </a:tblGrid>
              <a:tr h="1691377">
                <a:tc>
                  <a:txBody>
                    <a:bodyPr/>
                    <a:lstStyle/>
                    <a:p>
                      <a:pPr algn="ctr">
                        <a:lnSpc>
                          <a:spcPts val="1700"/>
                        </a:lnSpc>
                        <a:spcAft>
                          <a:spcPts val="0"/>
                        </a:spcAft>
                      </a:pP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2000" b="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đua</a:t>
                      </a:r>
                      <a:endParaRPr lang="en-US" sz="2000" b="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đua</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SG"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0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000" b="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047357"/>
                  </a:ext>
                </a:extLst>
              </a:tr>
              <a:tr h="1114319">
                <a:tc>
                  <a:txBody>
                    <a:bodyPr/>
                    <a:lstStyle/>
                    <a:p>
                      <a:pPr algn="ctr">
                        <a:spcBef>
                          <a:spcPts val="600"/>
                        </a:spcBef>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20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đua</a:t>
                      </a:r>
                      <a:endParaRPr lang="en-US" sz="20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.../.../201..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158633"/>
                  </a:ext>
                </a:extLst>
              </a:tr>
              <a:tr h="1114319">
                <a:tc>
                  <a:txBody>
                    <a:bodyPr/>
                    <a:lstStyle/>
                    <a:p>
                      <a:pPr algn="ctr">
                        <a:spcBef>
                          <a:spcPts val="600"/>
                        </a:spcBef>
                        <a:spcAft>
                          <a:spcPts val="0"/>
                        </a:spcAft>
                      </a:pPr>
                      <a:r>
                        <a:rPr lang="es-MX"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en-US" sz="20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lao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endParaRPr lang="en-US" sz="20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s-MX"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.../QĐ-UBND </a:t>
                      </a: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 </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UBND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689613"/>
                  </a:ext>
                </a:extLst>
              </a:tr>
            </a:tbl>
          </a:graphicData>
        </a:graphic>
      </p:graphicFrame>
    </p:spTree>
    <p:extLst>
      <p:ext uri="{BB962C8B-B14F-4D97-AF65-F5344CB8AC3E}">
        <p14:creationId xmlns:p14="http://schemas.microsoft.com/office/powerpoint/2010/main" val="9222046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731520"/>
            <a:ext cx="11353800" cy="5516880"/>
          </a:xfrm>
        </p:spPr>
        <p:txBody>
          <a:bodyPr/>
          <a:lstStyle/>
          <a:p>
            <a:pPr marL="34290" indent="0">
              <a:buNone/>
            </a:pPr>
            <a:r>
              <a:rPr lang="en-US" sz="2600" b="1" dirty="0">
                <a:solidFill>
                  <a:srgbClr val="0000FF"/>
                </a:solidFill>
                <a:latin typeface="Times New Roman" panose="02020603050405020304" pitchFamily="18" charset="0"/>
                <a:cs typeface="Times New Roman" panose="02020603050405020304" pitchFamily="18" charset="0"/>
              </a:rPr>
              <a:t>2. </a:t>
            </a:r>
            <a:r>
              <a:rPr lang="en-US" sz="2600" b="1" dirty="0" err="1">
                <a:solidFill>
                  <a:srgbClr val="0000FF"/>
                </a:solidFill>
                <a:latin typeface="Times New Roman" panose="02020603050405020304" pitchFamily="18" charset="0"/>
                <a:cs typeface="Times New Roman" panose="02020603050405020304" pitchFamily="18" charset="0"/>
              </a:rPr>
              <a:t>Quyết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định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công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nhận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hoặc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văn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bản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xác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nhận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hoàn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thành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xuất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sắc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nhiệm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vụ</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đối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với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trường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hợp</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đề</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nghị</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khen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thưởng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theo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tiêu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chuẩn</a:t>
            </a:r>
            <a:r>
              <a:rPr lang="en-US" sz="2600" b="1" dirty="0">
                <a:solidFill>
                  <a:srgbClr val="0000FF"/>
                </a:solidFill>
                <a:latin typeface="Times New Roman" panose="02020603050405020304" pitchFamily="18" charset="0"/>
                <a:cs typeface="Times New Roman" panose="02020603050405020304" pitchFamily="18" charset="0"/>
              </a:rPr>
              <a:t> HTXSNV)</a:t>
            </a:r>
            <a:endParaRPr lang="en-US" sz="26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en-US" dirty="0">
              <a:solidFill>
                <a:srgbClr val="0000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39513920"/>
              </p:ext>
            </p:extLst>
          </p:nvPr>
        </p:nvGraphicFramePr>
        <p:xfrm>
          <a:off x="838200" y="2034540"/>
          <a:ext cx="10591800" cy="3985260"/>
        </p:xfrm>
        <a:graphic>
          <a:graphicData uri="http://schemas.openxmlformats.org/drawingml/2006/table">
            <a:tbl>
              <a:tblPr firstRow="1" firstCol="1" lastRow="1" lastCol="1" bandRow="1" bandCol="1"/>
              <a:tblGrid>
                <a:gridCol w="1029945">
                  <a:extLst>
                    <a:ext uri="{9D8B030D-6E8A-4147-A177-3AD203B41FA5}">
                      <a16:colId xmlns:a16="http://schemas.microsoft.com/office/drawing/2014/main" val="3531093506"/>
                    </a:ext>
                  </a:extLst>
                </a:gridCol>
                <a:gridCol w="4209735">
                  <a:extLst>
                    <a:ext uri="{9D8B030D-6E8A-4147-A177-3AD203B41FA5}">
                      <a16:colId xmlns:a16="http://schemas.microsoft.com/office/drawing/2014/main" val="2561070945"/>
                    </a:ext>
                  </a:extLst>
                </a:gridCol>
                <a:gridCol w="5352120">
                  <a:extLst>
                    <a:ext uri="{9D8B030D-6E8A-4147-A177-3AD203B41FA5}">
                      <a16:colId xmlns:a16="http://schemas.microsoft.com/office/drawing/2014/main" val="3391376719"/>
                    </a:ext>
                  </a:extLst>
                </a:gridCol>
              </a:tblGrid>
              <a:tr h="1338921">
                <a:tc>
                  <a:txBody>
                    <a:bodyPr/>
                    <a:lstStyle/>
                    <a:p>
                      <a:pPr algn="ctr">
                        <a:lnSpc>
                          <a:spcPts val="1700"/>
                        </a:lnSpc>
                        <a:spcAft>
                          <a:spcPts val="0"/>
                        </a:spcAft>
                      </a:pP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SG"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724747"/>
                  </a:ext>
                </a:extLst>
              </a:tr>
              <a:tr h="882113">
                <a:tc>
                  <a:txBody>
                    <a:bodyPr/>
                    <a:lstStyle/>
                    <a:p>
                      <a:pPr algn="ctr">
                        <a:spcBef>
                          <a:spcPts val="60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xuất sắc nhiệm vụ</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 </a:t>
                      </a: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/…/201… </a:t>
                      </a: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732539"/>
                  </a:ext>
                </a:extLst>
              </a:tr>
              <a:tr h="882113">
                <a:tc>
                  <a:txBody>
                    <a:bodyPr/>
                    <a:lstStyle/>
                    <a:p>
                      <a:pPr algn="ctr">
                        <a:spcBef>
                          <a:spcPts val="600"/>
                        </a:spcBef>
                        <a:spcAft>
                          <a:spcPts val="0"/>
                        </a:spcAft>
                      </a:pPr>
                      <a:r>
                        <a:rPr lang="es-MX"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tốt nhiệm vụ</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...../QĐ-UBND  </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 </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516787"/>
                  </a:ext>
                </a:extLst>
              </a:tr>
              <a:tr h="882113">
                <a:tc>
                  <a:txBody>
                    <a:bodyPr/>
                    <a:lstStyle/>
                    <a:p>
                      <a:pPr algn="ctr">
                        <a:spcBef>
                          <a:spcPts val="600"/>
                        </a:spcBef>
                        <a:spcAft>
                          <a:spcPts val="0"/>
                        </a:spcAft>
                      </a:pPr>
                      <a:r>
                        <a:rPr lang="es-MX"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xuất sắc nhiệm vụ</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 </a:t>
                      </a: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/…/201… </a:t>
                      </a:r>
                      <a:r>
                        <a:rPr lang="es-MX"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MX"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117739"/>
                  </a:ext>
                </a:extLst>
              </a:tr>
            </a:tbl>
          </a:graphicData>
        </a:graphic>
      </p:graphicFrame>
    </p:spTree>
    <p:extLst>
      <p:ext uri="{BB962C8B-B14F-4D97-AF65-F5344CB8AC3E}">
        <p14:creationId xmlns:p14="http://schemas.microsoft.com/office/powerpoint/2010/main" val="14960319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81000"/>
            <a:ext cx="11582400" cy="6019800"/>
          </a:xfrm>
        </p:spPr>
        <p:txBody>
          <a:bodyPr>
            <a:normAutofit lnSpcReduction="10000"/>
          </a:bodyPr>
          <a:lstStyle/>
          <a:p>
            <a:pPr marL="34290" indent="0">
              <a:buNone/>
            </a:pPr>
            <a:r>
              <a:rPr lang="en-US" sz="2400" b="1" dirty="0">
                <a:solidFill>
                  <a:srgbClr val="0000FF"/>
                </a:solidFill>
                <a:latin typeface="Times New Roman" panose="02020603050405020304" pitchFamily="18" charset="0"/>
                <a:cs typeface="Times New Roman" panose="02020603050405020304" pitchFamily="18" charset="0"/>
              </a:rPr>
              <a:t>3.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khen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thưởng</a:t>
            </a:r>
            <a:r>
              <a:rPr lang="en-US" sz="2400" b="1" dirty="0">
                <a:solidFill>
                  <a:srgbClr val="0000FF"/>
                </a:solidFill>
                <a:latin typeface="Times New Roman" panose="02020603050405020304" pitchFamily="18" charset="0"/>
                <a:cs typeface="Times New Roman" panose="02020603050405020304" pitchFamily="18" charset="0"/>
              </a:rPr>
              <a:t>:</a:t>
            </a:r>
          </a:p>
          <a:p>
            <a:pPr marL="34290" indent="0">
              <a:buNone/>
            </a:pPr>
            <a:endParaRPr lang="en-US" b="1" dirty="0"/>
          </a:p>
          <a:p>
            <a:pPr marL="34290" indent="0">
              <a:buNone/>
            </a:pPr>
            <a:endParaRPr lang="en-US" b="1" dirty="0"/>
          </a:p>
          <a:p>
            <a:pPr marL="34290" indent="0">
              <a:buNone/>
            </a:pPr>
            <a:endParaRPr lang="en-US" b="1" dirty="0"/>
          </a:p>
          <a:p>
            <a:pPr marL="34290" indent="0">
              <a:buNone/>
            </a:pPr>
            <a:endParaRPr lang="en-US" b="1" dirty="0"/>
          </a:p>
          <a:p>
            <a:pPr marL="34290" indent="0">
              <a:buNone/>
            </a:pPr>
            <a:endParaRPr lang="en-US" b="1" dirty="0"/>
          </a:p>
          <a:p>
            <a:pPr marL="34290" indent="0">
              <a:buNone/>
            </a:pPr>
            <a:endParaRPr lang="en-US" b="1" dirty="0"/>
          </a:p>
          <a:p>
            <a:pPr marL="34290" indent="0">
              <a:buNone/>
            </a:pPr>
            <a:endParaRPr lang="en-US" b="1" dirty="0"/>
          </a:p>
          <a:p>
            <a:pPr marL="34290" indent="0">
              <a:buNone/>
            </a:pPr>
            <a:endParaRPr lang="en-US" b="1" dirty="0"/>
          </a:p>
          <a:p>
            <a:pPr marL="34290" indent="0">
              <a:buNone/>
            </a:pPr>
            <a:r>
              <a:rPr lang="en-US" sz="2400" dirty="0" err="1">
                <a:solidFill>
                  <a:srgbClr val="0000FF"/>
                </a:solidFill>
                <a:latin typeface="Times New Roman" panose="02020603050405020304" pitchFamily="18" charset="0"/>
                <a:cs typeface="Times New Roman" panose="02020603050405020304" pitchFamily="18" charset="0"/>
              </a:rPr>
              <a:t>Căn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cứ</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tại</a:t>
            </a:r>
            <a:r>
              <a:rPr lang="en-US" sz="2400"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Điểm</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Khoản</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Điều</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đua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khen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thưởng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năm</a:t>
            </a:r>
            <a:r>
              <a:rPr lang="en-US" sz="2400" dirty="0">
                <a:solidFill>
                  <a:srgbClr val="0000FF"/>
                </a:solidFill>
                <a:latin typeface="Times New Roman" panose="02020603050405020304" pitchFamily="18" charset="0"/>
                <a:cs typeface="Times New Roman" panose="02020603050405020304" pitchFamily="18" charset="0"/>
              </a:rPr>
              <a:t> 2022 (</a:t>
            </a:r>
            <a:r>
              <a:rPr lang="en-US" sz="2400" dirty="0" err="1">
                <a:solidFill>
                  <a:srgbClr val="0000FF"/>
                </a:solidFill>
                <a:latin typeface="Times New Roman" panose="02020603050405020304" pitchFamily="18" charset="0"/>
                <a:cs typeface="Times New Roman" panose="02020603050405020304" pitchFamily="18" charset="0"/>
              </a:rPr>
              <a:t>hoặc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98/2023/NĐ-CP </a:t>
            </a:r>
            <a:r>
              <a:rPr lang="en-US" sz="2400" dirty="0" err="1">
                <a:solidFill>
                  <a:srgbClr val="0000FF"/>
                </a:solidFill>
                <a:latin typeface="Times New Roman" panose="02020603050405020304" pitchFamily="18" charset="0"/>
                <a:cs typeface="Times New Roman" panose="02020603050405020304" pitchFamily="18" charset="0"/>
              </a:rPr>
              <a:t>ngày</a:t>
            </a:r>
            <a:r>
              <a:rPr lang="en-US" sz="2400" dirty="0">
                <a:solidFill>
                  <a:srgbClr val="0000FF"/>
                </a:solidFill>
                <a:latin typeface="Times New Roman" panose="02020603050405020304" pitchFamily="18" charset="0"/>
                <a:cs typeface="Times New Roman" panose="02020603050405020304" pitchFamily="18" charset="0"/>
              </a:rPr>
              <a:t> 31 </a:t>
            </a:r>
            <a:r>
              <a:rPr lang="en-US" sz="2400" dirty="0" err="1">
                <a:solidFill>
                  <a:srgbClr val="0000FF"/>
                </a:solidFill>
                <a:latin typeface="Times New Roman" panose="02020603050405020304" pitchFamily="18" charset="0"/>
                <a:cs typeface="Times New Roman" panose="02020603050405020304" pitchFamily="18" charset="0"/>
              </a:rPr>
              <a:t>tháng</a:t>
            </a:r>
            <a:r>
              <a:rPr lang="en-US" sz="2400" dirty="0">
                <a:solidFill>
                  <a:srgbClr val="0000FF"/>
                </a:solidFill>
                <a:latin typeface="Times New Roman" panose="02020603050405020304" pitchFamily="18" charset="0"/>
                <a:cs typeface="Times New Roman" panose="02020603050405020304" pitchFamily="18" charset="0"/>
              </a:rPr>
              <a:t> 12 </a:t>
            </a:r>
            <a:r>
              <a:rPr lang="en-US" sz="2400" dirty="0" err="1">
                <a:solidFill>
                  <a:srgbClr val="0000FF"/>
                </a:solidFill>
                <a:latin typeface="Times New Roman" panose="02020603050405020304" pitchFamily="18" charset="0"/>
                <a:cs typeface="Times New Roman" panose="02020603050405020304" pitchFamily="18" charset="0"/>
              </a:rPr>
              <a:t>năm</a:t>
            </a:r>
            <a:r>
              <a:rPr lang="en-US" sz="2400" dirty="0">
                <a:solidFill>
                  <a:srgbClr val="0000FF"/>
                </a:solidFill>
                <a:latin typeface="Times New Roman" panose="02020603050405020304" pitchFamily="18" charset="0"/>
                <a:cs typeface="Times New Roman" panose="02020603050405020304" pitchFamily="18" charset="0"/>
              </a:rPr>
              <a:t> 2023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phủ</a:t>
            </a:r>
            <a:r>
              <a:rPr lang="en-US" sz="2400" dirty="0">
                <a:solidFill>
                  <a:srgbClr val="0000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a:t>
            </a:r>
            <a:r>
              <a:rPr lang="en-US" sz="2400" b="1" i="1" dirty="0" err="1">
                <a:solidFill>
                  <a:srgbClr val="0000FF"/>
                </a:solidFill>
                <a:latin typeface="Times New Roman" panose="02020603050405020304" pitchFamily="18" charset="0"/>
                <a:cs typeface="Times New Roman" panose="02020603050405020304" pitchFamily="18" charset="0"/>
              </a:rPr>
              <a:t>tên</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tập</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thể</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điều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đề</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xét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tặng</a:t>
            </a:r>
            <a:r>
              <a:rPr lang="en-US" sz="2400" dirty="0">
                <a:solidFill>
                  <a:srgbClr val="0000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a:t>
            </a:r>
            <a:r>
              <a:rPr lang="en-US" sz="2400" b="1" i="1" dirty="0" err="1">
                <a:solidFill>
                  <a:srgbClr val="0000FF"/>
                </a:solidFill>
                <a:latin typeface="Times New Roman" panose="02020603050405020304" pitchFamily="18" charset="0"/>
                <a:cs typeface="Times New Roman" panose="02020603050405020304" pitchFamily="18" charset="0"/>
              </a:rPr>
              <a:t>danh</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hiệu</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thi</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đua</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hoặc</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hình</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thức</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khen</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thưởng</a:t>
            </a:r>
            <a:r>
              <a:rPr lang="en-US" sz="2400" b="1" i="1"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a:t>
            </a:r>
          </a:p>
          <a:p>
            <a:pPr marL="34290" indent="0">
              <a:buNone/>
            </a:pPr>
            <a:r>
              <a:rPr lang="en-US" sz="2400" b="1" dirty="0">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THỦ TRƯỞNG ĐƠN VỊ</a:t>
            </a:r>
          </a:p>
          <a:p>
            <a:pPr marL="34290" indent="0">
              <a:buNone/>
            </a:pP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Chủ</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tịch</a:t>
            </a:r>
            <a:r>
              <a:rPr lang="en-US" sz="2400" i="1" dirty="0">
                <a:solidFill>
                  <a:srgbClr val="0000FF"/>
                </a:solidFill>
                <a:latin typeface="Times New Roman" panose="02020603050405020304" pitchFamily="18" charset="0"/>
                <a:cs typeface="Times New Roman" panose="02020603050405020304" pitchFamily="18" charset="0"/>
              </a:rPr>
              <a:t>/</a:t>
            </a:r>
            <a:r>
              <a:rPr lang="en-US" sz="2400" i="1" dirty="0" err="1">
                <a:solidFill>
                  <a:srgbClr val="0000FF"/>
                </a:solidFill>
                <a:latin typeface="Times New Roman" panose="02020603050405020304" pitchFamily="18" charset="0"/>
                <a:cs typeface="Times New Roman" panose="02020603050405020304" pitchFamily="18" charset="0"/>
              </a:rPr>
              <a:t>Giám</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đốc</a:t>
            </a:r>
            <a:r>
              <a:rPr lang="en-US" sz="2400" i="1" dirty="0">
                <a:solidFill>
                  <a:srgbClr val="0000FF"/>
                </a:solidFill>
                <a:latin typeface="Times New Roman" panose="02020603050405020304" pitchFamily="18" charset="0"/>
                <a:cs typeface="Times New Roman" panose="02020603050405020304" pitchFamily="18" charset="0"/>
              </a:rPr>
              <a:t>/</a:t>
            </a:r>
            <a:r>
              <a:rPr lang="en-US" sz="2400" i="1" dirty="0" err="1">
                <a:solidFill>
                  <a:srgbClr val="0000FF"/>
                </a:solidFill>
                <a:latin typeface="Times New Roman" panose="02020603050405020304" pitchFamily="18" charset="0"/>
                <a:cs typeface="Times New Roman" panose="02020603050405020304" pitchFamily="18" charset="0"/>
              </a:rPr>
              <a:t>Trưởng</a:t>
            </a:r>
            <a:r>
              <a:rPr lang="en-US" sz="2400" i="1" dirty="0">
                <a:solidFill>
                  <a:srgbClr val="0000FF"/>
                </a:solidFill>
                <a:latin typeface="Times New Roman" panose="02020603050405020304" pitchFamily="18" charset="0"/>
                <a:cs typeface="Times New Roman" panose="02020603050405020304" pitchFamily="18" charset="0"/>
              </a:rPr>
              <a:t> </a:t>
            </a:r>
            <a:r>
              <a:rPr lang="en-US" sz="2400" i="1" dirty="0" err="1">
                <a:solidFill>
                  <a:srgbClr val="0000FF"/>
                </a:solidFill>
                <a:latin typeface="Times New Roman" panose="02020603050405020304" pitchFamily="18" charset="0"/>
                <a:cs typeface="Times New Roman" panose="02020603050405020304" pitchFamily="18" charset="0"/>
              </a:rPr>
              <a:t>phòng</a:t>
            </a:r>
            <a:r>
              <a:rPr lang="en-US" sz="2400" i="1" dirty="0">
                <a:solidFill>
                  <a:srgbClr val="0000FF"/>
                </a:solidFill>
                <a:latin typeface="Times New Roman" panose="02020603050405020304" pitchFamily="18" charset="0"/>
                <a:cs typeface="Times New Roman" panose="02020603050405020304" pitchFamily="18" charset="0"/>
              </a:rPr>
              <a:t>,…) </a:t>
            </a:r>
            <a:br>
              <a:rPr lang="en-US" sz="2400" i="1" dirty="0">
                <a:solidFill>
                  <a:srgbClr val="0000FF"/>
                </a:solidFill>
                <a:latin typeface="Times New Roman" panose="02020603050405020304" pitchFamily="18" charset="0"/>
                <a:cs typeface="Times New Roman" panose="02020603050405020304" pitchFamily="18" charset="0"/>
              </a:rPr>
            </a:br>
            <a:endParaRPr lang="en-US" sz="2400" i="1" dirty="0">
              <a:solidFill>
                <a:srgbClr val="0000FF"/>
              </a:solidFill>
              <a:latin typeface="Times New Roman" panose="02020603050405020304" pitchFamily="18" charset="0"/>
              <a:cs typeface="Times New Roman" panose="02020603050405020304" pitchFamily="18" charset="0"/>
            </a:endParaRPr>
          </a:p>
          <a:p>
            <a:pPr marL="34290" indent="0" algn="ctr">
              <a:buNone/>
            </a:pPr>
            <a:r>
              <a:rPr lang="en-US" sz="2400" b="1" dirty="0">
                <a:solidFill>
                  <a:srgbClr val="0000FF"/>
                </a:solidFill>
                <a:latin typeface="Times New Roman" panose="02020603050405020304" pitchFamily="18" charset="0"/>
                <a:cs typeface="Times New Roman" panose="02020603050405020304" pitchFamily="18" charset="0"/>
              </a:rPr>
              <a:t>THỦ TRƯỞNG ĐƠN VỊ CẤP TRÊN TRỰC TIẾP XÁC NHẬN</a:t>
            </a:r>
          </a:p>
          <a:p>
            <a:pPr marL="34290" indent="0" algn="ctr">
              <a:buNone/>
            </a:pPr>
            <a:r>
              <a:rPr lang="en-US" sz="2400" dirty="0">
                <a:solidFill>
                  <a:srgbClr val="0000FF"/>
                </a:solidFill>
                <a:latin typeface="Times New Roman" panose="02020603050405020304" pitchFamily="18" charset="0"/>
                <a:cs typeface="Times New Roman" panose="02020603050405020304" pitchFamily="18" charset="0"/>
              </a:rPr>
              <a:t>		CHỦ TỊCH/GIÁM ĐỐC</a:t>
            </a:r>
          </a:p>
          <a:p>
            <a:endParaRPr lang="en-US" b="1" dirty="0"/>
          </a:p>
          <a:p>
            <a:pPr marL="3429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8053504"/>
              </p:ext>
            </p:extLst>
          </p:nvPr>
        </p:nvGraphicFramePr>
        <p:xfrm>
          <a:off x="1295399" y="838200"/>
          <a:ext cx="9982201" cy="2362201"/>
        </p:xfrm>
        <a:graphic>
          <a:graphicData uri="http://schemas.openxmlformats.org/drawingml/2006/table">
            <a:tbl>
              <a:tblPr firstRow="1" firstCol="1" lastRow="1" lastCol="1" bandRow="1" bandCol="1"/>
              <a:tblGrid>
                <a:gridCol w="1007311">
                  <a:extLst>
                    <a:ext uri="{9D8B030D-6E8A-4147-A177-3AD203B41FA5}">
                      <a16:colId xmlns:a16="http://schemas.microsoft.com/office/drawing/2014/main" val="1027875343"/>
                    </a:ext>
                  </a:extLst>
                </a:gridCol>
                <a:gridCol w="3382364">
                  <a:extLst>
                    <a:ext uri="{9D8B030D-6E8A-4147-A177-3AD203B41FA5}">
                      <a16:colId xmlns:a16="http://schemas.microsoft.com/office/drawing/2014/main" val="1609551011"/>
                    </a:ext>
                  </a:extLst>
                </a:gridCol>
                <a:gridCol w="5592526">
                  <a:extLst>
                    <a:ext uri="{9D8B030D-6E8A-4147-A177-3AD203B41FA5}">
                      <a16:colId xmlns:a16="http://schemas.microsoft.com/office/drawing/2014/main" val="2260659485"/>
                    </a:ext>
                  </a:extLst>
                </a:gridCol>
              </a:tblGrid>
              <a:tr h="460521">
                <a:tc>
                  <a:txBody>
                    <a:bodyPr/>
                    <a:lstStyle/>
                    <a:p>
                      <a:pPr algn="ctr">
                        <a:lnSpc>
                          <a:spcPts val="1700"/>
                        </a:lnSpc>
                        <a:spcAft>
                          <a:spcPts val="0"/>
                        </a:spcAft>
                      </a:pPr>
                      <a:r>
                        <a:rPr lang="en-US" sz="1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16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endParaRPr lang="en-US" sz="16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ngày, tháng, năm của quyết định khen thưởng; cơ quan ban hành quyết định</a:t>
                      </a:r>
                      <a:endParaRPr lang="en-US" sz="16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241308"/>
                  </a:ext>
                </a:extLst>
              </a:tr>
              <a:tr h="520117">
                <a:tc>
                  <a:txBody>
                    <a:bodyPr/>
                    <a:lstStyle/>
                    <a:p>
                      <a:pPr algn="ctr">
                        <a:spcBef>
                          <a:spcPts val="600"/>
                        </a:spcBef>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6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Huân</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Lao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.../QĐ-CTN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16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285581"/>
                  </a:ext>
                </a:extLst>
              </a:tr>
              <a:tr h="460521">
                <a:tc>
                  <a:txBody>
                    <a:bodyPr/>
                    <a:lstStyle/>
                    <a:p>
                      <a:pPr algn="ctr">
                        <a:lnSpc>
                          <a:spcPts val="17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6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TTg</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endParaRPr lang="en-US" sz="16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293541"/>
                  </a:ext>
                </a:extLst>
              </a:tr>
              <a:tr h="460521">
                <a:tc>
                  <a:txBody>
                    <a:bodyPr/>
                    <a:lstStyle/>
                    <a:p>
                      <a:pPr algn="ctr">
                        <a:lnSpc>
                          <a:spcPts val="17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16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 khen về thành tích….</a:t>
                      </a:r>
                      <a:endParaRPr lang="en-US" sz="16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/QĐ-UBND ngày </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UBND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57090"/>
                  </a:ext>
                </a:extLst>
              </a:tr>
              <a:tr h="460521">
                <a:tc>
                  <a:txBody>
                    <a:bodyPr/>
                    <a:lstStyle/>
                    <a:p>
                      <a:pPr algn="ctr">
                        <a:lnSpc>
                          <a:spcPts val="1700"/>
                        </a:lnSpc>
                        <a:spcAft>
                          <a:spcPts val="0"/>
                        </a:spcAft>
                      </a:pP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16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/QĐ-UBND ngày </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UBND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079347"/>
                  </a:ext>
                </a:extLst>
              </a:tr>
            </a:tbl>
          </a:graphicData>
        </a:graphic>
      </p:graphicFrame>
    </p:spTree>
    <p:extLst>
      <p:ext uri="{BB962C8B-B14F-4D97-AF65-F5344CB8AC3E}">
        <p14:creationId xmlns:p14="http://schemas.microsoft.com/office/powerpoint/2010/main" val="39790911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731520"/>
            <a:ext cx="11049000" cy="5669280"/>
          </a:xfrm>
        </p:spPr>
        <p:txBody>
          <a:bodyPr>
            <a:normAutofit fontScale="92500" lnSpcReduction="10000"/>
          </a:bodyPr>
          <a:lstStyle/>
          <a:p>
            <a:pPr marL="34290" indent="0" algn="ctr">
              <a:buNone/>
            </a:pPr>
            <a:r>
              <a:rPr lang="en-US" sz="2800" b="1" dirty="0">
                <a:solidFill>
                  <a:srgbClr val="FF0000"/>
                </a:solidFill>
                <a:latin typeface="Times New Roman" panose="02020603050405020304" pitchFamily="18" charset="0"/>
                <a:cs typeface="Times New Roman" panose="02020603050405020304" pitchFamily="18" charset="0"/>
              </a:rPr>
              <a:t>BỐ CỤC BÁO CÁO CÁ NHÂN</a:t>
            </a:r>
            <a:endParaRPr lang="en-US" sz="2800" dirty="0">
              <a:solidFill>
                <a:srgbClr val="FF0000"/>
              </a:solidFill>
              <a:latin typeface="Times New Roman" panose="02020603050405020304" pitchFamily="18" charset="0"/>
              <a:cs typeface="Times New Roman" panose="02020603050405020304" pitchFamily="18" charset="0"/>
            </a:endParaRPr>
          </a:p>
          <a:p>
            <a:pPr marL="34290" indent="0" algn="ctr">
              <a:buNone/>
            </a:pPr>
            <a:r>
              <a:rPr lang="en-US" sz="2800" dirty="0">
                <a:solidFill>
                  <a:srgbClr val="FF0000"/>
                </a:solidFill>
                <a:latin typeface="Times New Roman" panose="02020603050405020304" pitchFamily="18" charset="0"/>
                <a:cs typeface="Times New Roman" panose="02020603050405020304" pitchFamily="18" charset="0"/>
              </a:rPr>
              <a:t>(LÃNH ĐẠO)</a:t>
            </a:r>
          </a:p>
          <a:p>
            <a:pPr marL="34290" indent="0">
              <a:buNone/>
            </a:pPr>
            <a:r>
              <a:rPr lang="en-US" sz="2400" b="1" dirty="0">
                <a:solidFill>
                  <a:srgbClr val="0000FF"/>
                </a:solidFill>
                <a:latin typeface="Times New Roman" panose="02020603050405020304" pitchFamily="18" charset="0"/>
                <a:cs typeface="Times New Roman" panose="02020603050405020304" pitchFamily="18" charset="0"/>
              </a:rPr>
              <a:t>I. SƠ LƯỢC LÝ LỊCH</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tên</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ngày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năm</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Giới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tính</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Quê</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phường</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xã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quận</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huyện</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tỉnh</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phố</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Trú</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quán</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tác</a:t>
            </a:r>
            <a:r>
              <a:rPr lang="en-US" sz="2400" dirty="0">
                <a:solidFill>
                  <a:srgbClr val="0000FF"/>
                </a:solidFill>
                <a:latin typeface="Times New Roman" panose="02020603050405020304" pitchFamily="18" charset="0"/>
                <a:cs typeface="Times New Roman" panose="02020603050405020304" pitchFamily="18" charset="0"/>
              </a:rPr>
              <a:t>: ………………….., …………. </a:t>
            </a:r>
            <a:r>
              <a:rPr lang="en-US" sz="2400" dirty="0" err="1">
                <a:solidFill>
                  <a:srgbClr val="0000FF"/>
                </a:solidFill>
                <a:latin typeface="Times New Roman" panose="02020603050405020304" pitchFamily="18" charset="0"/>
                <a:cs typeface="Times New Roman" panose="02020603050405020304" pitchFamily="18" charset="0"/>
              </a:rPr>
              <a:t>tỉnh</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phố</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vụ</a:t>
            </a:r>
            <a:r>
              <a:rPr lang="en-US" sz="2400" dirty="0">
                <a:solidFill>
                  <a:srgbClr val="0000FF"/>
                </a:solidFill>
                <a:latin typeface="Times New Roman" panose="02020603050405020304" pitchFamily="18" charset="0"/>
                <a:cs typeface="Times New Roman" panose="02020603050405020304" pitchFamily="18" charset="0"/>
              </a:rPr>
              <a:t>:</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Đảng</a:t>
            </a:r>
            <a:r>
              <a:rPr lang="en-US" sz="2400" dirty="0">
                <a:solidFill>
                  <a:srgbClr val="0000FF"/>
                </a:solidFill>
                <a:latin typeface="Times New Roman" panose="02020603050405020304" pitchFamily="18" charset="0"/>
                <a:cs typeface="Times New Roman" panose="02020603050405020304" pitchFamily="18" charset="0"/>
              </a:rPr>
              <a:t>:……………………………….;</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Chính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quyền</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Đoàn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thể</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nghiệp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vụ</a:t>
            </a:r>
            <a:r>
              <a:rPr lang="en-US" sz="2400" dirty="0">
                <a:solidFill>
                  <a:srgbClr val="0000FF"/>
                </a:solidFill>
                <a:latin typeface="Times New Roman" panose="02020603050405020304" pitchFamily="18" charset="0"/>
                <a:cs typeface="Times New Roman" panose="02020603050405020304" pitchFamily="18" charset="0"/>
              </a:rPr>
              <a:t>: …………………………. </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thưởng</a:t>
            </a:r>
            <a:r>
              <a:rPr lang="en-US" sz="2400" dirty="0">
                <a:solidFill>
                  <a:srgbClr val="0000FF"/>
                </a:solidFill>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4231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sz="quarter" idx="13"/>
          </p:nvPr>
        </p:nvSpPr>
        <p:spPr bwMode="auto">
          <a:xfrm>
            <a:off x="533400" y="384512"/>
            <a:ext cx="112014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THÀNH TÍCH ĐẠT ĐƯỢC</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ts val="600"/>
              </a:spcBef>
              <a:spcAft>
                <a:spcPts val="0"/>
              </a:spcAft>
              <a:buClrTx/>
              <a:buSzTx/>
              <a:buFontTx/>
              <a:buNone/>
              <a:tabLst/>
            </a:pPr>
            <a:r>
              <a:rPr kumimoji="0" lang="en-US" altLang="en-US" sz="24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altLang="en-US" sz="24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kumimoji="0" lang="en-US" altLang="en-US" sz="24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altLang="en-US" sz="24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4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4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ts val="600"/>
              </a:spcBef>
              <a:spcAft>
                <a:spcPts val="0"/>
              </a:spcAft>
              <a:buClrTx/>
              <a:buSzTx/>
              <a:buFontTx/>
              <a:buNone/>
              <a:tabLst/>
            </a:pP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05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ts val="600"/>
              </a:spcBef>
              <a:spcAft>
                <a:spcPts val="0"/>
              </a:spcAft>
              <a:buClrTx/>
              <a:buSzTx/>
              <a:buFontTx/>
              <a:buNone/>
              <a:tabLst/>
            </a:pPr>
            <a:r>
              <a:rPr kumimoji="0" lang="en-US" altLang="en-US" sz="2400" b="0" i="0" u="sng"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400" b="0" i="0" u="sng"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sng"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ts val="600"/>
              </a:spcBef>
              <a:spcAft>
                <a:spcPts val="0"/>
              </a:spcAft>
              <a:buClrTx/>
              <a:buSzTx/>
              <a:buFontTx/>
              <a:buNone/>
              <a:tabLst/>
            </a:pP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đốc</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4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ts val="600"/>
              </a:spcBef>
              <a:spcAft>
                <a:spcPts val="0"/>
              </a:spcAft>
              <a:buClrTx/>
              <a:buSzTx/>
              <a:buFontTx/>
              <a:buNone/>
              <a:tabLst/>
            </a:pP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luân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ts val="600"/>
              </a:spcBef>
              <a:spcAft>
                <a:spcPts val="0"/>
              </a:spcAft>
              <a:buClrTx/>
              <a:buSzTx/>
              <a:buFontTx/>
              <a:buNone/>
              <a:tabLst/>
            </a:pP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ts val="600"/>
              </a:spcBef>
              <a:spcAft>
                <a:spcPts val="0"/>
              </a:spcAft>
              <a:buClrTx/>
              <a:buSzTx/>
              <a:buFontTx/>
              <a:buNone/>
              <a:tabLst/>
            </a:pP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đốc</a:t>
            </a:r>
            <a:r>
              <a:rPr kumimoji="0" lang="en-US" altLang="en-US"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just" defTabSz="914400" rtl="0" eaLnBrk="0" fontAlgn="base" latinLnBrk="0" hangingPunct="0">
              <a:lnSpc>
                <a:spcPct val="100000"/>
              </a:lnSpc>
              <a:spcBef>
                <a:spcPts val="600"/>
              </a:spcBef>
              <a:spcAft>
                <a:spcPts val="0"/>
              </a:spcAft>
              <a:buClrTx/>
              <a:buSzTx/>
              <a:buFontTx/>
              <a:buNone/>
              <a:tabLst/>
            </a:pP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đốc</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đốc</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Bí</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Bí</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ủy</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1"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kumimoji="0" lang="en-US" altLang="en-US" sz="2400" b="0"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ban),…..</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7645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sz="quarter" idx="13"/>
          </p:nvPr>
        </p:nvSpPr>
        <p:spPr bwMode="auto">
          <a:xfrm>
            <a:off x="304800" y="-69334"/>
            <a:ext cx="11511957" cy="671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THÀNH TÍCH ĐẠT ĐƯỢC</a:t>
            </a:r>
          </a:p>
          <a:p>
            <a:pPr marL="34290" indent="0">
              <a:buNone/>
            </a:pPr>
            <a:r>
              <a:rPr lang="en-US" sz="1800" b="1" dirty="0">
                <a:solidFill>
                  <a:srgbClr val="3333FF"/>
                </a:solidFill>
                <a:latin typeface="Times New Roman" panose="02020603050405020304" pitchFamily="18" charset="0"/>
                <a:cs typeface="Times New Roman" panose="02020603050405020304" pitchFamily="18" charset="0"/>
              </a:rPr>
              <a:t>2. </a:t>
            </a:r>
            <a:r>
              <a:rPr lang="en-US" sz="1800" b="1" dirty="0" err="1">
                <a:solidFill>
                  <a:srgbClr val="3333FF"/>
                </a:solidFill>
                <a:latin typeface="Times New Roman" panose="02020603050405020304" pitchFamily="18" charset="0"/>
                <a:cs typeface="Times New Roman" panose="02020603050405020304" pitchFamily="18" charset="0"/>
              </a:rPr>
              <a:t>Thành</a:t>
            </a:r>
            <a:r>
              <a:rPr lang="en-US" sz="1800" b="1" dirty="0">
                <a:solidFill>
                  <a:srgbClr val="3333FF"/>
                </a:solidFill>
                <a:latin typeface="Times New Roman" panose="02020603050405020304" pitchFamily="18" charset="0"/>
                <a:cs typeface="Times New Roman" panose="02020603050405020304" pitchFamily="18" charset="0"/>
              </a:rPr>
              <a:t> </a:t>
            </a:r>
            <a:r>
              <a:rPr lang="en-US" sz="1800" b="1" dirty="0" err="1">
                <a:solidFill>
                  <a:srgbClr val="3333FF"/>
                </a:solidFill>
                <a:latin typeface="Times New Roman" panose="02020603050405020304" pitchFamily="18" charset="0"/>
                <a:cs typeface="Times New Roman" panose="02020603050405020304" pitchFamily="18" charset="0"/>
              </a:rPr>
              <a:t>tích</a:t>
            </a:r>
            <a:r>
              <a:rPr lang="en-US" sz="1800" b="1" dirty="0">
                <a:solidFill>
                  <a:srgbClr val="3333FF"/>
                </a:solidFill>
                <a:latin typeface="Times New Roman" panose="02020603050405020304" pitchFamily="18" charset="0"/>
                <a:cs typeface="Times New Roman" panose="02020603050405020304" pitchFamily="18" charset="0"/>
              </a:rPr>
              <a:t> </a:t>
            </a:r>
            <a:r>
              <a:rPr lang="en-US" sz="1800" b="1" dirty="0" err="1">
                <a:solidFill>
                  <a:srgbClr val="3333FF"/>
                </a:solidFill>
                <a:latin typeface="Times New Roman" panose="02020603050405020304" pitchFamily="18" charset="0"/>
                <a:cs typeface="Times New Roman" panose="02020603050405020304" pitchFamily="18" charset="0"/>
              </a:rPr>
              <a:t>đạt</a:t>
            </a:r>
            <a:r>
              <a:rPr lang="en-US" sz="1800" b="1" dirty="0">
                <a:solidFill>
                  <a:srgbClr val="3333FF"/>
                </a:solidFill>
                <a:latin typeface="Times New Roman" panose="02020603050405020304" pitchFamily="18" charset="0"/>
                <a:cs typeface="Times New Roman" panose="02020603050405020304" pitchFamily="18" charset="0"/>
              </a:rPr>
              <a:t> </a:t>
            </a:r>
            <a:r>
              <a:rPr lang="en-US" sz="1800" b="1" dirty="0" err="1">
                <a:solidFill>
                  <a:srgbClr val="3333FF"/>
                </a:solidFill>
                <a:latin typeface="Times New Roman" panose="02020603050405020304" pitchFamily="18" charset="0"/>
                <a:cs typeface="Times New Roman" panose="02020603050405020304" pitchFamily="18" charset="0"/>
              </a:rPr>
              <a:t>được</a:t>
            </a:r>
            <a:r>
              <a:rPr lang="en-US" sz="1800" b="1" dirty="0">
                <a:solidFill>
                  <a:srgbClr val="3333FF"/>
                </a:solidFill>
                <a:latin typeface="Times New Roman" panose="02020603050405020304" pitchFamily="18" charset="0"/>
                <a:cs typeface="Times New Roman" panose="02020603050405020304" pitchFamily="18" charset="0"/>
              </a:rPr>
              <a:t>:</a:t>
            </a:r>
            <a:endParaRPr lang="en-US" sz="1800" dirty="0">
              <a:solidFill>
                <a:srgbClr val="3333FF"/>
              </a:solidFill>
              <a:latin typeface="Times New Roman" panose="02020603050405020304" pitchFamily="18" charset="0"/>
              <a:cs typeface="Times New Roman" panose="02020603050405020304" pitchFamily="18" charset="0"/>
            </a:endParaRPr>
          </a:p>
          <a:p>
            <a:pPr marL="34290" indent="0">
              <a:buNone/>
            </a:pPr>
            <a:r>
              <a:rPr lang="en-US" sz="1800" b="1" dirty="0">
                <a:solidFill>
                  <a:srgbClr val="0000FF"/>
                </a:solidFill>
                <a:latin typeface="Times New Roman" panose="02020603050405020304" pitchFamily="18" charset="0"/>
                <a:cs typeface="Times New Roman" panose="02020603050405020304" pitchFamily="18" charset="0"/>
              </a:rPr>
              <a:t>2.1. </a:t>
            </a:r>
            <a:r>
              <a:rPr lang="en-US" sz="1800" b="1" dirty="0" err="1">
                <a:solidFill>
                  <a:srgbClr val="0000FF"/>
                </a:solidFill>
                <a:latin typeface="Times New Roman" panose="02020603050405020304" pitchFamily="18" charset="0"/>
                <a:cs typeface="Times New Roman" panose="02020603050405020304" pitchFamily="18" charset="0"/>
              </a:rPr>
              <a:t>Thành</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tích</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của</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tập</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thể</a:t>
            </a:r>
            <a:r>
              <a:rPr lang="en-US" sz="1800" b="1" dirty="0">
                <a:solidFill>
                  <a:srgbClr val="0000FF"/>
                </a:solidFill>
                <a:latin typeface="Times New Roman" panose="02020603050405020304" pitchFamily="18" charset="0"/>
                <a:cs typeface="Times New Roman" panose="02020603050405020304" pitchFamily="18" charset="0"/>
              </a:rPr>
              <a:t> ………………….:</a:t>
            </a:r>
            <a:endParaRPr lang="en-US" sz="1800" dirty="0">
              <a:solidFill>
                <a:srgbClr val="0000FF"/>
              </a:solidFill>
              <a:latin typeface="Times New Roman" panose="02020603050405020304" pitchFamily="18" charset="0"/>
              <a:cs typeface="Times New Roman" panose="02020603050405020304" pitchFamily="18" charset="0"/>
            </a:endParaRP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Nêu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bảng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thống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kê</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số</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liệu</a:t>
            </a:r>
            <a:r>
              <a:rPr lang="en-US" sz="1800" dirty="0">
                <a:solidFill>
                  <a:srgbClr val="0000FF"/>
                </a:solidFill>
                <a:latin typeface="Times New Roman" panose="02020603050405020304" pitchFamily="18" charset="0"/>
                <a:cs typeface="Times New Roman" panose="02020603050405020304" pitchFamily="18" charset="0"/>
              </a:rPr>
              <a:t> so </a:t>
            </a:r>
            <a:r>
              <a:rPr lang="en-US" sz="1800" dirty="0" err="1">
                <a:solidFill>
                  <a:srgbClr val="0000FF"/>
                </a:solidFill>
                <a:latin typeface="Times New Roman" panose="02020603050405020304" pitchFamily="18" charset="0"/>
                <a:cs typeface="Times New Roman" panose="02020603050405020304" pitchFamily="18" charset="0"/>
              </a:rPr>
              <a:t>sánh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theo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mẫu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tập</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thể</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doanh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nghiệp</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quận</a:t>
            </a:r>
            <a:r>
              <a:rPr lang="en-US" sz="1800" dirty="0">
                <a:solidFill>
                  <a:srgbClr val="0000FF"/>
                </a:solidFill>
                <a:latin typeface="Times New Roman" panose="02020603050405020304" pitchFamily="18" charset="0"/>
                <a:cs typeface="Times New Roman" panose="02020603050405020304" pitchFamily="18" charset="0"/>
              </a:rPr>
              <a:t>/</a:t>
            </a:r>
            <a:r>
              <a:rPr lang="en-US" sz="1800" dirty="0" err="1">
                <a:solidFill>
                  <a:srgbClr val="0000FF"/>
                </a:solidFill>
                <a:latin typeface="Times New Roman" panose="02020603050405020304" pitchFamily="18" charset="0"/>
                <a:cs typeface="Times New Roman" panose="02020603050405020304" pitchFamily="18" charset="0"/>
              </a:rPr>
              <a:t>huyện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phường</a:t>
            </a:r>
            <a:r>
              <a:rPr lang="en-US" sz="1800" dirty="0">
                <a:solidFill>
                  <a:srgbClr val="0000FF"/>
                </a:solidFill>
                <a:latin typeface="Times New Roman" panose="02020603050405020304" pitchFamily="18" charset="0"/>
                <a:cs typeface="Times New Roman" panose="02020603050405020304" pitchFamily="18" charset="0"/>
              </a:rPr>
              <a:t>/</a:t>
            </a:r>
            <a:r>
              <a:rPr lang="en-US" sz="1800" dirty="0" err="1">
                <a:solidFill>
                  <a:srgbClr val="0000FF"/>
                </a:solidFill>
                <a:latin typeface="Times New Roman" panose="02020603050405020304" pitchFamily="18" charset="0"/>
                <a:cs typeface="Times New Roman" panose="02020603050405020304" pitchFamily="18" charset="0"/>
              </a:rPr>
              <a:t>xã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bệnh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viện</a:t>
            </a:r>
            <a:r>
              <a:rPr lang="en-US" sz="18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a:t>
            </a:r>
            <a:r>
              <a:rPr lang="en-US" sz="1800" dirty="0" err="1">
                <a:solidFill>
                  <a:srgbClr val="0000FF"/>
                </a:solidFill>
                <a:latin typeface="Times New Roman" panose="02020603050405020304" pitchFamily="18" charset="0"/>
                <a:cs typeface="Times New Roman" panose="02020603050405020304" pitchFamily="18" charset="0"/>
              </a:rPr>
              <a:t>Nêu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thành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tích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tiêu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biểu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xuất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sắc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của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đơn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vị</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đạt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được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theo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chức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năng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nhiệm</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vụ</a:t>
            </a:r>
            <a:r>
              <a:rPr lang="en-US" sz="1800" dirty="0">
                <a:solidFill>
                  <a:srgbClr val="0000FF"/>
                </a:solidFill>
                <a:latin typeface="Times New Roman" panose="02020603050405020304" pitchFamily="18" charset="0"/>
                <a:cs typeface="Times New Roman" panose="02020603050405020304" pitchFamily="18" charset="0"/>
              </a:rPr>
              <a:t>…………………..)</a:t>
            </a:r>
          </a:p>
          <a:p>
            <a:pPr marL="34290" indent="0">
              <a:buNone/>
            </a:pPr>
            <a:r>
              <a:rPr lang="en-US" sz="1800" b="1" dirty="0">
                <a:solidFill>
                  <a:srgbClr val="0000FF"/>
                </a:solidFill>
                <a:latin typeface="Times New Roman" panose="02020603050405020304" pitchFamily="18" charset="0"/>
                <a:cs typeface="Times New Roman" panose="02020603050405020304" pitchFamily="18" charset="0"/>
              </a:rPr>
              <a:t> 2.2. </a:t>
            </a:r>
            <a:r>
              <a:rPr lang="en-US" sz="1800" b="1" dirty="0" err="1">
                <a:solidFill>
                  <a:srgbClr val="0000FF"/>
                </a:solidFill>
                <a:latin typeface="Times New Roman" panose="02020603050405020304" pitchFamily="18" charset="0"/>
                <a:cs typeface="Times New Roman" panose="02020603050405020304" pitchFamily="18" charset="0"/>
              </a:rPr>
              <a:t>Thành</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tích</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của</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cá</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nhân</a:t>
            </a:r>
            <a:r>
              <a:rPr lang="en-US" sz="1800" b="1" dirty="0">
                <a:solidFill>
                  <a:srgbClr val="0000FF"/>
                </a:solidFill>
                <a:latin typeface="Times New Roman" panose="02020603050405020304" pitchFamily="18" charset="0"/>
                <a:cs typeface="Times New Roman" panose="02020603050405020304" pitchFamily="18" charset="0"/>
              </a:rPr>
              <a:t>:</a:t>
            </a:r>
            <a:endParaRPr lang="en-US" sz="1800" dirty="0">
              <a:solidFill>
                <a:srgbClr val="0000FF"/>
              </a:solidFill>
              <a:latin typeface="Times New Roman" panose="02020603050405020304" pitchFamily="18" charset="0"/>
              <a:cs typeface="Times New Roman" panose="02020603050405020304" pitchFamily="18" charset="0"/>
            </a:endParaRPr>
          </a:p>
          <a:p>
            <a:pPr marL="34290" indent="0">
              <a:buNone/>
            </a:pPr>
            <a:r>
              <a:rPr lang="en-US" sz="1800" dirty="0" err="1">
                <a:solidFill>
                  <a:srgbClr val="0000FF"/>
                </a:solidFill>
                <a:latin typeface="Times New Roman" panose="02020603050405020304" pitchFamily="18" charset="0"/>
                <a:cs typeface="Times New Roman" panose="02020603050405020304" pitchFamily="18" charset="0"/>
              </a:rPr>
              <a:t>Trong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những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năm</a:t>
            </a:r>
            <a:r>
              <a:rPr lang="en-US" sz="1800" dirty="0">
                <a:solidFill>
                  <a:srgbClr val="0000FF"/>
                </a:solidFill>
                <a:latin typeface="Times New Roman" panose="02020603050405020304" pitchFamily="18" charset="0"/>
                <a:cs typeface="Times New Roman" panose="02020603050405020304" pitchFamily="18" charset="0"/>
              </a:rPr>
              <a:t> qua, </a:t>
            </a:r>
            <a:r>
              <a:rPr lang="en-US" sz="1800" dirty="0" err="1">
                <a:solidFill>
                  <a:srgbClr val="0000FF"/>
                </a:solidFill>
                <a:latin typeface="Times New Roman" panose="02020603050405020304" pitchFamily="18" charset="0"/>
                <a:cs typeface="Times New Roman" panose="02020603050405020304" pitchFamily="18" charset="0"/>
              </a:rPr>
              <a:t>bản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thân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hoàn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thành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tốt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nhiệm</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vụ</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được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giao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cụ</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thể</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như</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sau</a:t>
            </a:r>
            <a:r>
              <a:rPr lang="en-US" sz="1800" dirty="0">
                <a:solidFill>
                  <a:srgbClr val="0000FF"/>
                </a:solidFill>
                <a:latin typeface="Times New Roman" panose="02020603050405020304" pitchFamily="18" charset="0"/>
                <a:cs typeface="Times New Roman" panose="02020603050405020304" pitchFamily="18" charset="0"/>
              </a:rPr>
              <a:t>:</a:t>
            </a:r>
          </a:p>
          <a:p>
            <a:pPr marL="34290" indent="0">
              <a:buNone/>
            </a:pPr>
            <a:r>
              <a:rPr lang="en-US" sz="1800" b="1" i="1" dirty="0">
                <a:solidFill>
                  <a:srgbClr val="FF0000"/>
                </a:solidFill>
                <a:latin typeface="Times New Roman" panose="02020603050405020304" pitchFamily="18" charset="0"/>
                <a:cs typeface="Times New Roman" panose="02020603050405020304" pitchFamily="18" charset="0"/>
              </a:rPr>
              <a:t>a) </a:t>
            </a:r>
            <a:r>
              <a:rPr lang="en-US" sz="1800" b="1" i="1" dirty="0" err="1">
                <a:solidFill>
                  <a:srgbClr val="FF0000"/>
                </a:solidFill>
                <a:latin typeface="Times New Roman" panose="02020603050405020304" pitchFamily="18" charset="0"/>
                <a:cs typeface="Times New Roman" panose="02020603050405020304" pitchFamily="18" charset="0"/>
              </a:rPr>
              <a:t>Với</a:t>
            </a:r>
            <a:r>
              <a:rPr lang="en-US" sz="1800" b="1" i="1" dirty="0">
                <a:solidFill>
                  <a:srgbClr val="FF0000"/>
                </a:solidFill>
                <a:latin typeface="Times New Roman" panose="02020603050405020304" pitchFamily="18" charset="0"/>
                <a:cs typeface="Times New Roman" panose="02020603050405020304" pitchFamily="18" charset="0"/>
              </a:rPr>
              <a:t> </a:t>
            </a:r>
            <a:r>
              <a:rPr lang="en-US" sz="1800" b="1" i="1" dirty="0" err="1">
                <a:solidFill>
                  <a:srgbClr val="FF0000"/>
                </a:solidFill>
                <a:latin typeface="Times New Roman" panose="02020603050405020304" pitchFamily="18" charset="0"/>
                <a:cs typeface="Times New Roman" panose="02020603050405020304" pitchFamily="18" charset="0"/>
              </a:rPr>
              <a:t>vai</a:t>
            </a:r>
            <a:r>
              <a:rPr lang="en-US" sz="1800" b="1" i="1" dirty="0">
                <a:solidFill>
                  <a:srgbClr val="FF0000"/>
                </a:solidFill>
                <a:latin typeface="Times New Roman" panose="02020603050405020304" pitchFamily="18" charset="0"/>
                <a:cs typeface="Times New Roman" panose="02020603050405020304" pitchFamily="18" charset="0"/>
              </a:rPr>
              <a:t> </a:t>
            </a:r>
            <a:r>
              <a:rPr lang="en-US" sz="1800" b="1" i="1" dirty="0" err="1">
                <a:solidFill>
                  <a:srgbClr val="FF0000"/>
                </a:solidFill>
                <a:latin typeface="Times New Roman" panose="02020603050405020304" pitchFamily="18" charset="0"/>
                <a:cs typeface="Times New Roman" panose="02020603050405020304" pitchFamily="18" charset="0"/>
              </a:rPr>
              <a:t>trò</a:t>
            </a:r>
            <a:r>
              <a:rPr lang="en-US" sz="1800" b="1" i="1" dirty="0">
                <a:solidFill>
                  <a:srgbClr val="FF0000"/>
                </a:solidFill>
                <a:latin typeface="Times New Roman" panose="02020603050405020304" pitchFamily="18" charset="0"/>
                <a:cs typeface="Times New Roman" panose="02020603050405020304" pitchFamily="18" charset="0"/>
              </a:rPr>
              <a:t> </a:t>
            </a:r>
            <a:r>
              <a:rPr lang="en-US" sz="1800" b="1" i="1" dirty="0" err="1">
                <a:solidFill>
                  <a:srgbClr val="FF0000"/>
                </a:solidFill>
                <a:latin typeface="Times New Roman" panose="02020603050405020304" pitchFamily="18" charset="0"/>
                <a:cs typeface="Times New Roman" panose="02020603050405020304" pitchFamily="18" charset="0"/>
              </a:rPr>
              <a:t>là</a:t>
            </a:r>
            <a:r>
              <a:rPr lang="en-US" sz="1800" b="1" i="1" dirty="0">
                <a:solidFill>
                  <a:srgbClr val="FF0000"/>
                </a:solidFill>
                <a:latin typeface="Times New Roman" panose="02020603050405020304" pitchFamily="18" charset="0"/>
                <a:cs typeface="Times New Roman" panose="02020603050405020304" pitchFamily="18" charset="0"/>
              </a:rPr>
              <a:t> </a:t>
            </a:r>
            <a:r>
              <a:rPr lang="en-US" sz="1800" b="1" i="1" dirty="0" err="1">
                <a:solidFill>
                  <a:srgbClr val="FF0000"/>
                </a:solidFill>
                <a:latin typeface="Times New Roman" panose="02020603050405020304" pitchFamily="18" charset="0"/>
                <a:cs typeface="Times New Roman" panose="02020603050405020304" pitchFamily="18" charset="0"/>
              </a:rPr>
              <a:t>Giám</a:t>
            </a:r>
            <a:r>
              <a:rPr lang="en-US" sz="1800" b="1" i="1" dirty="0">
                <a:solidFill>
                  <a:srgbClr val="FF0000"/>
                </a:solidFill>
                <a:latin typeface="Times New Roman" panose="02020603050405020304" pitchFamily="18" charset="0"/>
                <a:cs typeface="Times New Roman" panose="02020603050405020304" pitchFamily="18" charset="0"/>
              </a:rPr>
              <a:t> </a:t>
            </a:r>
            <a:r>
              <a:rPr lang="en-US" sz="1800" b="1" i="1" dirty="0" err="1">
                <a:solidFill>
                  <a:srgbClr val="FF0000"/>
                </a:solidFill>
                <a:latin typeface="Times New Roman" panose="02020603050405020304" pitchFamily="18" charset="0"/>
                <a:cs typeface="Times New Roman" panose="02020603050405020304" pitchFamily="18" charset="0"/>
              </a:rPr>
              <a:t>đốc</a:t>
            </a:r>
            <a:r>
              <a:rPr lang="en-US" sz="1800" b="1" i="1" dirty="0">
                <a:solidFill>
                  <a:srgbClr val="FF0000"/>
                </a:solidFill>
                <a:latin typeface="Times New Roman" panose="02020603050405020304" pitchFamily="18" charset="0"/>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rPr>
              <a:t>(</a:t>
            </a:r>
            <a:r>
              <a:rPr lang="en-US" sz="1800" dirty="0" err="1">
                <a:solidFill>
                  <a:srgbClr val="0000FF"/>
                </a:solidFill>
                <a:latin typeface="Times New Roman" panose="02020603050405020304" pitchFamily="18" charset="0"/>
                <a:cs typeface="Times New Roman" panose="02020603050405020304" pitchFamily="18" charset="0"/>
              </a:rPr>
              <a:t>Phó</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Giám</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đốc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Trưởng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phòng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Phó</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Trưởng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phòng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Bí</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thư</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Phó</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Bí</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thư</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Đảng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ủy</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Chủ</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tịch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Phó</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Chủ</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tịch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Trưởng</a:t>
            </a:r>
            <a:r>
              <a:rPr lang="en-US" sz="1800" dirty="0">
                <a:solidFill>
                  <a:srgbClr val="0000FF"/>
                </a:solidFill>
                <a:latin typeface="Times New Roman" panose="02020603050405020304" pitchFamily="18" charset="0"/>
                <a:cs typeface="Times New Roman" panose="02020603050405020304" pitchFamily="18" charset="0"/>
              </a:rPr>
              <a:t> ban (</a:t>
            </a:r>
            <a:r>
              <a:rPr lang="en-US" sz="1800" dirty="0" err="1">
                <a:solidFill>
                  <a:srgbClr val="0000FF"/>
                </a:solidFill>
                <a:latin typeface="Times New Roman" panose="02020603050405020304" pitchFamily="18" charset="0"/>
                <a:cs typeface="Times New Roman" panose="02020603050405020304" pitchFamily="18" charset="0"/>
              </a:rPr>
              <a:t>Phó</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Trưởng</a:t>
            </a:r>
            <a:r>
              <a:rPr lang="en-US" sz="1800" dirty="0">
                <a:solidFill>
                  <a:srgbClr val="0000FF"/>
                </a:solidFill>
                <a:latin typeface="Times New Roman" panose="02020603050405020304" pitchFamily="18" charset="0"/>
                <a:cs typeface="Times New Roman" panose="02020603050405020304" pitchFamily="18" charset="0"/>
              </a:rPr>
              <a:t> ban),…..</a:t>
            </a: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Trong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quá</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trình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lý</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thân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a:t>
            </a:r>
            <a:r>
              <a:rPr lang="en-US" sz="1800" dirty="0" err="1">
                <a:solidFill>
                  <a:srgbClr val="0000FF"/>
                </a:solidFill>
                <a:latin typeface="Times New Roman" panose="02020603050405020304" pitchFamily="18" charset="0"/>
                <a:cs typeface="Times New Roman" panose="02020603050405020304" pitchFamily="18" charset="0"/>
              </a:rPr>
              <a:t>nêu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tên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nhiệm</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vụ</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được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giao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giải</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pháp</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thực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hiện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của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thân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kết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đạt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được</a:t>
            </a:r>
            <a:r>
              <a:rPr lang="en-US" sz="1800" dirty="0">
                <a:solidFill>
                  <a:srgbClr val="0000FF"/>
                </a:solidFill>
                <a:latin typeface="Times New Roman" panose="02020603050405020304" pitchFamily="18" charset="0"/>
                <a:cs typeface="Times New Roman" panose="02020603050405020304" pitchFamily="18" charset="0"/>
              </a:rPr>
              <a:t> …) </a:t>
            </a: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 </a:t>
            </a:r>
            <a:r>
              <a:rPr lang="en-US" sz="1800" b="1" dirty="0">
                <a:solidFill>
                  <a:srgbClr val="0000FF"/>
                </a:solidFill>
                <a:latin typeface="Times New Roman" panose="02020603050405020304" pitchFamily="18" charset="0"/>
                <a:cs typeface="Times New Roman" panose="02020603050405020304" pitchFamily="18" charset="0"/>
              </a:rPr>
              <a:t>(</a:t>
            </a:r>
            <a:r>
              <a:rPr lang="en-US" sz="1800" b="1" dirty="0" err="1">
                <a:solidFill>
                  <a:srgbClr val="0000FF"/>
                </a:solidFill>
                <a:latin typeface="Times New Roman" panose="02020603050405020304" pitchFamily="18" charset="0"/>
                <a:cs typeface="Times New Roman" panose="02020603050405020304" pitchFamily="18" charset="0"/>
              </a:rPr>
              <a:t>Ví</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dụ</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cấp</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Trưởng</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ghi</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Bản</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thân</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đã</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Tham</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mưu</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Chỉ</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đạo</a:t>
            </a:r>
            <a:r>
              <a:rPr lang="en-US" sz="1800" b="1" dirty="0">
                <a:solidFill>
                  <a:srgbClr val="0000FF"/>
                </a:solidFill>
                <a:latin typeface="Times New Roman" panose="02020603050405020304" pitchFamily="18" charset="0"/>
                <a:cs typeface="Times New Roman" panose="02020603050405020304" pitchFamily="18" charset="0"/>
              </a:rPr>
              <a:t> …... </a:t>
            </a:r>
            <a:r>
              <a:rPr lang="en-US" sz="1800" b="1" u="sng" dirty="0" err="1">
                <a:solidFill>
                  <a:srgbClr val="0000FF"/>
                </a:solidFill>
                <a:latin typeface="Times New Roman" panose="02020603050405020304" pitchFamily="18" charset="0"/>
                <a:cs typeface="Times New Roman" panose="02020603050405020304" pitchFamily="18" charset="0"/>
              </a:rPr>
              <a:t>tổ</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chức</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triển</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khai</a:t>
            </a:r>
            <a:r>
              <a:rPr lang="en-US" sz="1800" b="1" u="sng" dirty="0">
                <a:solidFill>
                  <a:srgbClr val="0000FF"/>
                </a:solidFill>
                <a:latin typeface="Times New Roman" panose="02020603050405020304" pitchFamily="18" charset="0"/>
                <a:cs typeface="Times New Roman" panose="02020603050405020304" pitchFamily="18" charset="0"/>
              </a:rPr>
              <a:t>/</a:t>
            </a:r>
            <a:r>
              <a:rPr lang="en-US" sz="1800" b="1" u="sng" dirty="0" err="1">
                <a:solidFill>
                  <a:srgbClr val="0000FF"/>
                </a:solidFill>
                <a:latin typeface="Times New Roman" panose="02020603050405020304" pitchFamily="18" charset="0"/>
                <a:cs typeface="Times New Roman" panose="02020603050405020304" pitchFamily="18" charset="0"/>
              </a:rPr>
              <a:t>thực</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hiện</a:t>
            </a:r>
            <a:r>
              <a:rPr lang="en-US" sz="1800" b="1" dirty="0">
                <a:solidFill>
                  <a:srgbClr val="0000FF"/>
                </a:solidFill>
                <a:latin typeface="Times New Roman" panose="02020603050405020304" pitchFamily="18" charset="0"/>
                <a:cs typeface="Times New Roman" panose="02020603050405020304" pitchFamily="18" charset="0"/>
              </a:rPr>
              <a:t> ……. )</a:t>
            </a:r>
            <a:endParaRPr lang="en-US" sz="1800" dirty="0">
              <a:solidFill>
                <a:srgbClr val="0000FF"/>
              </a:solidFill>
              <a:latin typeface="Times New Roman" panose="02020603050405020304" pitchFamily="18" charset="0"/>
              <a:cs typeface="Times New Roman" panose="02020603050405020304" pitchFamily="18" charset="0"/>
            </a:endParaRP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 </a:t>
            </a:r>
            <a:r>
              <a:rPr lang="en-US" sz="1800" b="1" dirty="0">
                <a:solidFill>
                  <a:srgbClr val="0000FF"/>
                </a:solidFill>
                <a:latin typeface="Times New Roman" panose="02020603050405020304" pitchFamily="18" charset="0"/>
                <a:cs typeface="Times New Roman" panose="02020603050405020304" pitchFamily="18" charset="0"/>
              </a:rPr>
              <a:t>(</a:t>
            </a:r>
            <a:r>
              <a:rPr lang="en-US" sz="1800" b="1" dirty="0" err="1">
                <a:solidFill>
                  <a:srgbClr val="0000FF"/>
                </a:solidFill>
                <a:latin typeface="Times New Roman" panose="02020603050405020304" pitchFamily="18" charset="0"/>
                <a:cs typeface="Times New Roman" panose="02020603050405020304" pitchFamily="18" charset="0"/>
              </a:rPr>
              <a:t>Ví</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dụ</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cấp</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Phó</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Bản</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thân</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đã</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Tham</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mưu</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Phối</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hợp</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tổ</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chức</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triển</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khai</a:t>
            </a:r>
            <a:r>
              <a:rPr lang="en-US" sz="1800" b="1" u="sng" dirty="0">
                <a:solidFill>
                  <a:srgbClr val="0000FF"/>
                </a:solidFill>
                <a:latin typeface="Times New Roman" panose="02020603050405020304" pitchFamily="18" charset="0"/>
                <a:cs typeface="Times New Roman" panose="02020603050405020304" pitchFamily="18" charset="0"/>
              </a:rPr>
              <a:t>/</a:t>
            </a:r>
            <a:r>
              <a:rPr lang="en-US" sz="1800" b="1" u="sng" dirty="0" err="1">
                <a:solidFill>
                  <a:srgbClr val="0000FF"/>
                </a:solidFill>
                <a:latin typeface="Times New Roman" panose="02020603050405020304" pitchFamily="18" charset="0"/>
                <a:cs typeface="Times New Roman" panose="02020603050405020304" pitchFamily="18" charset="0"/>
              </a:rPr>
              <a:t>thực</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hiện</a:t>
            </a:r>
            <a:r>
              <a:rPr lang="en-US" sz="1800" b="1" dirty="0">
                <a:solidFill>
                  <a:srgbClr val="0000FF"/>
                </a:solidFill>
                <a:latin typeface="Times New Roman" panose="02020603050405020304" pitchFamily="18" charset="0"/>
                <a:cs typeface="Times New Roman" panose="02020603050405020304" pitchFamily="18" charset="0"/>
              </a:rPr>
              <a:t> … </a:t>
            </a:r>
            <a:r>
              <a:rPr lang="en-US" sz="1800" b="1" u="sng" dirty="0" err="1">
                <a:solidFill>
                  <a:srgbClr val="0000FF"/>
                </a:solidFill>
                <a:latin typeface="Times New Roman" panose="02020603050405020304" pitchFamily="18" charset="0"/>
                <a:cs typeface="Times New Roman" panose="02020603050405020304" pitchFamily="18" charset="0"/>
              </a:rPr>
              <a:t>hoặc</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trực</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tiếp</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thực</a:t>
            </a:r>
            <a:r>
              <a:rPr lang="en-US" sz="1800" b="1" u="sng" dirty="0">
                <a:solidFill>
                  <a:srgbClr val="0000FF"/>
                </a:solidFill>
                <a:latin typeface="Times New Roman" panose="02020603050405020304" pitchFamily="18" charset="0"/>
                <a:cs typeface="Times New Roman" panose="02020603050405020304" pitchFamily="18" charset="0"/>
              </a:rPr>
              <a:t> </a:t>
            </a:r>
            <a:r>
              <a:rPr lang="en-US" sz="1800" b="1" u="sng" dirty="0" err="1">
                <a:solidFill>
                  <a:srgbClr val="0000FF"/>
                </a:solidFill>
                <a:latin typeface="Times New Roman" panose="02020603050405020304" pitchFamily="18" charset="0"/>
                <a:cs typeface="Times New Roman" panose="02020603050405020304" pitchFamily="18" charset="0"/>
              </a:rPr>
              <a:t>hiện</a:t>
            </a:r>
            <a:r>
              <a:rPr lang="en-US" sz="1800" b="1" dirty="0">
                <a:solidFill>
                  <a:srgbClr val="0000FF"/>
                </a:solidFill>
                <a:latin typeface="Times New Roman" panose="02020603050405020304" pitchFamily="18" charset="0"/>
                <a:cs typeface="Times New Roman" panose="02020603050405020304" pitchFamily="18" charset="0"/>
              </a:rPr>
              <a:t>. </a:t>
            </a:r>
            <a:endParaRPr lang="en-US" sz="1800" dirty="0">
              <a:solidFill>
                <a:srgbClr val="0000FF"/>
              </a:solidFill>
              <a:latin typeface="Times New Roman" panose="02020603050405020304" pitchFamily="18" charset="0"/>
              <a:cs typeface="Times New Roman" panose="02020603050405020304" pitchFamily="18" charset="0"/>
            </a:endParaRP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Ví</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dụ</a:t>
            </a:r>
            <a:r>
              <a:rPr lang="en-US" sz="1800" dirty="0">
                <a:solidFill>
                  <a:srgbClr val="0000FF"/>
                </a:solidFill>
                <a:latin typeface="Times New Roman" panose="02020603050405020304" pitchFamily="18" charset="0"/>
                <a:cs typeface="Times New Roman" panose="02020603050405020304" pitchFamily="18" charset="0"/>
              </a:rPr>
              <a:t>: (- </a:t>
            </a:r>
            <a:r>
              <a:rPr lang="en-US" sz="1800" dirty="0" err="1">
                <a:solidFill>
                  <a:srgbClr val="0000FF"/>
                </a:solidFill>
                <a:latin typeface="Times New Roman" panose="02020603050405020304" pitchFamily="18" charset="0"/>
                <a:cs typeface="Times New Roman" panose="02020603050405020304" pitchFamily="18" charset="0"/>
              </a:rPr>
              <a:t>Về</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cơ</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sở</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hạ</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tầng</a:t>
            </a:r>
            <a:r>
              <a:rPr lang="en-US" sz="18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Trong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công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lý</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tài</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chính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thân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a:t>
            </a: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Trong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công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phát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triển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chuyên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môn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thân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Trong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công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đào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tạo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phát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triển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nguồn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nhân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lực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thân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  </a:t>
            </a: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Trong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công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khoa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học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kỹ</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thuật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thân</a:t>
            </a:r>
            <a:r>
              <a:rPr lang="en-US" sz="18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Trong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công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hợp</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tác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trong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nước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quốc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tế</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thân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487066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731520"/>
            <a:ext cx="11277600" cy="5593080"/>
          </a:xfrm>
        </p:spPr>
        <p:txBody>
          <a:bodyPr>
            <a:normAutofit/>
          </a:bodyPr>
          <a:lstStyle/>
          <a:p>
            <a:pPr marL="34290" indent="0">
              <a:buNone/>
            </a:pPr>
            <a:r>
              <a:rPr lang="fr-FR" sz="2800" b="1" i="1" dirty="0">
                <a:solidFill>
                  <a:srgbClr val="FF0000"/>
                </a:solidFill>
                <a:latin typeface="Times New Roman" panose="02020603050405020304" pitchFamily="18" charset="0"/>
                <a:cs typeface="Times New Roman" panose="02020603050405020304" pitchFamily="18" charset="0"/>
              </a:rPr>
              <a:t>b) </a:t>
            </a:r>
            <a:r>
              <a:rPr lang="fr-FR" sz="2800" b="1" i="1" dirty="0" err="1">
                <a:solidFill>
                  <a:srgbClr val="FF0000"/>
                </a:solidFill>
                <a:latin typeface="Times New Roman" panose="02020603050405020304" pitchFamily="18" charset="0"/>
                <a:cs typeface="Times New Roman" panose="02020603050405020304" pitchFamily="18" charset="0"/>
              </a:rPr>
              <a:t>Trong</a:t>
            </a:r>
            <a:r>
              <a:rPr lang="fr-FR" sz="2800" b="1" i="1" dirty="0">
                <a:solidFill>
                  <a:srgbClr val="FF0000"/>
                </a:solidFill>
                <a:latin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cs typeface="Times New Roman" panose="02020603050405020304" pitchFamily="18" charset="0"/>
              </a:rPr>
              <a:t>hoạt</a:t>
            </a:r>
            <a:r>
              <a:rPr lang="fr-FR" sz="2800" b="1" i="1" dirty="0">
                <a:solidFill>
                  <a:srgbClr val="FF0000"/>
                </a:solidFill>
                <a:latin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cs typeface="Times New Roman" panose="02020603050405020304" pitchFamily="18" charset="0"/>
              </a:rPr>
              <a:t>động</a:t>
            </a:r>
            <a:r>
              <a:rPr lang="fr-FR" sz="2800" b="1" i="1" dirty="0">
                <a:solidFill>
                  <a:srgbClr val="FF0000"/>
                </a:solidFill>
                <a:latin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cs typeface="Times New Roman" panose="02020603050405020304" pitchFamily="18" charset="0"/>
              </a:rPr>
              <a:t>sáng</a:t>
            </a:r>
            <a:r>
              <a:rPr lang="fr-FR" sz="2800" b="1" i="1" dirty="0">
                <a:solidFill>
                  <a:srgbClr val="FF0000"/>
                </a:solidFill>
                <a:latin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cs typeface="Times New Roman" panose="02020603050405020304" pitchFamily="18" charset="0"/>
              </a:rPr>
              <a:t>kiến</a:t>
            </a:r>
            <a:r>
              <a:rPr lang="fr-FR" sz="2800" b="1" i="1" dirty="0">
                <a:solidFill>
                  <a:srgbClr val="FF0000"/>
                </a:solidFill>
                <a:latin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cs typeface="Times New Roman" panose="02020603050405020304" pitchFamily="18" charset="0"/>
              </a:rPr>
              <a:t>nghiên</a:t>
            </a:r>
            <a:r>
              <a:rPr lang="fr-FR" sz="2800" b="1" i="1" dirty="0">
                <a:solidFill>
                  <a:srgbClr val="FF0000"/>
                </a:solidFill>
                <a:latin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cs typeface="Times New Roman" panose="02020603050405020304" pitchFamily="18" charset="0"/>
              </a:rPr>
              <a:t>cứu</a:t>
            </a:r>
            <a:r>
              <a:rPr lang="fr-FR" sz="2800" b="1" i="1" dirty="0">
                <a:solidFill>
                  <a:srgbClr val="FF0000"/>
                </a:solidFill>
                <a:latin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cs typeface="Times New Roman" panose="02020603050405020304" pitchFamily="18" charset="0"/>
              </a:rPr>
              <a:t>khoa</a:t>
            </a:r>
            <a:r>
              <a:rPr lang="fr-FR" sz="2800" b="1" i="1" dirty="0">
                <a:solidFill>
                  <a:srgbClr val="FF0000"/>
                </a:solidFill>
                <a:latin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cs typeface="Times New Roman" panose="02020603050405020304" pitchFamily="18" charset="0"/>
              </a:rPr>
              <a:t>học</a:t>
            </a:r>
            <a:r>
              <a:rPr lang="fr-FR" sz="2800" b="1" i="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marL="34290" indent="0">
              <a:buNone/>
            </a:pPr>
            <a:endParaRPr lang="en-US" sz="2400" dirty="0">
              <a:solidFill>
                <a:srgbClr val="0000FF"/>
              </a:solidFill>
              <a:latin typeface="Times New Roman" panose="02020603050405020304" pitchFamily="18" charset="0"/>
              <a:cs typeface="Times New Roman" panose="02020603050405020304" pitchFamily="18" charset="0"/>
            </a:endParaRPr>
          </a:p>
          <a:p>
            <a:pPr marL="34290" indent="0" algn="jus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những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năm</a:t>
            </a:r>
            <a:r>
              <a:rPr lang="en-US" sz="2400" dirty="0">
                <a:solidFill>
                  <a:srgbClr val="0000FF"/>
                </a:solidFill>
                <a:latin typeface="Times New Roman" panose="02020603050405020304" pitchFamily="18" charset="0"/>
                <a:cs typeface="Times New Roman" panose="02020603050405020304" pitchFamily="18" charset="0"/>
              </a:rPr>
              <a:t> qua, </a:t>
            </a:r>
            <a:r>
              <a:rPr lang="en-US" sz="2400" dirty="0" err="1">
                <a:solidFill>
                  <a:srgbClr val="0000FF"/>
                </a:solidFill>
                <a:latin typeface="Times New Roman" panose="02020603050405020304" pitchFamily="18" charset="0"/>
                <a:cs typeface="Times New Roman" panose="02020603050405020304" pitchFamily="18" charset="0"/>
              </a:rPr>
              <a:t>bản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nâng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nghiệp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vụ</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đề</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xuất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nhiệm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vụ</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đề</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xuất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sau</a:t>
            </a:r>
            <a:r>
              <a:rPr lang="en-US" sz="2400" dirty="0">
                <a:solidFill>
                  <a:srgbClr val="0000FF"/>
                </a:solidFill>
                <a:latin typeface="Times New Roman" panose="02020603050405020304" pitchFamily="18" charset="0"/>
                <a:cs typeface="Times New Roman" panose="02020603050405020304" pitchFamily="18" charset="0"/>
              </a:rPr>
              <a:t>:</a:t>
            </a:r>
          </a:p>
          <a:p>
            <a:pPr marL="34290" indent="0" algn="just">
              <a:buNone/>
            </a:pP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cs typeface="Times New Roman" panose="02020603050405020304" pitchFamily="18" charset="0"/>
              </a:rPr>
              <a:t>” ......... ”. </a:t>
            </a:r>
          </a:p>
          <a:p>
            <a:pPr marL="34290" indent="0" algn="jus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Nội</a:t>
            </a:r>
            <a:r>
              <a:rPr lang="en-US" sz="2400" dirty="0">
                <a:solidFill>
                  <a:srgbClr val="0000FF"/>
                </a:solidFill>
                <a:latin typeface="Times New Roman" panose="02020603050405020304" pitchFamily="18" charset="0"/>
                <a:cs typeface="Times New Roman" panose="02020603050405020304" pitchFamily="18" charset="0"/>
              </a:rPr>
              <a:t> dung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lgn="jus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lgn="jus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Phạm</a:t>
            </a:r>
            <a:r>
              <a:rPr lang="en-US" sz="2400" dirty="0">
                <a:solidFill>
                  <a:srgbClr val="0000FF"/>
                </a:solidFill>
                <a:latin typeface="Times New Roman" panose="02020603050405020304" pitchFamily="18" charset="0"/>
                <a:cs typeface="Times New Roman" panose="02020603050405020304" pitchFamily="18" charset="0"/>
              </a:rPr>
              <a:t> vi </a:t>
            </a:r>
            <a:r>
              <a:rPr lang="en-US" sz="2400" dirty="0" err="1">
                <a:solidFill>
                  <a:srgbClr val="0000FF"/>
                </a:solidFill>
                <a:latin typeface="Times New Roman" panose="02020603050405020304" pitchFamily="18" charset="0"/>
                <a:cs typeface="Times New Roman" panose="02020603050405020304" pitchFamily="18" charset="0"/>
              </a:rPr>
              <a:t>ảnh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hưởng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lgn="jus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tịch</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Giám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đốc</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trưởng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vị</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…../QĐ-….. </a:t>
            </a:r>
            <a:r>
              <a:rPr lang="en-US" sz="2400" dirty="0" err="1">
                <a:solidFill>
                  <a:srgbClr val="0000FF"/>
                </a:solidFill>
                <a:latin typeface="Times New Roman" panose="02020603050405020304" pitchFamily="18" charset="0"/>
                <a:cs typeface="Times New Roman" panose="02020603050405020304" pitchFamily="18" charset="0"/>
              </a:rPr>
              <a:t>ngày</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tháng</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năm</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lgn="jus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nếu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thì</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a:t>
            </a:r>
          </a:p>
          <a:p>
            <a:pPr marL="34290" indent="0">
              <a:buNone/>
            </a:pPr>
            <a:endParaRPr lang="en-US" dirty="0"/>
          </a:p>
        </p:txBody>
      </p:sp>
    </p:spTree>
    <p:extLst>
      <p:ext uri="{BB962C8B-B14F-4D97-AF65-F5344CB8AC3E}">
        <p14:creationId xmlns:p14="http://schemas.microsoft.com/office/powerpoint/2010/main" val="9898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3048000" y="1117600"/>
            <a:ext cx="87376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rgbClr val="1F4E79"/>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rgbClr val="1F4E79"/>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1F4E79"/>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3200" b="1" i="1" dirty="0">
                <a:solidFill>
                  <a:srgbClr val="FF0000"/>
                </a:solidFill>
                <a:latin typeface="Times New Roman" panose="02020603050405020304" pitchFamily="18" charset="0"/>
                <a:cs typeface="Times New Roman" panose="02020603050405020304" pitchFamily="18" charset="0"/>
              </a:rPr>
              <a:t>“</a:t>
            </a:r>
            <a:r>
              <a:rPr lang="en-US" altLang="en-US" sz="3200" b="1" i="1" dirty="0" err="1">
                <a:solidFill>
                  <a:srgbClr val="FF0000"/>
                </a:solidFill>
                <a:latin typeface="Times New Roman" panose="02020603050405020304" pitchFamily="18" charset="0"/>
                <a:cs typeface="Times New Roman" panose="02020603050405020304" pitchFamily="18" charset="0"/>
              </a:rPr>
              <a:t>Bằng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khen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của</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Thủ</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tướng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Chính</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phủ</a:t>
            </a:r>
            <a:r>
              <a:rPr lang="en-US" altLang="en-US" sz="3200" b="1" i="1"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altLang="en-US" sz="2600" dirty="0">
                <a:solidFill>
                  <a:srgbClr val="4472C4"/>
                </a:solidFill>
                <a:latin typeface="Times New Roman" panose="02020603050405020304" pitchFamily="18" charset="0"/>
                <a:cs typeface="Times New Roman" panose="02020603050405020304" pitchFamily="18" charset="0"/>
              </a:rPr>
              <a:t>	</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Đối</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với</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cá</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nhân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Điều</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kiện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có</a:t>
            </a:r>
            <a:r>
              <a:rPr lang="en-US" altLang="en-US" sz="3600" dirty="0">
                <a:solidFill>
                  <a:srgbClr val="3333FF"/>
                </a:solidFill>
                <a:latin typeface="Times New Roman" panose="02020603050405020304" pitchFamily="18" charset="0"/>
                <a:cs typeface="Times New Roman" panose="02020603050405020304" pitchFamily="18" charset="0"/>
              </a:rPr>
              <a:t> 05 </a:t>
            </a:r>
            <a:r>
              <a:rPr lang="en-US" altLang="en-US" sz="3600" dirty="0" err="1">
                <a:solidFill>
                  <a:srgbClr val="3333FF"/>
                </a:solidFill>
                <a:latin typeface="Times New Roman" panose="02020603050405020304" pitchFamily="18" charset="0"/>
                <a:cs typeface="Times New Roman" panose="02020603050405020304" pitchFamily="18" charset="0"/>
              </a:rPr>
              <a:t>sáng</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kiến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được</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công</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nhận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và</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áp</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dụng</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hiệu</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quả</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trong</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phạm</a:t>
            </a:r>
            <a:r>
              <a:rPr lang="en-US" altLang="en-US" sz="3600" dirty="0">
                <a:solidFill>
                  <a:srgbClr val="3333FF"/>
                </a:solidFill>
                <a:latin typeface="Times New Roman" panose="02020603050405020304" pitchFamily="18" charset="0"/>
                <a:cs typeface="Times New Roman" panose="02020603050405020304" pitchFamily="18" charset="0"/>
              </a:rPr>
              <a:t> vi </a:t>
            </a:r>
            <a:r>
              <a:rPr lang="en-US" altLang="en-US" sz="3600" dirty="0" err="1">
                <a:solidFill>
                  <a:srgbClr val="3333FF"/>
                </a:solidFill>
                <a:latin typeface="Times New Roman" panose="02020603050405020304" pitchFamily="18" charset="0"/>
                <a:cs typeface="Times New Roman" panose="02020603050405020304" pitchFamily="18" charset="0"/>
              </a:rPr>
              <a:t>cấp</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cơ</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sở</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được</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thay</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bằng</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có</a:t>
            </a:r>
            <a:r>
              <a:rPr lang="en-US" altLang="en-US" sz="3600" i="1" dirty="0">
                <a:solidFill>
                  <a:srgbClr val="3333FF"/>
                </a:solidFill>
                <a:latin typeface="Times New Roman" panose="02020603050405020304" pitchFamily="18" charset="0"/>
                <a:cs typeface="Times New Roman" panose="02020603050405020304" pitchFamily="18" charset="0"/>
              </a:rPr>
              <a:t> 03 </a:t>
            </a:r>
            <a:r>
              <a:rPr lang="en-US" altLang="en-US" sz="3600" i="1" dirty="0" err="1">
                <a:solidFill>
                  <a:srgbClr val="3333FF"/>
                </a:solidFill>
                <a:latin typeface="Times New Roman" panose="02020603050405020304" pitchFamily="18" charset="0"/>
                <a:cs typeface="Times New Roman" panose="02020603050405020304" pitchFamily="18" charset="0"/>
              </a:rPr>
              <a:t>lần</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được</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tặng</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danh</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hiệu</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Chiến</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sĩ</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thi</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đua</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cơ</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sở</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Điểm</a:t>
            </a:r>
            <a:r>
              <a:rPr lang="en-US" altLang="en-US" sz="3600" dirty="0">
                <a:solidFill>
                  <a:srgbClr val="3333FF"/>
                </a:solidFill>
                <a:latin typeface="Times New Roman" panose="02020603050405020304" pitchFamily="18" charset="0"/>
                <a:cs typeface="Times New Roman" panose="02020603050405020304" pitchFamily="18" charset="0"/>
              </a:rPr>
              <a:t> b </a:t>
            </a:r>
            <a:r>
              <a:rPr lang="en-US" altLang="en-US" sz="3600" dirty="0" err="1">
                <a:solidFill>
                  <a:srgbClr val="3333FF"/>
                </a:solidFill>
                <a:latin typeface="Times New Roman" panose="02020603050405020304" pitchFamily="18" charset="0"/>
                <a:cs typeface="Times New Roman" panose="02020603050405020304" pitchFamily="18" charset="0"/>
              </a:rPr>
              <a:t>khoản</a:t>
            </a:r>
            <a:r>
              <a:rPr lang="en-US" altLang="en-US" sz="3600" dirty="0">
                <a:solidFill>
                  <a:srgbClr val="3333FF"/>
                </a:solidFill>
                <a:latin typeface="Times New Roman" panose="02020603050405020304" pitchFamily="18" charset="0"/>
                <a:cs typeface="Times New Roman" panose="02020603050405020304" pitchFamily="18" charset="0"/>
              </a:rPr>
              <a:t> 1 </a:t>
            </a:r>
            <a:r>
              <a:rPr lang="en-US" altLang="en-US" sz="3600" dirty="0" err="1">
                <a:solidFill>
                  <a:srgbClr val="3333FF"/>
                </a:solidFill>
                <a:latin typeface="Times New Roman" panose="02020603050405020304" pitchFamily="18" charset="0"/>
                <a:cs typeface="Times New Roman" panose="02020603050405020304" pitchFamily="18" charset="0"/>
              </a:rPr>
              <a:t>Điều</a:t>
            </a:r>
            <a:r>
              <a:rPr lang="en-US" altLang="en-US" sz="3600" dirty="0">
                <a:solidFill>
                  <a:srgbClr val="3333FF"/>
                </a:solidFill>
                <a:latin typeface="Times New Roman" panose="02020603050405020304" pitchFamily="18" charset="0"/>
                <a:cs typeface="Times New Roman" panose="02020603050405020304" pitchFamily="18" charset="0"/>
              </a:rPr>
              <a:t> 73).</a:t>
            </a:r>
          </a:p>
          <a:p>
            <a:pPr marL="0" indent="0" algn="just">
              <a:buFont typeface="Arial" panose="020B0604020202020204" pitchFamily="34" charset="0"/>
              <a:buNone/>
            </a:pPr>
            <a:r>
              <a:rPr lang="en-US" altLang="en-US" sz="3600" dirty="0">
                <a:solidFill>
                  <a:srgbClr val="3333FF"/>
                </a:solidFill>
                <a:latin typeface="Times New Roman" panose="02020603050405020304" pitchFamily="18" charset="0"/>
                <a:cs typeface="Times New Roman" panose="02020603050405020304" pitchFamily="18" charset="0"/>
              </a:rPr>
              <a:t>	</a:t>
            </a:r>
          </a:p>
          <a:p>
            <a:pPr marL="0" indent="0" algn="just">
              <a:buFont typeface="Arial" panose="020B0604020202020204" pitchFamily="34" charset="0"/>
              <a:buNone/>
            </a:pP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Đối</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với</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tập</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thể</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Bổ</a:t>
            </a:r>
            <a:r>
              <a:rPr lang="en-US" altLang="en-US" sz="3600" dirty="0">
                <a:solidFill>
                  <a:srgbClr val="3333FF"/>
                </a:solidFill>
                <a:latin typeface="Times New Roman" panose="02020603050405020304" pitchFamily="18" charset="0"/>
                <a:cs typeface="Times New Roman" panose="02020603050405020304" pitchFamily="18" charset="0"/>
              </a:rPr>
              <a:t> sung </a:t>
            </a:r>
            <a:r>
              <a:rPr lang="en-US" altLang="en-US" sz="3600" dirty="0" err="1">
                <a:solidFill>
                  <a:srgbClr val="3333FF"/>
                </a:solidFill>
                <a:latin typeface="Times New Roman" panose="02020603050405020304" pitchFamily="18" charset="0"/>
                <a:cs typeface="Times New Roman" panose="02020603050405020304" pitchFamily="18" charset="0"/>
              </a:rPr>
              <a:t>thêm</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tiêu</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chuẩn</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được</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xem</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xét</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hoặc</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đạt</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danh</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hiệu</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Tập</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thể</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lao</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động</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xuất</a:t>
            </a:r>
            <a:r>
              <a:rPr lang="en-US" altLang="en-US" sz="3600" i="1" dirty="0">
                <a:solidFill>
                  <a:srgbClr val="3333FF"/>
                </a:solidFill>
                <a:latin typeface="Times New Roman" panose="02020603050405020304" pitchFamily="18" charset="0"/>
                <a:cs typeface="Times New Roman" panose="02020603050405020304" pitchFamily="18" charset="0"/>
              </a:rPr>
              <a:t> </a:t>
            </a:r>
            <a:r>
              <a:rPr lang="en-US" altLang="en-US" sz="3600" i="1" dirty="0" err="1">
                <a:solidFill>
                  <a:srgbClr val="3333FF"/>
                </a:solidFill>
                <a:latin typeface="Times New Roman" panose="02020603050405020304" pitchFamily="18" charset="0"/>
                <a:cs typeface="Times New Roman" panose="02020603050405020304" pitchFamily="18" charset="0"/>
              </a:rPr>
              <a:t>sắc</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dirty="0" err="1">
                <a:solidFill>
                  <a:srgbClr val="3333FF"/>
                </a:solidFill>
                <a:latin typeface="Times New Roman" panose="02020603050405020304" pitchFamily="18" charset="0"/>
                <a:cs typeface="Times New Roman" panose="02020603050405020304" pitchFamily="18" charset="0"/>
              </a:rPr>
              <a:t>Điểm</a:t>
            </a:r>
            <a:r>
              <a:rPr lang="en-US" altLang="en-US" sz="3600" dirty="0">
                <a:solidFill>
                  <a:srgbClr val="3333FF"/>
                </a:solidFill>
                <a:latin typeface="Times New Roman" panose="02020603050405020304" pitchFamily="18" charset="0"/>
                <a:cs typeface="Times New Roman" panose="02020603050405020304" pitchFamily="18" charset="0"/>
              </a:rPr>
              <a:t> e </a:t>
            </a:r>
            <a:r>
              <a:rPr lang="en-US" altLang="en-US" sz="3600" dirty="0" err="1">
                <a:solidFill>
                  <a:srgbClr val="3333FF"/>
                </a:solidFill>
                <a:latin typeface="Times New Roman" panose="02020603050405020304" pitchFamily="18" charset="0"/>
                <a:cs typeface="Times New Roman" panose="02020603050405020304" pitchFamily="18" charset="0"/>
              </a:rPr>
              <a:t>khoản</a:t>
            </a:r>
            <a:r>
              <a:rPr lang="en-US" altLang="en-US" sz="3600" dirty="0">
                <a:solidFill>
                  <a:srgbClr val="3333FF"/>
                </a:solidFill>
                <a:latin typeface="Times New Roman" panose="02020603050405020304" pitchFamily="18" charset="0"/>
                <a:cs typeface="Times New Roman" panose="02020603050405020304" pitchFamily="18" charset="0"/>
              </a:rPr>
              <a:t> 4 </a:t>
            </a:r>
            <a:r>
              <a:rPr lang="en-US" altLang="en-US" sz="3600" dirty="0" err="1">
                <a:solidFill>
                  <a:srgbClr val="3333FF"/>
                </a:solidFill>
                <a:latin typeface="Times New Roman" panose="02020603050405020304" pitchFamily="18" charset="0"/>
                <a:cs typeface="Times New Roman" panose="02020603050405020304" pitchFamily="18" charset="0"/>
              </a:rPr>
              <a:t>Điều</a:t>
            </a:r>
            <a:r>
              <a:rPr lang="en-US" altLang="en-US" sz="3600" dirty="0">
                <a:solidFill>
                  <a:srgbClr val="3333FF"/>
                </a:solidFill>
                <a:latin typeface="Times New Roman" panose="02020603050405020304" pitchFamily="18" charset="0"/>
                <a:cs typeface="Times New Roman" panose="02020603050405020304" pitchFamily="18" charset="0"/>
              </a:rPr>
              <a:t> 73).</a:t>
            </a:r>
          </a:p>
        </p:txBody>
      </p:sp>
      <p:sp>
        <p:nvSpPr>
          <p:cNvPr id="8" name="Title 1"/>
          <p:cNvSpPr txBox="1">
            <a:spLocks/>
          </p:cNvSpPr>
          <p:nvPr/>
        </p:nvSpPr>
        <p:spPr bwMode="auto">
          <a:xfrm>
            <a:off x="1238247" y="365126"/>
            <a:ext cx="5789086" cy="58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rgbClr val="1F4E79"/>
                </a:solidFill>
                <a:latin typeface="+mj-lt"/>
                <a:ea typeface="+mj-ea"/>
                <a:cs typeface="+mj-cs"/>
              </a:defRPr>
            </a:lvl1pPr>
            <a:lvl2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altLang="zh-CN" sz="24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MỘT SỐ QUY ĐỊNH CỤ THỂ</a:t>
            </a:r>
            <a:endParaRPr lang="en-US" altLang="en-US" sz="3200" dirty="0">
              <a:ea typeface="SimSun" panose="02010600030101010101" pitchFamily="2" charset="-122"/>
              <a:cs typeface="Times New Roman" panose="02020603050405020304" pitchFamily="18" charset="0"/>
            </a:endParaRPr>
          </a:p>
        </p:txBody>
      </p:sp>
      <p:pic>
        <p:nvPicPr>
          <p:cNvPr id="10" name="Picture 2" descr="PGS.TS.NGUYỄN VĂN TRÍ ĐÓN NHẬN BẰNG KHEN CỦA THỦ TƯỚNG CHÍNH PHỦ - Hội Lão  Khoa Thành phố Hồ Chí M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27622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056041"/>
      </p:ext>
    </p:extLst>
  </p:cSld>
  <p:clrMapOvr>
    <a:masterClrMapping/>
  </p:clrMapOvr>
  <p:transition spd="slow" advClick="0">
    <p:wip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731520"/>
            <a:ext cx="11430000" cy="5593080"/>
          </a:xfrm>
        </p:spPr>
        <p:txBody>
          <a:bodyPr>
            <a:normAutofit/>
          </a:bodyPr>
          <a:lstStyle/>
          <a:p>
            <a:pPr marL="34290" indent="0">
              <a:buNone/>
            </a:pPr>
            <a:r>
              <a:rPr lang="en-US" sz="2800" b="1" i="1" dirty="0">
                <a:solidFill>
                  <a:srgbClr val="FF0000"/>
                </a:solidFill>
                <a:latin typeface="Times New Roman" panose="02020603050405020304" pitchFamily="18" charset="0"/>
                <a:cs typeface="Times New Roman" panose="02020603050405020304" pitchFamily="18" charset="0"/>
              </a:rPr>
              <a:t>c) </a:t>
            </a:r>
            <a:r>
              <a:rPr lang="en-US" sz="2800" b="1" i="1" dirty="0" err="1">
                <a:solidFill>
                  <a:srgbClr val="FF0000"/>
                </a:solidFill>
                <a:latin typeface="Times New Roman" panose="02020603050405020304" pitchFamily="18" charset="0"/>
                <a:cs typeface="Times New Roman" panose="02020603050405020304" pitchFamily="18" charset="0"/>
              </a:rPr>
              <a:t>Với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vai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trò</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Bí</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thư</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Phó</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Bí</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thư</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Ủy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viên</a:t>
            </a:r>
            <a:r>
              <a:rPr lang="en-US" sz="2800" b="1" i="1" dirty="0">
                <a:solidFill>
                  <a:srgbClr val="FF0000"/>
                </a:solidFill>
                <a:latin typeface="Times New Roman" panose="02020603050405020304" pitchFamily="18" charset="0"/>
                <a:cs typeface="Times New Roman" panose="02020603050405020304" pitchFamily="18" charset="0"/>
              </a:rPr>
              <a:t> BCH </a:t>
            </a:r>
            <a:r>
              <a:rPr lang="en-US" sz="2800" b="1" i="1" dirty="0" err="1">
                <a:solidFill>
                  <a:srgbClr val="FF0000"/>
                </a:solidFill>
                <a:latin typeface="Times New Roman" panose="02020603050405020304" pitchFamily="18" charset="0"/>
                <a:cs typeface="Times New Roman" panose="02020603050405020304" pitchFamily="18" charset="0"/>
              </a:rPr>
              <a:t>Đảng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ủy</a:t>
            </a:r>
            <a:r>
              <a:rPr lang="en-US" sz="2800" b="1" i="1" dirty="0">
                <a:solidFill>
                  <a:srgbClr val="FF0000"/>
                </a:solidFill>
                <a:latin typeface="Times New Roman" panose="02020603050405020304" pitchFamily="18" charset="0"/>
                <a:cs typeface="Times New Roman" panose="02020603050405020304" pitchFamily="18" charset="0"/>
              </a:rPr>
              <a:t>/Chi </a:t>
            </a:r>
            <a:r>
              <a:rPr lang="en-US" sz="2800" b="1" i="1" dirty="0" err="1">
                <a:solidFill>
                  <a:srgbClr val="FF0000"/>
                </a:solidFill>
                <a:latin typeface="Times New Roman" panose="02020603050405020304" pitchFamily="18" charset="0"/>
                <a:cs typeface="Times New Roman" panose="02020603050405020304" pitchFamily="18" charset="0"/>
              </a:rPr>
              <a:t>bộ</a:t>
            </a:r>
            <a:r>
              <a:rPr lang="en-US" sz="2800" b="1" i="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marL="34290" indent="0">
              <a:buNone/>
            </a:pPr>
            <a:endParaRPr lang="en-US" sz="2400" dirty="0">
              <a:solidFill>
                <a:srgbClr val="3333FF"/>
              </a:solidFill>
              <a:latin typeface="Times New Roman" panose="02020603050405020304" pitchFamily="18" charset="0"/>
              <a:cs typeface="Times New Roman" panose="02020603050405020304" pitchFamily="18" charset="0"/>
            </a:endParaRPr>
          </a:p>
          <a:p>
            <a:pPr marL="34290" indent="0" algn="just">
              <a:buNone/>
            </a:pPr>
            <a:r>
              <a:rPr lang="en-US" sz="2600" dirty="0">
                <a:solidFill>
                  <a:srgbClr val="3333FF"/>
                </a:solidFill>
                <a:latin typeface="Times New Roman" panose="02020603050405020304" pitchFamily="18" charset="0"/>
                <a:cs typeface="Times New Roman" panose="02020603050405020304" pitchFamily="18" charset="0"/>
              </a:rPr>
              <a:t>    - ……………….. </a:t>
            </a:r>
            <a:r>
              <a:rPr lang="en-US" sz="2600" dirty="0" err="1">
                <a:solidFill>
                  <a:srgbClr val="3333FF"/>
                </a:solidFill>
                <a:latin typeface="Times New Roman" panose="02020603050405020304" pitchFamily="18" charset="0"/>
                <a:cs typeface="Times New Roman" panose="02020603050405020304" pitchFamily="18" charset="0"/>
              </a:rPr>
              <a:t>nêu</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ngắn</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gọn</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hoạt</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động</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chung</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của</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Đảng</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bộ</a:t>
            </a:r>
            <a:r>
              <a:rPr lang="en-US" sz="2600" dirty="0">
                <a:solidFill>
                  <a:srgbClr val="3333FF"/>
                </a:solidFill>
                <a:latin typeface="Times New Roman" panose="02020603050405020304" pitchFamily="18" charset="0"/>
                <a:cs typeface="Times New Roman" panose="02020603050405020304" pitchFamily="18" charset="0"/>
              </a:rPr>
              <a:t>/Chi </a:t>
            </a:r>
            <a:r>
              <a:rPr lang="en-US" sz="2600" dirty="0" err="1">
                <a:solidFill>
                  <a:srgbClr val="3333FF"/>
                </a:solidFill>
                <a:latin typeface="Times New Roman" panose="02020603050405020304" pitchFamily="18" charset="0"/>
                <a:cs typeface="Times New Roman" panose="02020603050405020304" pitchFamily="18" charset="0"/>
              </a:rPr>
              <a:t>bộ</a:t>
            </a:r>
            <a:r>
              <a:rPr lang="en-US" sz="2600" dirty="0">
                <a:solidFill>
                  <a:srgbClr val="3333FF"/>
                </a:solidFill>
                <a:latin typeface="Times New Roman" panose="02020603050405020304" pitchFamily="18" charset="0"/>
                <a:cs typeface="Times New Roman" panose="02020603050405020304" pitchFamily="18" charset="0"/>
              </a:rPr>
              <a:t> ……… </a:t>
            </a:r>
          </a:p>
          <a:p>
            <a:pPr marL="34290" indent="0" algn="just">
              <a:buNone/>
            </a:pPr>
            <a:r>
              <a:rPr lang="en-US" sz="2600" dirty="0">
                <a:solidFill>
                  <a:srgbClr val="3333FF"/>
                </a:solidFill>
                <a:latin typeface="Times New Roman" panose="02020603050405020304" pitchFamily="18" charset="0"/>
                <a:cs typeface="Times New Roman" panose="02020603050405020304" pitchFamily="18" charset="0"/>
              </a:rPr>
              <a:t>    - ………………………. </a:t>
            </a:r>
            <a:r>
              <a:rPr lang="en-US" sz="2600" dirty="0" err="1">
                <a:solidFill>
                  <a:srgbClr val="3333FF"/>
                </a:solidFill>
                <a:latin typeface="Times New Roman" panose="02020603050405020304" pitchFamily="18" charset="0"/>
                <a:cs typeface="Times New Roman" panose="02020603050405020304" pitchFamily="18" charset="0"/>
              </a:rPr>
              <a:t>Kết</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quả</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Đảng</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bộ</a:t>
            </a:r>
            <a:r>
              <a:rPr lang="en-US" sz="2600" dirty="0">
                <a:solidFill>
                  <a:srgbClr val="3333FF"/>
                </a:solidFill>
                <a:latin typeface="Times New Roman" panose="02020603050405020304" pitchFamily="18" charset="0"/>
                <a:cs typeface="Times New Roman" panose="02020603050405020304" pitchFamily="18" charset="0"/>
              </a:rPr>
              <a:t> ………… </a:t>
            </a:r>
            <a:r>
              <a:rPr lang="en-US" sz="2600" dirty="0" err="1">
                <a:solidFill>
                  <a:srgbClr val="3333FF"/>
                </a:solidFill>
                <a:latin typeface="Times New Roman" panose="02020603050405020304" pitchFamily="18" charset="0"/>
                <a:cs typeface="Times New Roman" panose="02020603050405020304" pitchFamily="18" charset="0"/>
              </a:rPr>
              <a:t>đạt</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danh</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hiệu</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Đảng</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bộ</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đạt</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danh</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hiệu</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vững</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mạnh</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xuất</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sắc</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liên</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tục</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nhiều</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năm</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liền</a:t>
            </a:r>
            <a:r>
              <a:rPr lang="en-US" sz="2600" dirty="0">
                <a:solidFill>
                  <a:srgbClr val="3333FF"/>
                </a:solidFill>
                <a:latin typeface="Times New Roman" panose="02020603050405020304" pitchFamily="18" charset="0"/>
                <a:cs typeface="Times New Roman" panose="02020603050405020304" pitchFamily="18" charset="0"/>
              </a:rPr>
              <a:t>.</a:t>
            </a:r>
          </a:p>
          <a:p>
            <a:pPr marL="34290" indent="0" algn="just">
              <a:buNone/>
            </a:pP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nêu</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nhiệm</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vụ</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được</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giao</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giải</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pháp</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thực</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hiện</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của</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bản</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thân</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và</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kết</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quả</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đạt</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được</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của</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từng</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nhiệm</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vụ</a:t>
            </a:r>
            <a:r>
              <a:rPr lang="en-US" sz="2600" dirty="0">
                <a:solidFill>
                  <a:srgbClr val="3333FF"/>
                </a:solidFill>
                <a:latin typeface="Times New Roman" panose="02020603050405020304" pitchFamily="18" charset="0"/>
                <a:cs typeface="Times New Roman" panose="02020603050405020304" pitchFamily="18" charset="0"/>
              </a:rPr>
              <a:t>…) </a:t>
            </a:r>
          </a:p>
          <a:p>
            <a:pPr marL="34290" indent="0" algn="just">
              <a:buNone/>
            </a:pP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Luôn</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tạo</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điều</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kiện</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cho</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tổ</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chức</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Công</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đoàn</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và</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Đoàn</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Thanh</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niên</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tổ</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chức</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hoạt</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động</a:t>
            </a:r>
            <a:r>
              <a:rPr lang="en-US"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Công</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đoàn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và</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Đoàn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thanh</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niên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hoàn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thành</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xuất</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sắc</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nhiệm</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vụ</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được</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giao</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liên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tục</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nhiều</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năm</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Kết</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quả</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Công</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đoàn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đạt</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Công</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đoàn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xuất</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sắc</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vững</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mạnh</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liên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tục</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nhiều</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năm</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liền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và</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Đoàn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Thanh</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niên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liên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tục</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nhiều</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năm</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liền</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đoạt</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các</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danh</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hiệu</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vững</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mạnh</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xuất</a:t>
            </a:r>
            <a:r>
              <a:rPr lang="fr-FR" sz="2600" dirty="0">
                <a:solidFill>
                  <a:srgbClr val="3333FF"/>
                </a:solidFill>
                <a:latin typeface="Times New Roman" panose="02020603050405020304" pitchFamily="18" charset="0"/>
                <a:cs typeface="Times New Roman" panose="02020603050405020304" pitchFamily="18" charset="0"/>
              </a:rPr>
              <a:t> </a:t>
            </a:r>
            <a:r>
              <a:rPr lang="fr-FR" sz="2600" dirty="0" err="1">
                <a:solidFill>
                  <a:srgbClr val="3333FF"/>
                </a:solidFill>
                <a:latin typeface="Times New Roman" panose="02020603050405020304" pitchFamily="18" charset="0"/>
                <a:cs typeface="Times New Roman" panose="02020603050405020304" pitchFamily="18" charset="0"/>
              </a:rPr>
              <a:t>sắc</a:t>
            </a:r>
            <a:r>
              <a:rPr lang="fr-FR" sz="2600" dirty="0">
                <a:solidFill>
                  <a:srgbClr val="3333FF"/>
                </a:solidFill>
                <a:latin typeface="Times New Roman" panose="02020603050405020304" pitchFamily="18" charset="0"/>
                <a:cs typeface="Times New Roman" panose="02020603050405020304" pitchFamily="18" charset="0"/>
              </a:rPr>
              <a:t>”.</a:t>
            </a:r>
            <a:endParaRPr lang="en-US" sz="2600" dirty="0">
              <a:solidFill>
                <a:srgbClr val="3333FF"/>
              </a:solidFill>
              <a:latin typeface="Times New Roman" panose="02020603050405020304" pitchFamily="18" charset="0"/>
              <a:cs typeface="Times New Roman" panose="02020603050405020304" pitchFamily="18" charset="0"/>
            </a:endParaRPr>
          </a:p>
          <a:p>
            <a:pPr marL="34290" indent="0">
              <a:buNone/>
            </a:pPr>
            <a:endParaRPr lang="en-US" dirty="0"/>
          </a:p>
        </p:txBody>
      </p:sp>
    </p:spTree>
    <p:extLst>
      <p:ext uri="{BB962C8B-B14F-4D97-AF65-F5344CB8AC3E}">
        <p14:creationId xmlns:p14="http://schemas.microsoft.com/office/powerpoint/2010/main" val="36011782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731520"/>
            <a:ext cx="11277600" cy="5593080"/>
          </a:xfrm>
        </p:spPr>
        <p:txBody>
          <a:bodyPr>
            <a:normAutofit lnSpcReduction="10000"/>
          </a:bodyPr>
          <a:lstStyle/>
          <a:p>
            <a:pPr marL="34290" indent="0" algn="just">
              <a:buNone/>
            </a:pPr>
            <a:r>
              <a:rPr lang="en-US" sz="2400" b="1" i="1" dirty="0">
                <a:solidFill>
                  <a:srgbClr val="FF0000"/>
                </a:solidFill>
              </a:rPr>
              <a:t>d</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Việc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thực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hiện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chủ</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trương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đường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lối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Đảng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chính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sách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pháp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luật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nước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đạo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đức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lối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r>
              <a:rPr lang="en-US" sz="2400" b="1"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marL="34290" indent="0" algn="just">
              <a:buNone/>
            </a:pPr>
            <a:endParaRPr lang="en-US" sz="2400" dirty="0">
              <a:solidFill>
                <a:srgbClr val="0000FF"/>
              </a:solidFill>
              <a:latin typeface="Times New Roman" panose="02020603050405020304" pitchFamily="18" charset="0"/>
              <a:cs typeface="Times New Roman" panose="02020603050405020304" pitchFamily="18" charset="0"/>
            </a:endParaRPr>
          </a:p>
          <a:p>
            <a:pPr marL="34290" indent="0" algn="just">
              <a:spcBef>
                <a:spcPts val="1200"/>
              </a:spcBef>
              <a:spcAft>
                <a:spcPts val="0"/>
              </a:spcAf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CBVC - NLĐ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nói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đúng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đường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nước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Đấu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bảo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vệ</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chúng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đúng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đường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nước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Tự</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nâng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về</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nghiệp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vụ</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nhằm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ứng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yêu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cầu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giao</a:t>
            </a:r>
            <a:r>
              <a:rPr lang="en-US" sz="2400" dirty="0">
                <a:solidFill>
                  <a:srgbClr val="0000FF"/>
                </a:solidFill>
                <a:latin typeface="Times New Roman" panose="02020603050405020304" pitchFamily="18" charset="0"/>
                <a:cs typeface="Times New Roman" panose="02020603050405020304" pitchFamily="18" charset="0"/>
              </a:rPr>
              <a:t>.</a:t>
            </a:r>
          </a:p>
          <a:p>
            <a:pPr marL="34290" indent="0" algn="just">
              <a:spcBef>
                <a:spcPts val="1200"/>
              </a:spcBef>
              <a:spcAft>
                <a:spcPts val="0"/>
              </a:spcAft>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mạnh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kiệm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tham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nhũng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nhiễu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mưu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vi </a:t>
            </a:r>
            <a:r>
              <a:rPr lang="en-US" sz="2400" dirty="0" err="1">
                <a:solidFill>
                  <a:srgbClr val="0000FF"/>
                </a:solidFill>
                <a:latin typeface="Times New Roman" panose="02020603050405020304" pitchFamily="18" charset="0"/>
                <a:cs typeface="Times New Roman" panose="02020603050405020304" pitchFamily="18" charset="0"/>
              </a:rPr>
              <a:t>phạm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những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điều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giữ</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gìn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đoàn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bộ</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thẳng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thắn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tự</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phê</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phê</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chế</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sở</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liên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hệ</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chặt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chúng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chúng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nhiệm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tốt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nghĩa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vụ</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trú</a:t>
            </a:r>
            <a:r>
              <a:rPr lang="en-US" sz="24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50666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28600"/>
            <a:ext cx="11049000" cy="6248400"/>
          </a:xfrm>
        </p:spPr>
        <p:txBody>
          <a:bodyPr/>
          <a:lstStyle/>
          <a:p>
            <a:pPr marL="34290" indent="0">
              <a:spcBef>
                <a:spcPts val="0"/>
              </a:spcBef>
              <a:spcAft>
                <a:spcPts val="0"/>
              </a:spcAft>
              <a:buNone/>
            </a:pPr>
            <a:r>
              <a:rPr lang="en-US" sz="2400" b="1" dirty="0">
                <a:solidFill>
                  <a:srgbClr val="FF0000"/>
                </a:solidFill>
                <a:latin typeface="Times New Roman" panose="02020603050405020304" pitchFamily="18" charset="0"/>
                <a:cs typeface="Times New Roman" panose="02020603050405020304" pitchFamily="18" charset="0"/>
              </a:rPr>
              <a:t>III. DANH HIỆU THI ĐUA, HÌNH THỨC KHEN THƯỞNG ĐÃ ĐƯỢC NHẬN</a:t>
            </a:r>
            <a:endParaRPr lang="en-US" sz="2400" dirty="0">
              <a:solidFill>
                <a:srgbClr val="FF0000"/>
              </a:solidFill>
              <a:latin typeface="Times New Roman" panose="02020603050405020304" pitchFamily="18" charset="0"/>
              <a:cs typeface="Times New Roman" panose="02020603050405020304" pitchFamily="18" charset="0"/>
            </a:endParaRPr>
          </a:p>
          <a:p>
            <a:pPr marL="34290" indent="0">
              <a:spcBef>
                <a:spcPts val="0"/>
              </a:spcBef>
              <a:spcAft>
                <a:spcPts val="0"/>
              </a:spcAft>
              <a:buNone/>
            </a:pPr>
            <a:r>
              <a:rPr lang="fr-FR" sz="2400" b="1" dirty="0">
                <a:solidFill>
                  <a:srgbClr val="0000FF"/>
                </a:solidFill>
                <a:latin typeface="Times New Roman" panose="02020603050405020304" pitchFamily="18" charset="0"/>
                <a:cs typeface="Times New Roman" panose="02020603050405020304" pitchFamily="18" charset="0"/>
              </a:rPr>
              <a:t>1. </a:t>
            </a:r>
            <a:r>
              <a:rPr lang="fr-FR" sz="2400" b="1" dirty="0" err="1">
                <a:solidFill>
                  <a:srgbClr val="0000FF"/>
                </a:solidFill>
                <a:latin typeface="Times New Roman" panose="02020603050405020304" pitchFamily="18" charset="0"/>
                <a:cs typeface="Times New Roman" panose="02020603050405020304" pitchFamily="18" charset="0"/>
              </a:rPr>
              <a:t>Tập</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thể</a:t>
            </a:r>
            <a:r>
              <a:rPr lang="fr-FR" sz="2400" b="1"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spcBef>
                <a:spcPts val="0"/>
              </a:spcBef>
              <a:spcAft>
                <a:spcPts val="0"/>
              </a:spcAft>
              <a:buNone/>
            </a:pPr>
            <a:r>
              <a:rPr lang="fr-FR" sz="2400" b="1" dirty="0">
                <a:solidFill>
                  <a:srgbClr val="0000FF"/>
                </a:solidFill>
                <a:latin typeface="Times New Roman" panose="02020603050405020304" pitchFamily="18" charset="0"/>
                <a:cs typeface="Times New Roman" panose="02020603050405020304" pitchFamily="18" charset="0"/>
              </a:rPr>
              <a:t>1.1. </a:t>
            </a:r>
            <a:r>
              <a:rPr lang="fr-FR" sz="2400" b="1" dirty="0" err="1">
                <a:solidFill>
                  <a:srgbClr val="0000FF"/>
                </a:solidFill>
                <a:latin typeface="Times New Roman" panose="02020603050405020304" pitchFamily="18" charset="0"/>
                <a:cs typeface="Times New Roman" panose="02020603050405020304" pitchFamily="18" charset="0"/>
              </a:rPr>
              <a:t>Danh</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hiệu</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thi</a:t>
            </a: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err="1">
                <a:solidFill>
                  <a:srgbClr val="0000FF"/>
                </a:solidFill>
                <a:latin typeface="Times New Roman" panose="02020603050405020304" pitchFamily="18" charset="0"/>
                <a:cs typeface="Times New Roman" panose="02020603050405020304" pitchFamily="18" charset="0"/>
              </a:rPr>
              <a:t>đua</a:t>
            </a:r>
            <a:r>
              <a:rPr lang="fr-FR" sz="2400" b="1" dirty="0">
                <a:solidFill>
                  <a:srgbClr val="0000FF"/>
                </a:solidFill>
                <a:latin typeface="Times New Roman" panose="02020603050405020304" pitchFamily="18" charset="0"/>
                <a:cs typeface="Times New Roman" panose="02020603050405020304" pitchFamily="18" charset="0"/>
              </a:rPr>
              <a:t>:</a:t>
            </a:r>
          </a:p>
          <a:p>
            <a:endParaRPr lang="fr-FR" b="1" dirty="0"/>
          </a:p>
          <a:p>
            <a:endParaRPr lang="fr-FR" b="1" dirty="0"/>
          </a:p>
          <a:p>
            <a:endParaRPr lang="fr-FR" b="1" dirty="0"/>
          </a:p>
          <a:p>
            <a:endParaRPr lang="fr-FR" b="1" dirty="0"/>
          </a:p>
          <a:p>
            <a:endParaRPr lang="fr-FR" b="1" dirty="0"/>
          </a:p>
          <a:p>
            <a:pPr marL="34290" indent="0">
              <a:buNone/>
            </a:pPr>
            <a:endParaRPr lang="fr-FR" b="1" dirty="0"/>
          </a:p>
          <a:p>
            <a:pPr marL="34290" indent="0" algn="just">
              <a:buNone/>
            </a:pPr>
            <a:r>
              <a:rPr lang="en-US" sz="2400" b="1" dirty="0">
                <a:solidFill>
                  <a:srgbClr val="0000FF"/>
                </a:solidFill>
                <a:latin typeface="Times New Roman" panose="02020603050405020304" pitchFamily="18" charset="0"/>
                <a:cs typeface="Times New Roman" panose="02020603050405020304" pitchFamily="18" charset="0"/>
              </a:rPr>
              <a:t>1.2. </a:t>
            </a:r>
            <a:r>
              <a:rPr lang="en-US" sz="2400" b="1" dirty="0" err="1">
                <a:solidFill>
                  <a:srgbClr val="0000FF"/>
                </a:solidFill>
                <a:latin typeface="Times New Roman" panose="02020603050405020304" pitchFamily="18" charset="0"/>
                <a:cs typeface="Times New Roman" panose="02020603050405020304" pitchFamily="18" charset="0"/>
              </a:rPr>
              <a:t>Quyết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định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hoặc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bản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nhận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hoàn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thành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xuất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sắc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nhiệm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vụ</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với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trường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hợp</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đề</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nghị</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khen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thưởng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theo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tiêu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chuẩn</a:t>
            </a:r>
            <a:r>
              <a:rPr lang="en-US" sz="2400" b="1" dirty="0">
                <a:solidFill>
                  <a:srgbClr val="0000FF"/>
                </a:solidFill>
                <a:latin typeface="Times New Roman" panose="02020603050405020304" pitchFamily="18" charset="0"/>
                <a:cs typeface="Times New Roman" panose="02020603050405020304" pitchFamily="18" charset="0"/>
              </a:rPr>
              <a:t> HTXSNV) :</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en-US" dirty="0"/>
          </a:p>
          <a:p>
            <a:pPr marL="3429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86279577"/>
              </p:ext>
            </p:extLst>
          </p:nvPr>
        </p:nvGraphicFramePr>
        <p:xfrm>
          <a:off x="2800350" y="1546860"/>
          <a:ext cx="5981700" cy="1488631"/>
        </p:xfrm>
        <a:graphic>
          <a:graphicData uri="http://schemas.openxmlformats.org/drawingml/2006/table">
            <a:tbl>
              <a:tblPr firstRow="1" firstCol="1" lastRow="1" lastCol="1" bandRow="1" bandCol="1"/>
              <a:tblGrid>
                <a:gridCol w="581660">
                  <a:extLst>
                    <a:ext uri="{9D8B030D-6E8A-4147-A177-3AD203B41FA5}">
                      <a16:colId xmlns:a16="http://schemas.microsoft.com/office/drawing/2014/main" val="4023963564"/>
                    </a:ext>
                  </a:extLst>
                </a:gridCol>
                <a:gridCol w="1974850">
                  <a:extLst>
                    <a:ext uri="{9D8B030D-6E8A-4147-A177-3AD203B41FA5}">
                      <a16:colId xmlns:a16="http://schemas.microsoft.com/office/drawing/2014/main" val="3135382498"/>
                    </a:ext>
                  </a:extLst>
                </a:gridCol>
                <a:gridCol w="3425190">
                  <a:extLst>
                    <a:ext uri="{9D8B030D-6E8A-4147-A177-3AD203B41FA5}">
                      <a16:colId xmlns:a16="http://schemas.microsoft.com/office/drawing/2014/main" val="2135618802"/>
                    </a:ext>
                  </a:extLst>
                </a:gridCol>
              </a:tblGrid>
              <a:tr h="0">
                <a:tc>
                  <a:txBody>
                    <a:bodyPr/>
                    <a:lstStyle/>
                    <a:p>
                      <a:pPr algn="ctr">
                        <a:lnSpc>
                          <a:spcPts val="1700"/>
                        </a:lnSpc>
                        <a:spcAft>
                          <a:spcPts val="0"/>
                        </a:spcAft>
                      </a:pPr>
                      <a:r>
                        <a:rPr lang="en-SG"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SG"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SG"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SG"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đua</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ngày, tháng, năm của quyết định công nhận danh hiệu thi đua; cơ quan ban hành quyết định</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527188"/>
                  </a:ext>
                </a:extLst>
              </a:tr>
              <a:tr h="0">
                <a:tc>
                  <a:txBody>
                    <a:bodyPr/>
                    <a:lstStyle/>
                    <a:p>
                      <a:pPr algn="ctr">
                        <a:spcBef>
                          <a:spcPts val="600"/>
                        </a:spcBef>
                        <a:spcAft>
                          <a:spcPts val="0"/>
                        </a:spcAft>
                      </a:pP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Cờ thi đua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...../QĐ-.......  ngày .../.../201.. của Bộ/ngành......(nếu có)</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261667"/>
                  </a:ext>
                </a:extLst>
              </a:tr>
              <a:tr h="31750">
                <a:tc>
                  <a:txBody>
                    <a:bodyPr/>
                    <a:lstStyle/>
                    <a:p>
                      <a:pPr algn="ctr">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 thể lao động xuất sắc</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s-MX"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.../QĐ-UBND </a:t>
                      </a:r>
                      <a:r>
                        <a:rPr lang="vi-VN"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 </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UBND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7852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19453477"/>
              </p:ext>
            </p:extLst>
          </p:nvPr>
        </p:nvGraphicFramePr>
        <p:xfrm>
          <a:off x="2800350" y="4472940"/>
          <a:ext cx="5981700" cy="1915351"/>
        </p:xfrm>
        <a:graphic>
          <a:graphicData uri="http://schemas.openxmlformats.org/drawingml/2006/table">
            <a:tbl>
              <a:tblPr firstRow="1" firstCol="1" lastRow="1" lastCol="1" bandRow="1" bandCol="1"/>
              <a:tblGrid>
                <a:gridCol w="581660">
                  <a:extLst>
                    <a:ext uri="{9D8B030D-6E8A-4147-A177-3AD203B41FA5}">
                      <a16:colId xmlns:a16="http://schemas.microsoft.com/office/drawing/2014/main" val="1667302296"/>
                    </a:ext>
                  </a:extLst>
                </a:gridCol>
                <a:gridCol w="2377440">
                  <a:extLst>
                    <a:ext uri="{9D8B030D-6E8A-4147-A177-3AD203B41FA5}">
                      <a16:colId xmlns:a16="http://schemas.microsoft.com/office/drawing/2014/main" val="321110367"/>
                    </a:ext>
                  </a:extLst>
                </a:gridCol>
                <a:gridCol w="3022600">
                  <a:extLst>
                    <a:ext uri="{9D8B030D-6E8A-4147-A177-3AD203B41FA5}">
                      <a16:colId xmlns:a16="http://schemas.microsoft.com/office/drawing/2014/main" val="4053759064"/>
                    </a:ext>
                  </a:extLst>
                </a:gridCol>
              </a:tblGrid>
              <a:tr h="0">
                <a:tc>
                  <a:txBody>
                    <a:bodyPr/>
                    <a:lstStyle/>
                    <a:p>
                      <a:pPr algn="ctr">
                        <a:lnSpc>
                          <a:spcPts val="1700"/>
                        </a:lnSpc>
                        <a:spcAft>
                          <a:spcPts val="0"/>
                        </a:spcAft>
                      </a:pPr>
                      <a:r>
                        <a:rPr lang="en-SG"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SG"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SG"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SG"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SG"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SG"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1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ngày, tháng, năm của quyết định công nhận; cơ quan ban hành quyết định</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81057"/>
                  </a:ext>
                </a:extLst>
              </a:tr>
              <a:tr h="0">
                <a:tc>
                  <a:txBody>
                    <a:bodyPr/>
                    <a:lstStyle/>
                    <a:p>
                      <a:pPr algn="ctr">
                        <a:spcBef>
                          <a:spcPts val="600"/>
                        </a:spcBef>
                        <a:spcAft>
                          <a:spcPts val="0"/>
                        </a:spcAft>
                      </a:pP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xuất sắc nhiệm vụ</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…../QĐ-…. ngày /…/201… của…………………………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865137"/>
                  </a:ext>
                </a:extLst>
              </a:tr>
              <a:tr h="0">
                <a:tc>
                  <a:txBody>
                    <a:bodyPr/>
                    <a:lstStyle/>
                    <a:p>
                      <a:pPr algn="ctr">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xuất sắc nhiệm vụ</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...../QĐ-UBND  </a:t>
                      </a:r>
                      <a:r>
                        <a:rPr lang="vi-VN"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 </a:t>
                      </a: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của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714727"/>
                  </a:ext>
                </a:extLst>
              </a:tr>
              <a:tr h="0">
                <a:tc>
                  <a:txBody>
                    <a:bodyPr/>
                    <a:lstStyle/>
                    <a:p>
                      <a:pPr algn="ctr">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xuất sắc nhiệm vụ</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s-MX"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s-MX"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MX"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 </a:t>
                      </a: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s-MX"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/…/201… </a:t>
                      </a: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MX"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754075"/>
                  </a:ext>
                </a:extLst>
              </a:tr>
            </a:tbl>
          </a:graphicData>
        </a:graphic>
      </p:graphicFrame>
    </p:spTree>
    <p:extLst>
      <p:ext uri="{BB962C8B-B14F-4D97-AF65-F5344CB8AC3E}">
        <p14:creationId xmlns:p14="http://schemas.microsoft.com/office/powerpoint/2010/main" val="36794233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731520"/>
            <a:ext cx="11125200" cy="5516880"/>
          </a:xfrm>
        </p:spPr>
        <p:txBody>
          <a:bodyPr/>
          <a:lstStyle/>
          <a:p>
            <a:pPr marL="34290" indent="0">
              <a:buNone/>
            </a:pPr>
            <a:r>
              <a:rPr lang="en-US" sz="2400" b="1" dirty="0">
                <a:solidFill>
                  <a:srgbClr val="0000FF"/>
                </a:solidFill>
                <a:latin typeface="Times New Roman" panose="02020603050405020304" pitchFamily="18" charset="0"/>
                <a:cs typeface="Times New Roman" panose="02020603050405020304" pitchFamily="18" charset="0"/>
              </a:rPr>
              <a:t>1.3. </a:t>
            </a:r>
            <a:r>
              <a:rPr lang="en-US" sz="2400" b="1" dirty="0" err="1">
                <a:solidFill>
                  <a:srgbClr val="0000FF"/>
                </a:solidFill>
                <a:latin typeface="Times New Roman" panose="02020603050405020304" pitchFamily="18" charset="0"/>
                <a:cs typeface="Times New Roman" panose="02020603050405020304" pitchFamily="18" charset="0"/>
              </a:rPr>
              <a:t>Hình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khen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thưởng</a:t>
            </a:r>
            <a:r>
              <a:rPr lang="en-US" sz="2400" b="1"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79971941"/>
              </p:ext>
            </p:extLst>
          </p:nvPr>
        </p:nvGraphicFramePr>
        <p:xfrm>
          <a:off x="914400" y="1500346"/>
          <a:ext cx="10287000" cy="3300253"/>
        </p:xfrm>
        <a:graphic>
          <a:graphicData uri="http://schemas.openxmlformats.org/drawingml/2006/table">
            <a:tbl>
              <a:tblPr firstRow="1" firstCol="1" lastRow="1" lastCol="1" bandRow="1" bandCol="1"/>
              <a:tblGrid>
                <a:gridCol w="1038067">
                  <a:extLst>
                    <a:ext uri="{9D8B030D-6E8A-4147-A177-3AD203B41FA5}">
                      <a16:colId xmlns:a16="http://schemas.microsoft.com/office/drawing/2014/main" val="2277686641"/>
                    </a:ext>
                  </a:extLst>
                </a:gridCol>
                <a:gridCol w="3485643">
                  <a:extLst>
                    <a:ext uri="{9D8B030D-6E8A-4147-A177-3AD203B41FA5}">
                      <a16:colId xmlns:a16="http://schemas.microsoft.com/office/drawing/2014/main" val="3436434891"/>
                    </a:ext>
                  </a:extLst>
                </a:gridCol>
                <a:gridCol w="5763290">
                  <a:extLst>
                    <a:ext uri="{9D8B030D-6E8A-4147-A177-3AD203B41FA5}">
                      <a16:colId xmlns:a16="http://schemas.microsoft.com/office/drawing/2014/main" val="343542653"/>
                    </a:ext>
                  </a:extLst>
                </a:gridCol>
              </a:tblGrid>
              <a:tr h="735312">
                <a:tc>
                  <a:txBody>
                    <a:bodyPr/>
                    <a:lstStyle/>
                    <a:p>
                      <a:pPr algn="ctr">
                        <a:lnSpc>
                          <a:spcPts val="1700"/>
                        </a:lnSpc>
                        <a:spcAft>
                          <a:spcPts val="0"/>
                        </a:spcAft>
                      </a:pP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ngày, tháng, năm của quyết định khen thưởng; cơ quan ban hành quyết định</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388221"/>
                  </a:ext>
                </a:extLst>
              </a:tr>
              <a:tr h="726661">
                <a:tc>
                  <a:txBody>
                    <a:bodyPr/>
                    <a:lstStyle/>
                    <a:p>
                      <a:pPr algn="ctr">
                        <a:spcBef>
                          <a:spcPts val="60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Huân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Lao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.../QĐ-CTN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697837"/>
                  </a:ext>
                </a:extLst>
              </a:tr>
              <a:tr h="1102968">
                <a:tc>
                  <a:txBody>
                    <a:bodyPr/>
                    <a:lstStyle/>
                    <a:p>
                      <a:pPr algn="ctr">
                        <a:lnSpc>
                          <a:spcPts val="17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TTg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865187"/>
                  </a:ext>
                </a:extLst>
              </a:tr>
              <a:tr h="735312">
                <a:tc>
                  <a:txBody>
                    <a:bodyPr/>
                    <a:lstStyle/>
                    <a:p>
                      <a:pPr algn="ctr">
                        <a:lnSpc>
                          <a:spcPts val="17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 khen về thành tích….</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/QĐ-UBND ngày </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UBND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913330"/>
                  </a:ext>
                </a:extLst>
              </a:tr>
            </a:tbl>
          </a:graphicData>
        </a:graphic>
      </p:graphicFrame>
    </p:spTree>
    <p:extLst>
      <p:ext uri="{BB962C8B-B14F-4D97-AF65-F5344CB8AC3E}">
        <p14:creationId xmlns:p14="http://schemas.microsoft.com/office/powerpoint/2010/main" val="39861979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533400"/>
            <a:ext cx="10896600" cy="5943600"/>
          </a:xfrm>
        </p:spPr>
        <p:txBody>
          <a:bodyPr/>
          <a:lstStyle/>
          <a:p>
            <a:pPr marL="34290" indent="0">
              <a:spcBef>
                <a:spcPts val="0"/>
              </a:spcBef>
              <a:spcAft>
                <a:spcPts val="0"/>
              </a:spcAft>
              <a:buNone/>
            </a:pPr>
            <a:r>
              <a:rPr lang="fr-FR" sz="2800" b="1" dirty="0">
                <a:solidFill>
                  <a:srgbClr val="0000FF"/>
                </a:solidFill>
                <a:latin typeface="Times New Roman" panose="02020603050405020304" pitchFamily="18" charset="0"/>
                <a:cs typeface="Times New Roman" panose="02020603050405020304" pitchFamily="18" charset="0"/>
              </a:rPr>
              <a:t>2. </a:t>
            </a:r>
            <a:r>
              <a:rPr lang="fr-FR" sz="2800" b="1" dirty="0" err="1">
                <a:solidFill>
                  <a:srgbClr val="0000FF"/>
                </a:solidFill>
                <a:latin typeface="Times New Roman" panose="02020603050405020304" pitchFamily="18" charset="0"/>
                <a:cs typeface="Times New Roman" panose="02020603050405020304" pitchFamily="18" charset="0"/>
              </a:rPr>
              <a:t>Cá</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nhân</a:t>
            </a:r>
            <a:r>
              <a:rPr lang="fr-FR" sz="2800" b="1"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a:p>
            <a:pPr marL="34290" indent="0">
              <a:spcBef>
                <a:spcPts val="0"/>
              </a:spcBef>
              <a:spcAft>
                <a:spcPts val="0"/>
              </a:spcAft>
              <a:buNone/>
            </a:pPr>
            <a:r>
              <a:rPr lang="fr-FR" sz="2400" b="1" i="1" dirty="0">
                <a:solidFill>
                  <a:srgbClr val="0000FF"/>
                </a:solidFill>
                <a:latin typeface="Times New Roman" panose="02020603050405020304" pitchFamily="18" charset="0"/>
                <a:cs typeface="Times New Roman" panose="02020603050405020304" pitchFamily="18" charset="0"/>
              </a:rPr>
              <a:t>2.1. </a:t>
            </a:r>
            <a:r>
              <a:rPr lang="fr-FR" sz="2400" b="1" i="1" dirty="0" err="1">
                <a:solidFill>
                  <a:srgbClr val="0000FF"/>
                </a:solidFill>
                <a:latin typeface="Times New Roman" panose="02020603050405020304" pitchFamily="18" charset="0"/>
                <a:cs typeface="Times New Roman" panose="02020603050405020304" pitchFamily="18" charset="0"/>
              </a:rPr>
              <a:t>Danh</a:t>
            </a:r>
            <a:r>
              <a:rPr lang="fr-FR" sz="2400" b="1" i="1" dirty="0">
                <a:solidFill>
                  <a:srgbClr val="0000FF"/>
                </a:solidFill>
                <a:latin typeface="Times New Roman" panose="02020603050405020304" pitchFamily="18" charset="0"/>
                <a:cs typeface="Times New Roman" panose="02020603050405020304" pitchFamily="18" charset="0"/>
              </a:rPr>
              <a:t> </a:t>
            </a:r>
            <a:r>
              <a:rPr lang="fr-FR" sz="2400" b="1" i="1" dirty="0" err="1">
                <a:solidFill>
                  <a:srgbClr val="0000FF"/>
                </a:solidFill>
                <a:latin typeface="Times New Roman" panose="02020603050405020304" pitchFamily="18" charset="0"/>
                <a:cs typeface="Times New Roman" panose="02020603050405020304" pitchFamily="18" charset="0"/>
              </a:rPr>
              <a:t>hiệu</a:t>
            </a:r>
            <a:r>
              <a:rPr lang="fr-FR" sz="2400" b="1" i="1" dirty="0">
                <a:solidFill>
                  <a:srgbClr val="0000FF"/>
                </a:solidFill>
                <a:latin typeface="Times New Roman" panose="02020603050405020304" pitchFamily="18" charset="0"/>
                <a:cs typeface="Times New Roman" panose="02020603050405020304" pitchFamily="18" charset="0"/>
              </a:rPr>
              <a:t> </a:t>
            </a:r>
            <a:r>
              <a:rPr lang="fr-FR" sz="2400" b="1" i="1" dirty="0" err="1">
                <a:solidFill>
                  <a:srgbClr val="0000FF"/>
                </a:solidFill>
                <a:latin typeface="Times New Roman" panose="02020603050405020304" pitchFamily="18" charset="0"/>
                <a:cs typeface="Times New Roman" panose="02020603050405020304" pitchFamily="18" charset="0"/>
              </a:rPr>
              <a:t>thi</a:t>
            </a:r>
            <a:r>
              <a:rPr lang="fr-FR" sz="2400" b="1" i="1" dirty="0">
                <a:solidFill>
                  <a:srgbClr val="0000FF"/>
                </a:solidFill>
                <a:latin typeface="Times New Roman" panose="02020603050405020304" pitchFamily="18" charset="0"/>
                <a:cs typeface="Times New Roman" panose="02020603050405020304" pitchFamily="18" charset="0"/>
              </a:rPr>
              <a:t> </a:t>
            </a:r>
            <a:r>
              <a:rPr lang="fr-FR" sz="2400" b="1" i="1" dirty="0" err="1">
                <a:solidFill>
                  <a:srgbClr val="0000FF"/>
                </a:solidFill>
                <a:latin typeface="Times New Roman" panose="02020603050405020304" pitchFamily="18" charset="0"/>
                <a:cs typeface="Times New Roman" panose="02020603050405020304" pitchFamily="18" charset="0"/>
              </a:rPr>
              <a:t>đua</a:t>
            </a:r>
            <a:r>
              <a:rPr lang="fr-FR" sz="2400" b="1" i="1" dirty="0">
                <a:solidFill>
                  <a:srgbClr val="0000FF"/>
                </a:solidFill>
                <a:latin typeface="Times New Roman" panose="02020603050405020304" pitchFamily="18" charset="0"/>
                <a:cs typeface="Times New Roman" panose="02020603050405020304" pitchFamily="18" charset="0"/>
              </a:rPr>
              <a:t>:</a:t>
            </a:r>
          </a:p>
          <a:p>
            <a:endParaRPr lang="fr-FR" b="1" i="1" dirty="0"/>
          </a:p>
          <a:p>
            <a:endParaRPr lang="fr-FR" b="1" i="1" dirty="0"/>
          </a:p>
          <a:p>
            <a:endParaRPr lang="fr-FR" b="1" i="1" dirty="0"/>
          </a:p>
          <a:p>
            <a:endParaRPr lang="fr-FR" b="1" i="1" dirty="0"/>
          </a:p>
          <a:p>
            <a:endParaRPr lang="fr-FR" b="1" i="1" dirty="0"/>
          </a:p>
          <a:p>
            <a:endParaRPr lang="fr-FR" b="1" i="1" dirty="0"/>
          </a:p>
          <a:p>
            <a:pPr marL="34290" indent="0">
              <a:buNone/>
            </a:pPr>
            <a:r>
              <a:rPr lang="en-US" sz="2400" b="1" i="1" dirty="0">
                <a:solidFill>
                  <a:srgbClr val="0000FF"/>
                </a:solidFill>
                <a:latin typeface="Times New Roman" panose="02020603050405020304" pitchFamily="18" charset="0"/>
                <a:cs typeface="Times New Roman" panose="02020603050405020304" pitchFamily="18" charset="0"/>
              </a:rPr>
              <a:t>2.2. </a:t>
            </a:r>
            <a:r>
              <a:rPr lang="en-US" sz="2400" b="1" i="1" dirty="0" err="1">
                <a:solidFill>
                  <a:srgbClr val="0000FF"/>
                </a:solidFill>
                <a:latin typeface="Times New Roman" panose="02020603050405020304" pitchFamily="18" charset="0"/>
                <a:cs typeface="Times New Roman" panose="02020603050405020304" pitchFamily="18" charset="0"/>
              </a:rPr>
              <a:t>Quyết</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định</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công</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nhận</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hoặc</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văn</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bản</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xác</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nhận</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hoàn</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thành</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tốt</a:t>
            </a:r>
            <a:r>
              <a:rPr lang="en-US" sz="2400" b="1" i="1" dirty="0">
                <a:solidFill>
                  <a:srgbClr val="0000FF"/>
                </a:solidFill>
                <a:latin typeface="Times New Roman" panose="02020603050405020304" pitchFamily="18" charset="0"/>
                <a:cs typeface="Times New Roman" panose="02020603050405020304" pitchFamily="18" charset="0"/>
              </a:rPr>
              <a:t>/</a:t>
            </a:r>
            <a:r>
              <a:rPr lang="en-US" sz="2400" b="1" i="1" dirty="0" err="1">
                <a:solidFill>
                  <a:srgbClr val="0000FF"/>
                </a:solidFill>
                <a:latin typeface="Times New Roman" panose="02020603050405020304" pitchFamily="18" charset="0"/>
                <a:cs typeface="Times New Roman" panose="02020603050405020304" pitchFamily="18" charset="0"/>
              </a:rPr>
              <a:t>hoàn</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thành</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xuất</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sắc</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nhiệm</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vụ</a:t>
            </a:r>
            <a:r>
              <a:rPr lang="en-US" sz="2400" b="1" i="1"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en-US" dirty="0"/>
          </a:p>
          <a:p>
            <a:pPr marL="34290" indent="0">
              <a:buNone/>
            </a:pPr>
            <a:endParaRPr lang="en-US" dirty="0"/>
          </a:p>
        </p:txBody>
      </p:sp>
      <p:graphicFrame>
        <p:nvGraphicFramePr>
          <p:cNvPr id="4" name="Table 3"/>
          <p:cNvGraphicFramePr>
            <a:graphicFrameLocks noGrp="1"/>
          </p:cNvGraphicFramePr>
          <p:nvPr/>
        </p:nvGraphicFramePr>
        <p:xfrm>
          <a:off x="2718752" y="1612106"/>
          <a:ext cx="6144895" cy="1701991"/>
        </p:xfrm>
        <a:graphic>
          <a:graphicData uri="http://schemas.openxmlformats.org/drawingml/2006/table">
            <a:tbl>
              <a:tblPr firstRow="1" firstCol="1" lastRow="1" lastCol="1" bandRow="1" bandCol="1"/>
              <a:tblGrid>
                <a:gridCol w="547370">
                  <a:extLst>
                    <a:ext uri="{9D8B030D-6E8A-4147-A177-3AD203B41FA5}">
                      <a16:colId xmlns:a16="http://schemas.microsoft.com/office/drawing/2014/main" val="2758447402"/>
                    </a:ext>
                  </a:extLst>
                </a:gridCol>
                <a:gridCol w="2022475">
                  <a:extLst>
                    <a:ext uri="{9D8B030D-6E8A-4147-A177-3AD203B41FA5}">
                      <a16:colId xmlns:a16="http://schemas.microsoft.com/office/drawing/2014/main" val="4019471124"/>
                    </a:ext>
                  </a:extLst>
                </a:gridCol>
                <a:gridCol w="3575050">
                  <a:extLst>
                    <a:ext uri="{9D8B030D-6E8A-4147-A177-3AD203B41FA5}">
                      <a16:colId xmlns:a16="http://schemas.microsoft.com/office/drawing/2014/main" val="1798368513"/>
                    </a:ext>
                  </a:extLst>
                </a:gridCol>
              </a:tblGrid>
              <a:tr h="0">
                <a:tc>
                  <a:txBody>
                    <a:bodyPr/>
                    <a:lstStyle/>
                    <a:p>
                      <a:pPr algn="ctr">
                        <a:lnSpc>
                          <a:spcPts val="1700"/>
                        </a:lnSpc>
                        <a:spcAft>
                          <a:spcPts val="0"/>
                        </a:spcAft>
                      </a:pPr>
                      <a:r>
                        <a:rPr lang="en-SG"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Danh hiệu thi đua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ngày, tháng, năm của quyết định công nhận danh hiệu thi đua; cơ quan ban hành quyết định</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698752"/>
                  </a:ext>
                </a:extLst>
              </a:tr>
              <a:tr h="0">
                <a:tc>
                  <a:txBody>
                    <a:bodyPr/>
                    <a:lstStyle/>
                    <a:p>
                      <a:pPr algn="ctr">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Chiến sĩ thi đua cấp tỉnh/thành phố</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a:t>
                      </a:r>
                      <a:r>
                        <a:rPr lang="vi-VN"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/QĐ-UBND ngày </a:t>
                      </a: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của UBND tỉnh/thành phố……..</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405044"/>
                  </a:ext>
                </a:extLst>
              </a:tr>
              <a:tr h="0">
                <a:tc>
                  <a:txBody>
                    <a:bodyPr/>
                    <a:lstStyle/>
                    <a:p>
                      <a:pPr algn="ctr">
                        <a:spcBef>
                          <a:spcPts val="600"/>
                        </a:spcBef>
                        <a:spcAft>
                          <a:spcPts val="0"/>
                        </a:spcAft>
                      </a:pP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Chiến sĩ thi đua cơ sở</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/QĐ-UBND ngày </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đốc</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04002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72148432"/>
              </p:ext>
            </p:extLst>
          </p:nvPr>
        </p:nvGraphicFramePr>
        <p:xfrm>
          <a:off x="2800350" y="4396740"/>
          <a:ext cx="5981700" cy="1915351"/>
        </p:xfrm>
        <a:graphic>
          <a:graphicData uri="http://schemas.openxmlformats.org/drawingml/2006/table">
            <a:tbl>
              <a:tblPr firstRow="1" firstCol="1" lastRow="1" lastCol="1" bandRow="1" bandCol="1"/>
              <a:tblGrid>
                <a:gridCol w="581660">
                  <a:extLst>
                    <a:ext uri="{9D8B030D-6E8A-4147-A177-3AD203B41FA5}">
                      <a16:colId xmlns:a16="http://schemas.microsoft.com/office/drawing/2014/main" val="19327364"/>
                    </a:ext>
                  </a:extLst>
                </a:gridCol>
                <a:gridCol w="2377440">
                  <a:extLst>
                    <a:ext uri="{9D8B030D-6E8A-4147-A177-3AD203B41FA5}">
                      <a16:colId xmlns:a16="http://schemas.microsoft.com/office/drawing/2014/main" val="844172638"/>
                    </a:ext>
                  </a:extLst>
                </a:gridCol>
                <a:gridCol w="3022600">
                  <a:extLst>
                    <a:ext uri="{9D8B030D-6E8A-4147-A177-3AD203B41FA5}">
                      <a16:colId xmlns:a16="http://schemas.microsoft.com/office/drawing/2014/main" val="1569671969"/>
                    </a:ext>
                  </a:extLst>
                </a:gridCol>
              </a:tblGrid>
              <a:tr h="0">
                <a:tc>
                  <a:txBody>
                    <a:bodyPr/>
                    <a:lstStyle/>
                    <a:p>
                      <a:pPr algn="ctr">
                        <a:lnSpc>
                          <a:spcPts val="1700"/>
                        </a:lnSpc>
                        <a:spcAft>
                          <a:spcPts val="0"/>
                        </a:spcAft>
                      </a:pPr>
                      <a:r>
                        <a:rPr lang="en-SG"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cán bộ, công chức, viên chức và người lao động</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SG"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ngày, tháng, năm của quyết định công nhận; cơ quan ban hành quyết định</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65650"/>
                  </a:ext>
                </a:extLst>
              </a:tr>
              <a:tr h="0">
                <a:tc>
                  <a:txBody>
                    <a:bodyPr/>
                    <a:lstStyle/>
                    <a:p>
                      <a:pPr algn="ctr">
                        <a:spcBef>
                          <a:spcPts val="600"/>
                        </a:spcBef>
                        <a:spcAft>
                          <a:spcPts val="0"/>
                        </a:spcAft>
                      </a:pP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xuất sắc nhiệm vụ</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…../QĐ-…. ngày /…/201… của…………………………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973032"/>
                  </a:ext>
                </a:extLst>
              </a:tr>
              <a:tr h="0">
                <a:tc>
                  <a:txBody>
                    <a:bodyPr/>
                    <a:lstStyle/>
                    <a:p>
                      <a:pPr algn="ctr">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tốt nhiệm vụ</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...../QĐ-UBND  </a:t>
                      </a:r>
                      <a:r>
                        <a:rPr lang="vi-VN"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 </a:t>
                      </a: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của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593989"/>
                  </a:ext>
                </a:extLst>
              </a:tr>
              <a:tr h="0">
                <a:tc>
                  <a:txBody>
                    <a:bodyPr/>
                    <a:lstStyle/>
                    <a:p>
                      <a:pPr algn="ctr">
                        <a:spcBef>
                          <a:spcPts val="600"/>
                        </a:spcBef>
                        <a:spcAft>
                          <a:spcPts val="0"/>
                        </a:spcAft>
                      </a:pPr>
                      <a:r>
                        <a:rPr lang="es-MX"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xuất sắc nhiệm vụ</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s-MX"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s-MX"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s-MX"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 </a:t>
                      </a: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s-MX"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/…/201… </a:t>
                      </a:r>
                      <a:r>
                        <a:rPr lang="es-MX" sz="1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s-MX"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959933"/>
                  </a:ext>
                </a:extLst>
              </a:tr>
            </a:tbl>
          </a:graphicData>
        </a:graphic>
      </p:graphicFrame>
    </p:spTree>
    <p:extLst>
      <p:ext uri="{BB962C8B-B14F-4D97-AF65-F5344CB8AC3E}">
        <p14:creationId xmlns:p14="http://schemas.microsoft.com/office/powerpoint/2010/main" val="40831111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57200" y="457200"/>
            <a:ext cx="11353800" cy="5943600"/>
          </a:xfrm>
        </p:spPr>
        <p:txBody>
          <a:bodyPr>
            <a:normAutofit fontScale="92500" lnSpcReduction="10000"/>
          </a:bodyPr>
          <a:lstStyle/>
          <a:p>
            <a:pPr marL="34290" indent="0">
              <a:buNone/>
            </a:pPr>
            <a:r>
              <a:rPr lang="fr-FR" sz="2800" b="1" dirty="0">
                <a:solidFill>
                  <a:srgbClr val="0000FF"/>
                </a:solidFill>
                <a:latin typeface="Times New Roman" panose="02020603050405020304" pitchFamily="18" charset="0"/>
                <a:cs typeface="Times New Roman" panose="02020603050405020304" pitchFamily="18" charset="0"/>
              </a:rPr>
              <a:t>2.3. </a:t>
            </a:r>
            <a:r>
              <a:rPr lang="fr-FR" sz="2800" b="1" dirty="0" err="1">
                <a:solidFill>
                  <a:srgbClr val="0000FF"/>
                </a:solidFill>
                <a:latin typeface="Times New Roman" panose="02020603050405020304" pitchFamily="18" charset="0"/>
                <a:cs typeface="Times New Roman" panose="02020603050405020304" pitchFamily="18" charset="0"/>
              </a:rPr>
              <a:t>Hình</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thức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khen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thưởng</a:t>
            </a:r>
            <a:r>
              <a:rPr lang="fr-FR" sz="2800" b="1" dirty="0">
                <a:solidFill>
                  <a:srgbClr val="0000FF"/>
                </a:solidFill>
                <a:latin typeface="Times New Roman" panose="02020603050405020304" pitchFamily="18" charset="0"/>
                <a:cs typeface="Times New Roman" panose="02020603050405020304" pitchFamily="18" charset="0"/>
              </a:rPr>
              <a:t>:</a:t>
            </a:r>
          </a:p>
          <a:p>
            <a:pPr marL="34290" indent="0">
              <a:buNone/>
            </a:pPr>
            <a:endParaRPr lang="fr-FR" b="1" i="1" dirty="0"/>
          </a:p>
          <a:p>
            <a:pPr marL="34290" indent="0">
              <a:buNone/>
            </a:pPr>
            <a:endParaRPr lang="fr-FR" b="1" i="1" dirty="0"/>
          </a:p>
          <a:p>
            <a:pPr marL="34290" indent="0">
              <a:buNone/>
            </a:pPr>
            <a:endParaRPr lang="fr-FR" b="1" i="1" dirty="0"/>
          </a:p>
          <a:p>
            <a:pPr marL="34290" indent="0">
              <a:buNone/>
            </a:pPr>
            <a:endParaRPr lang="fr-FR" b="1" i="1" dirty="0"/>
          </a:p>
          <a:p>
            <a:pPr marL="34290" indent="0">
              <a:buNone/>
            </a:pPr>
            <a:endParaRPr lang="fr-FR" b="1" i="1" dirty="0"/>
          </a:p>
          <a:p>
            <a:pPr marL="34290" indent="0">
              <a:buNone/>
            </a:pPr>
            <a:endParaRPr lang="fr-FR" b="1" i="1" dirty="0"/>
          </a:p>
          <a:p>
            <a:pPr marL="34290" indent="0">
              <a:buNone/>
            </a:pPr>
            <a:endParaRPr lang="fr-FR" b="1" i="1" dirty="0"/>
          </a:p>
          <a:p>
            <a:pPr marL="34290" indent="0">
              <a:buNone/>
            </a:pPr>
            <a:endParaRPr lang="fr-FR" b="1" i="1" dirty="0"/>
          </a:p>
          <a:p>
            <a:pPr marL="34290" indent="0">
              <a:buNone/>
            </a:pPr>
            <a:endParaRPr lang="fr-FR" b="1" i="1" dirty="0"/>
          </a:p>
          <a:p>
            <a:pPr marL="34290" indent="0">
              <a:buNone/>
            </a:pPr>
            <a:endParaRPr lang="fr-FR" b="1" i="1" dirty="0"/>
          </a:p>
          <a:p>
            <a:pPr marL="34290" indent="0">
              <a:buNone/>
            </a:pPr>
            <a:endParaRPr lang="fr-FR" b="1" i="1" dirty="0"/>
          </a:p>
          <a:p>
            <a:pPr marL="34290" indent="0" algn="just">
              <a:buNone/>
            </a:pPr>
            <a:endParaRPr lang="en-US" sz="2800" dirty="0">
              <a:solidFill>
                <a:srgbClr val="0000FF"/>
              </a:solidFill>
              <a:latin typeface="Times New Roman" panose="02020603050405020304" pitchFamily="18" charset="0"/>
              <a:cs typeface="Times New Roman" panose="02020603050405020304" pitchFamily="18" charset="0"/>
            </a:endParaRPr>
          </a:p>
          <a:p>
            <a:pPr marL="34290" indent="0" algn="just">
              <a:buNone/>
            </a:pP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tại</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Điểm</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Khoản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Điều</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Luật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đua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khen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thưởng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năm</a:t>
            </a:r>
            <a:r>
              <a:rPr lang="en-US" sz="2800" dirty="0">
                <a:solidFill>
                  <a:srgbClr val="0000FF"/>
                </a:solidFill>
                <a:latin typeface="Times New Roman" panose="02020603050405020304" pitchFamily="18" charset="0"/>
                <a:cs typeface="Times New Roman" panose="02020603050405020304" pitchFamily="18" charset="0"/>
              </a:rPr>
              <a:t> 2022 (</a:t>
            </a:r>
            <a:r>
              <a:rPr lang="en-US" sz="2800" dirty="0" err="1">
                <a:solidFill>
                  <a:srgbClr val="0000FF"/>
                </a:solidFill>
                <a:latin typeface="Times New Roman" panose="02020603050405020304" pitchFamily="18" charset="0"/>
                <a:cs typeface="Times New Roman" panose="02020603050405020304" pitchFamily="18" charset="0"/>
              </a:rPr>
              <a:t>hoặc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98/2023/NĐ-CP </a:t>
            </a:r>
            <a:r>
              <a:rPr lang="en-US" sz="2800" dirty="0" err="1">
                <a:solidFill>
                  <a:srgbClr val="0000FF"/>
                </a:solidFill>
                <a:latin typeface="Times New Roman" panose="02020603050405020304" pitchFamily="18" charset="0"/>
                <a:cs typeface="Times New Roman" panose="02020603050405020304" pitchFamily="18" charset="0"/>
              </a:rPr>
              <a:t>ngày</a:t>
            </a:r>
            <a:r>
              <a:rPr lang="en-US" sz="2800" dirty="0">
                <a:solidFill>
                  <a:srgbClr val="0000FF"/>
                </a:solidFill>
                <a:latin typeface="Times New Roman" panose="02020603050405020304" pitchFamily="18" charset="0"/>
                <a:cs typeface="Times New Roman" panose="02020603050405020304" pitchFamily="18" charset="0"/>
              </a:rPr>
              <a:t> 31/12/2023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phủ</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bản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thân</a:t>
            </a:r>
            <a:r>
              <a:rPr lang="en-US" sz="2800" b="1" i="1" dirty="0">
                <a:solidFill>
                  <a:srgbClr val="0000FF"/>
                </a:solidFill>
                <a:latin typeface="Times New Roman" panose="02020603050405020304" pitchFamily="18" charset="0"/>
                <a:cs typeface="Times New Roman" panose="02020603050405020304" pitchFamily="18" charset="0"/>
              </a:rPr>
              <a:t> </a:t>
            </a:r>
            <a:r>
              <a:rPr lang="es-ES" sz="2800" b="1" i="1" dirty="0">
                <a:solidFill>
                  <a:srgbClr val="0000FF"/>
                </a:solidFill>
                <a:latin typeface="Times New Roman" panose="02020603050405020304" pitchFamily="18" charset="0"/>
                <a:cs typeface="Times New Roman" panose="02020603050405020304" pitchFamily="18" charset="0"/>
              </a:rPr>
              <a:t>(</a:t>
            </a:r>
            <a:r>
              <a:rPr lang="es-ES" sz="2800" b="1" i="1" dirty="0" err="1">
                <a:solidFill>
                  <a:srgbClr val="0000FF"/>
                </a:solidFill>
                <a:latin typeface="Times New Roman" panose="02020603050405020304" pitchFamily="18" charset="0"/>
                <a:cs typeface="Times New Roman" panose="02020603050405020304" pitchFamily="18" charset="0"/>
              </a:rPr>
              <a:t>hoặc</a:t>
            </a:r>
            <a:r>
              <a:rPr lang="es-E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tên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cá</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nhân</a:t>
            </a:r>
            <a:r>
              <a:rPr lang="en-US" sz="2800" b="1" i="1" dirty="0">
                <a:solidFill>
                  <a:srgbClr val="0000FF"/>
                </a:solidFill>
                <a:latin typeface="Times New Roman" panose="02020603050405020304" pitchFamily="18" charset="0"/>
                <a:cs typeface="Times New Roman" panose="02020603050405020304" pitchFamily="18" charset="0"/>
              </a:rPr>
              <a: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đủ</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chuẩn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xét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tặng</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a:solidFill>
                  <a:srgbClr val="0000FF"/>
                </a:solidFill>
                <a:latin typeface="Times New Roman" panose="02020603050405020304" pitchFamily="18" charset="0"/>
                <a:cs typeface="Times New Roman" panose="02020603050405020304" pitchFamily="18" charset="0"/>
              </a:rPr>
              <a:t>(</a:t>
            </a:r>
            <a:r>
              <a:rPr lang="en-US" sz="2800" b="1" i="1" dirty="0" err="1">
                <a:solidFill>
                  <a:srgbClr val="0000FF"/>
                </a:solidFill>
                <a:latin typeface="Times New Roman" panose="02020603050405020304" pitchFamily="18" charset="0"/>
                <a:cs typeface="Times New Roman" panose="02020603050405020304" pitchFamily="18" charset="0"/>
              </a:rPr>
              <a:t>danh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hiệu</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thi</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đua</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hoặc</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hình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thức</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khen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thưởng</a:t>
            </a:r>
            <a:r>
              <a:rPr lang="en-US" sz="2800" b="1" i="1" dirty="0">
                <a:solidFill>
                  <a:srgbClr val="0000FF"/>
                </a:solidFill>
                <a:latin typeface="Times New Roman" panose="02020603050405020304" pitchFamily="18" charset="0"/>
                <a:cs typeface="Times New Roman" panose="02020603050405020304" pitchFamily="18" charset="0"/>
              </a:rPr>
              <a:t>)</a:t>
            </a:r>
            <a:r>
              <a:rPr lang="en-US" sz="2800" dirty="0">
                <a:solidFill>
                  <a:srgbClr val="0000FF"/>
                </a:solidFill>
                <a:latin typeface="Times New Roman" panose="02020603050405020304" pitchFamily="18" charset="0"/>
                <a:cs typeface="Times New Roman" panose="02020603050405020304" pitchFamily="18" charset="0"/>
              </a:rPr>
              <a:t>.</a:t>
            </a:r>
          </a:p>
          <a:p>
            <a:pPr marL="34290" indent="0">
              <a:buNone/>
            </a:pP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035483207"/>
              </p:ext>
            </p:extLst>
          </p:nvPr>
        </p:nvGraphicFramePr>
        <p:xfrm>
          <a:off x="1143000" y="1181576"/>
          <a:ext cx="10134600" cy="3085623"/>
        </p:xfrm>
        <a:graphic>
          <a:graphicData uri="http://schemas.openxmlformats.org/drawingml/2006/table">
            <a:tbl>
              <a:tblPr firstRow="1" firstCol="1" lastRow="1" lastCol="1" bandRow="1" bandCol="1"/>
              <a:tblGrid>
                <a:gridCol w="1133215">
                  <a:extLst>
                    <a:ext uri="{9D8B030D-6E8A-4147-A177-3AD203B41FA5}">
                      <a16:colId xmlns:a16="http://schemas.microsoft.com/office/drawing/2014/main" val="4010268657"/>
                    </a:ext>
                  </a:extLst>
                </a:gridCol>
                <a:gridCol w="2988915">
                  <a:extLst>
                    <a:ext uri="{9D8B030D-6E8A-4147-A177-3AD203B41FA5}">
                      <a16:colId xmlns:a16="http://schemas.microsoft.com/office/drawing/2014/main" val="1342214513"/>
                    </a:ext>
                  </a:extLst>
                </a:gridCol>
                <a:gridCol w="6012470">
                  <a:extLst>
                    <a:ext uri="{9D8B030D-6E8A-4147-A177-3AD203B41FA5}">
                      <a16:colId xmlns:a16="http://schemas.microsoft.com/office/drawing/2014/main" val="1148552624"/>
                    </a:ext>
                  </a:extLst>
                </a:gridCol>
              </a:tblGrid>
              <a:tr h="859548">
                <a:tc>
                  <a:txBody>
                    <a:bodyPr/>
                    <a:lstStyle/>
                    <a:p>
                      <a:pPr algn="ctr">
                        <a:spcAft>
                          <a:spcPts val="0"/>
                        </a:spcAft>
                      </a:pP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985322"/>
                  </a:ext>
                </a:extLst>
              </a:tr>
              <a:tr h="859548">
                <a:tc>
                  <a:txBody>
                    <a:bodyPr/>
                    <a:lstStyle/>
                    <a:p>
                      <a:pPr algn="ctr">
                        <a:spcBef>
                          <a:spcPts val="600"/>
                        </a:spcBef>
                        <a:spcAft>
                          <a:spcPts val="60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Huân</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Lao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.../QĐ-CTN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107394"/>
                  </a:ext>
                </a:extLst>
              </a:tr>
              <a:tr h="869780">
                <a:tc>
                  <a:txBody>
                    <a:bodyPr/>
                    <a:lstStyle/>
                    <a:p>
                      <a:pPr algn="ctr">
                        <a:lnSpc>
                          <a:spcPts val="1700"/>
                        </a:lnSpc>
                        <a:spcBef>
                          <a:spcPts val="600"/>
                        </a:spcBef>
                        <a:spcAft>
                          <a:spcPts val="60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60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 khen Thủ tướng Chính phủ về thành tích….</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Bef>
                          <a:spcPts val="600"/>
                        </a:spcBef>
                        <a:spcAft>
                          <a:spcPts val="600"/>
                        </a:spcAft>
                      </a:pP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..../QĐ-</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TTg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897049"/>
                  </a:ext>
                </a:extLst>
              </a:tr>
              <a:tr h="496747">
                <a:tc>
                  <a:txBody>
                    <a:bodyPr/>
                    <a:lstStyle/>
                    <a:p>
                      <a:pPr algn="ctr">
                        <a:lnSpc>
                          <a:spcPts val="1700"/>
                        </a:lnSpc>
                        <a:spcBef>
                          <a:spcPts val="600"/>
                        </a:spcBef>
                        <a:spcAft>
                          <a:spcPts val="60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600"/>
                        </a:spcBef>
                        <a:spcAft>
                          <a:spcPts val="60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 khen về thành tích….</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Bef>
                          <a:spcPts val="600"/>
                        </a:spcBef>
                        <a:spcAft>
                          <a:spcPts val="600"/>
                        </a:spcAft>
                      </a:pP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/QĐ-UBND ngày </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UBND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217239"/>
                  </a:ext>
                </a:extLst>
              </a:tr>
            </a:tbl>
          </a:graphicData>
        </a:graphic>
      </p:graphicFrame>
    </p:spTree>
    <p:extLst>
      <p:ext uri="{BB962C8B-B14F-4D97-AF65-F5344CB8AC3E}">
        <p14:creationId xmlns:p14="http://schemas.microsoft.com/office/powerpoint/2010/main" val="2970320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5987" y="2867405"/>
            <a:ext cx="6264275" cy="939800"/>
          </a:xfrm>
          <a:prstGeom prst="rect">
            <a:avLst/>
          </a:prstGeom>
        </p:spPr>
        <p:txBody>
          <a:bodyPr vert="horz" wrap="square" lIns="0" tIns="12700" rIns="0" bIns="0" rtlCol="0" anchor="t" anchorCtr="0">
            <a:spAutoFit/>
          </a:bodyPr>
          <a:lstStyle/>
          <a:p>
            <a:pPr marL="0" indent="0">
              <a:spcBef>
                <a:spcPts val="100"/>
              </a:spcBef>
              <a:buNone/>
              <a:tabLst>
                <a:tab pos="1612900" algn="l"/>
              </a:tabLst>
            </a:pPr>
            <a:r>
              <a:rPr sz="6000" b="0" spc="-60" dirty="0">
                <a:latin typeface="Times New Roman"/>
                <a:cs typeface="Times New Roman"/>
              </a:rPr>
              <a:t>Trân	</a:t>
            </a:r>
            <a:r>
              <a:rPr sz="6000" b="0" dirty="0">
                <a:latin typeface="Times New Roman"/>
                <a:cs typeface="Times New Roman"/>
              </a:rPr>
              <a:t>trọng cảm</a:t>
            </a:r>
            <a:r>
              <a:rPr sz="6000" b="0" spc="-100" dirty="0">
                <a:latin typeface="Times New Roman"/>
                <a:cs typeface="Times New Roman"/>
              </a:rPr>
              <a:t> </a:t>
            </a:r>
            <a:r>
              <a:rPr sz="6000" b="0" dirty="0">
                <a:latin typeface="Times New Roman"/>
                <a:cs typeface="Times New Roman"/>
              </a:rPr>
              <a:t>ơn./.</a:t>
            </a:r>
            <a:endParaRPr sz="6000" dirty="0">
              <a:latin typeface="Times New Roman"/>
              <a:cs typeface="Times New Roman"/>
            </a:endParaRPr>
          </a:p>
        </p:txBody>
      </p:sp>
      <p:sp>
        <p:nvSpPr>
          <p:cNvPr id="3" name="object 3"/>
          <p:cNvSpPr/>
          <p:nvPr/>
        </p:nvSpPr>
        <p:spPr>
          <a:xfrm>
            <a:off x="5368671" y="990600"/>
            <a:ext cx="1295400" cy="12954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47800" y="6096000"/>
            <a:ext cx="3704081" cy="45719"/>
          </a:xfrm>
          <a:custGeom>
            <a:avLst/>
            <a:gdLst/>
            <a:ahLst/>
            <a:cxnLst/>
            <a:rect l="l" t="t" r="r" b="b"/>
            <a:pathLst>
              <a:path w="4389120">
                <a:moveTo>
                  <a:pt x="0" y="0"/>
                </a:moveTo>
                <a:lnTo>
                  <a:pt x="4389120" y="0"/>
                </a:lnTo>
              </a:path>
            </a:pathLst>
          </a:custGeom>
          <a:ln w="28956">
            <a:solidFill>
              <a:srgbClr val="FF7B80"/>
            </a:solidFill>
          </a:ln>
        </p:spPr>
        <p:txBody>
          <a:bodyPr wrap="square" lIns="0" tIns="0" rIns="0" bIns="0" rtlCol="0"/>
          <a:lstStyle/>
          <a:p>
            <a:endParaRPr/>
          </a:p>
        </p:txBody>
      </p:sp>
      <p:sp>
        <p:nvSpPr>
          <p:cNvPr id="5" name="object 5"/>
          <p:cNvSpPr txBox="1"/>
          <p:nvPr/>
        </p:nvSpPr>
        <p:spPr>
          <a:xfrm>
            <a:off x="381000" y="6477000"/>
            <a:ext cx="6019800" cy="218008"/>
          </a:xfrm>
          <a:prstGeom prst="rect">
            <a:avLst/>
          </a:prstGeom>
        </p:spPr>
        <p:txBody>
          <a:bodyPr vert="horz" wrap="square" lIns="0" tIns="0" rIns="0" bIns="0" rtlCol="0">
            <a:spAutoFit/>
          </a:bodyPr>
          <a:lstStyle/>
          <a:p>
            <a:pPr marL="12700">
              <a:lnSpc>
                <a:spcPts val="1735"/>
              </a:lnSpc>
            </a:pPr>
            <a:r>
              <a:rPr lang="en-US" sz="1500" b="1" spc="-5" dirty="0">
                <a:solidFill>
                  <a:srgbClr val="FF0000"/>
                </a:solidFill>
                <a:latin typeface="Times New Roman"/>
                <a:cs typeface="Times New Roman"/>
              </a:rPr>
              <a:t>PHÒNG NGHIỆP VỤ, </a:t>
            </a:r>
            <a:r>
              <a:rPr sz="1500" b="1" spc="-5" dirty="0">
                <a:solidFill>
                  <a:srgbClr val="FF0000"/>
                </a:solidFill>
                <a:latin typeface="Times New Roman"/>
                <a:cs typeface="Times New Roman"/>
              </a:rPr>
              <a:t>BAN THI ĐUA </a:t>
            </a:r>
            <a:r>
              <a:rPr sz="1500" b="1" dirty="0">
                <a:solidFill>
                  <a:srgbClr val="FF0000"/>
                </a:solidFill>
                <a:latin typeface="Times New Roman"/>
                <a:cs typeface="Times New Roman"/>
              </a:rPr>
              <a:t>- </a:t>
            </a:r>
            <a:r>
              <a:rPr sz="1500" b="1" spc="-5" dirty="0">
                <a:solidFill>
                  <a:srgbClr val="FF0000"/>
                </a:solidFill>
                <a:latin typeface="Times New Roman"/>
                <a:cs typeface="Times New Roman"/>
              </a:rPr>
              <a:t>KHEN THƯỞNG </a:t>
            </a:r>
            <a:r>
              <a:rPr lang="en-US" sz="1500" b="1" spc="-5" dirty="0">
                <a:solidFill>
                  <a:srgbClr val="FF0000"/>
                </a:solidFill>
                <a:latin typeface="Times New Roman"/>
                <a:cs typeface="Times New Roman"/>
              </a:rPr>
              <a:t>(SỞ NỘI VỤ)</a:t>
            </a:r>
            <a:endParaRPr sz="1500" dirty="0">
              <a:latin typeface="Times New Roman"/>
              <a:cs typeface="Times New Roman"/>
            </a:endParaRPr>
          </a:p>
        </p:txBody>
      </p:sp>
    </p:spTree>
    <p:extLst>
      <p:ext uri="{BB962C8B-B14F-4D97-AF65-F5344CB8AC3E}">
        <p14:creationId xmlns:p14="http://schemas.microsoft.com/office/powerpoint/2010/main" val="363202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a:extLst>
              <a:ext uri="{FF2B5EF4-FFF2-40B4-BE49-F238E27FC236}">
                <a16:creationId xmlns:a16="http://schemas.microsoft.com/office/drawing/2014/main" id="{5CF3DF83-C8C4-B744-6419-B36654DD70A3}"/>
              </a:ext>
            </a:extLst>
          </p:cNvPr>
          <p:cNvGraphicFramePr>
            <a:graphicFrameLocks noGrp="1"/>
          </p:cNvGraphicFramePr>
          <p:nvPr>
            <p:extLst>
              <p:ext uri="{D42A27DB-BD31-4B8C-83A1-F6EECF244321}">
                <p14:modId xmlns:p14="http://schemas.microsoft.com/office/powerpoint/2010/main" val="3987272123"/>
              </p:ext>
            </p:extLst>
          </p:nvPr>
        </p:nvGraphicFramePr>
        <p:xfrm>
          <a:off x="402053" y="685800"/>
          <a:ext cx="11299996" cy="6172200"/>
        </p:xfrm>
        <a:graphic>
          <a:graphicData uri="http://schemas.openxmlformats.org/drawingml/2006/table">
            <a:tbl>
              <a:tblPr/>
              <a:tblGrid>
                <a:gridCol w="1655347">
                  <a:extLst>
                    <a:ext uri="{9D8B030D-6E8A-4147-A177-3AD203B41FA5}">
                      <a16:colId xmlns:a16="http://schemas.microsoft.com/office/drawing/2014/main" val="20000"/>
                    </a:ext>
                  </a:extLst>
                </a:gridCol>
                <a:gridCol w="3046056">
                  <a:extLst>
                    <a:ext uri="{9D8B030D-6E8A-4147-A177-3AD203B41FA5}">
                      <a16:colId xmlns:a16="http://schemas.microsoft.com/office/drawing/2014/main" val="20001"/>
                    </a:ext>
                  </a:extLst>
                </a:gridCol>
                <a:gridCol w="3397557">
                  <a:extLst>
                    <a:ext uri="{9D8B030D-6E8A-4147-A177-3AD203B41FA5}">
                      <a16:colId xmlns:a16="http://schemas.microsoft.com/office/drawing/2014/main" val="20002"/>
                    </a:ext>
                  </a:extLst>
                </a:gridCol>
                <a:gridCol w="3201036">
                  <a:extLst>
                    <a:ext uri="{9D8B030D-6E8A-4147-A177-3AD203B41FA5}">
                      <a16:colId xmlns:a16="http://schemas.microsoft.com/office/drawing/2014/main" val="20003"/>
                    </a:ext>
                  </a:extLst>
                </a:gridCol>
              </a:tblGrid>
              <a:tr h="475402">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accent6"/>
                          </a:solidFill>
                          <a:effectLst/>
                          <a:latin typeface="Times New Roman" pitchFamily="18" charset="0"/>
                          <a:ea typeface="Calibri" pitchFamily="34" charset="0"/>
                          <a:cs typeface="Times New Roman" pitchFamily="18" charset="0"/>
                        </a:rPr>
                        <a:t>Quy định</a:t>
                      </a:r>
                      <a:endParaRPr kumimoji="0" lang="en-US" sz="1800" b="1" i="0" u="none" strike="noStrike" cap="none" normalizeH="0" baseline="0" dirty="0">
                        <a:ln>
                          <a:noFill/>
                        </a:ln>
                        <a:solidFill>
                          <a:schemeClr val="accent6"/>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2800" b="1" i="0" u="none" strike="noStrike" cap="none" normalizeH="0" baseline="0" dirty="0">
                          <a:ln>
                            <a:noFill/>
                          </a:ln>
                          <a:solidFill>
                            <a:srgbClr val="FF0000"/>
                          </a:solidFill>
                          <a:effectLst/>
                          <a:latin typeface="Times New Roman" pitchFamily="18" charset="0"/>
                          <a:cs typeface="Times New Roman" pitchFamily="18" charset="0"/>
                        </a:rPr>
                        <a:t>Huân chương Lao động </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đối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với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tập</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thể</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a:t>
                      </a:r>
                      <a:endPar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447">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330351">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quốc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HCLĐ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Nhì</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05 năm trở lên</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nhận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HTXSNV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hoặc đạt danh hiệu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Tập thể lao động xuất sắc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 +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04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ập thể không thuộc đối tượng tặng Cờ thi đua</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trong thời gian đó 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04 BK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tỉnh</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toàn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Đã được </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HCLĐ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Ba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05 năm trở lên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nhận</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HTXSNV</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hoặc đạt danh hiệu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Tập thể lao động xuất sắc</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+ 01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03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ập thể không thuộc đối tượng tặng Cờ thi đua</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trong thời gian đó có</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03 BK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tỉnh</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Lập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tích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xuất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sắc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phạm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vi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ảnh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hưởng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nêu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gương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lĩnh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vực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thuộc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ngành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quá</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trình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xây</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dựng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phát</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triển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10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năm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trở</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lên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đ</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ã được Bằng khen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TTgCP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sau</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có</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liên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tục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từ</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05 năm trở lên</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đến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điểm</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đề</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nghị</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được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công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nhận</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HTXSNV</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hoặc đạt danh hiệu </a:t>
                      </a:r>
                      <a:r>
                        <a:rPr kumimoji="0" lang="sq-AL" sz="1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Tập thể lao động xuất sắc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trong</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thời</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gian</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đó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có</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P</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02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hoặc</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Cờ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và</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01 BK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TT</a:t>
                      </a:r>
                      <a:r>
                        <a:rPr kumimoji="0" lang="sq-AL"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không thuộc đối tượng tặng Cờ thi đua</a:t>
                      </a:r>
                      <a:r>
                        <a:rPr kumimoji="0" lang="en-US"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bộ</a:t>
                      </a:r>
                      <a:r>
                        <a:rPr kumimoji="0" lang="en-US"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tỉnh</a:t>
                      </a:r>
                      <a:r>
                        <a:rPr kumimoji="0" lang="sq-AL"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trong thời gian đó có</a:t>
                      </a:r>
                      <a:r>
                        <a:rPr kumimoji="0" lang="en-US"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03 BK </a:t>
                      </a:r>
                      <a:r>
                        <a:rPr kumimoji="0" lang="en-US" sz="16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en-US"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sq-AL"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bộ,</a:t>
                      </a:r>
                      <a:r>
                        <a:rPr kumimoji="0" lang="en-US"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cấp</a:t>
                      </a:r>
                      <a:r>
                        <a:rPr kumimoji="0" lang="sq-AL" sz="1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tỉnh</a:t>
                      </a:r>
                      <a:endParaRPr kumimoji="0" lang="en-US" sz="1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46101" name="Picture 2" descr="Huân chương lao động hang I – Bimico KSB | Công ty Cổ phần Khoáng sản và  Xây dựng Bình Dương">
            <a:extLst>
              <a:ext uri="{FF2B5EF4-FFF2-40B4-BE49-F238E27FC236}">
                <a16:creationId xmlns:a16="http://schemas.microsoft.com/office/drawing/2014/main" id="{024212D5-5647-82FE-98D4-34ACCE75D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51" y="1797148"/>
            <a:ext cx="1491249"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0785FF8-AFFE-9A53-A851-191119BC3240}"/>
              </a:ext>
            </a:extLst>
          </p:cNvPr>
          <p:cNvSpPr txBox="1"/>
          <p:nvPr/>
        </p:nvSpPr>
        <p:spPr>
          <a:xfrm>
            <a:off x="3048000" y="3309925"/>
            <a:ext cx="6096000" cy="310341"/>
          </a:xfrm>
          <a:prstGeom prst="rect">
            <a:avLst/>
          </a:prstGeom>
          <a:noFill/>
        </p:spPr>
        <p:txBody>
          <a:bodyPr wrap="square">
            <a:spAutoFit/>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Quy định</a:t>
            </a: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p:txBody>
      </p:sp>
      <p:sp>
        <p:nvSpPr>
          <p:cNvPr id="5" name="TextBox 4">
            <a:extLst>
              <a:ext uri="{FF2B5EF4-FFF2-40B4-BE49-F238E27FC236}">
                <a16:creationId xmlns:a16="http://schemas.microsoft.com/office/drawing/2014/main" id="{D74720DE-67E3-E54E-BA24-FC4559E775CA}"/>
              </a:ext>
            </a:extLst>
          </p:cNvPr>
          <p:cNvSpPr txBox="1"/>
          <p:nvPr/>
        </p:nvSpPr>
        <p:spPr>
          <a:xfrm>
            <a:off x="3048000" y="3309925"/>
            <a:ext cx="6096000" cy="310341"/>
          </a:xfrm>
          <a:prstGeom prst="rect">
            <a:avLst/>
          </a:prstGeom>
          <a:noFill/>
        </p:spPr>
        <p:txBody>
          <a:bodyPr wrap="square">
            <a:spAutoFit/>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Quy định</a:t>
            </a: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a:extLst>
              <a:ext uri="{FF2B5EF4-FFF2-40B4-BE49-F238E27FC236}">
                <a16:creationId xmlns:a16="http://schemas.microsoft.com/office/drawing/2014/main" id="{928CC375-00FE-41F1-AA5E-6862F7F201A7}"/>
              </a:ext>
            </a:extLst>
          </p:cNvPr>
          <p:cNvGraphicFramePr>
            <a:graphicFrameLocks noGrp="1"/>
          </p:cNvGraphicFramePr>
          <p:nvPr/>
        </p:nvGraphicFramePr>
        <p:xfrm>
          <a:off x="1308100" y="685800"/>
          <a:ext cx="9493250" cy="6427788"/>
        </p:xfrm>
        <a:graphic>
          <a:graphicData uri="http://schemas.openxmlformats.org/drawingml/2006/table">
            <a:tbl>
              <a:tblPr/>
              <a:tblGrid>
                <a:gridCol w="1503098">
                  <a:extLst>
                    <a:ext uri="{9D8B030D-6E8A-4147-A177-3AD203B41FA5}">
                      <a16:colId xmlns:a16="http://schemas.microsoft.com/office/drawing/2014/main" val="20000"/>
                    </a:ext>
                  </a:extLst>
                </a:gridCol>
                <a:gridCol w="2689754">
                  <a:extLst>
                    <a:ext uri="{9D8B030D-6E8A-4147-A177-3AD203B41FA5}">
                      <a16:colId xmlns:a16="http://schemas.microsoft.com/office/drawing/2014/main" val="20001"/>
                    </a:ext>
                  </a:extLst>
                </a:gridCol>
                <a:gridCol w="2610644">
                  <a:extLst>
                    <a:ext uri="{9D8B030D-6E8A-4147-A177-3AD203B41FA5}">
                      <a16:colId xmlns:a16="http://schemas.microsoft.com/office/drawing/2014/main" val="20002"/>
                    </a:ext>
                  </a:extLst>
                </a:gridCol>
                <a:gridCol w="2689754">
                  <a:extLst>
                    <a:ext uri="{9D8B030D-6E8A-4147-A177-3AD203B41FA5}">
                      <a16:colId xmlns:a16="http://schemas.microsoft.com/office/drawing/2014/main" val="20003"/>
                    </a:ext>
                  </a:extLst>
                </a:gridCol>
              </a:tblGrid>
              <a:tr h="416252">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Quy định</a:t>
                      </a: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rgbClr val="FF0000"/>
                          </a:solidFill>
                          <a:effectLst/>
                          <a:latin typeface="Arial" pitchFamily="34" charset="0"/>
                          <a:cs typeface="Arial" pitchFamily="34" charset="0"/>
                        </a:rPr>
                        <a:t>Huân chương Lao động </a:t>
                      </a:r>
                      <a:r>
                        <a:rPr kumimoji="0" lang="en-US" sz="1800" b="1" i="0" u="none" strike="noStrike" cap="none" normalizeH="0" baseline="0" dirty="0">
                          <a:ln>
                            <a:noFill/>
                          </a:ln>
                          <a:solidFill>
                            <a:srgbClr val="FF0000"/>
                          </a:solidFill>
                          <a:effectLst/>
                          <a:latin typeface="Arial" pitchFamily="34" charset="0"/>
                          <a:cs typeface="Arial" pitchFamily="34" charset="0"/>
                        </a:rPr>
                        <a:t>(đối với tập </a:t>
                      </a:r>
                      <a:r>
                        <a:rPr kumimoji="0" lang="en-US" sz="1800" b="1" i="0" u="none" strike="noStrike" cap="none" normalizeH="0" baseline="0" dirty="0" err="1">
                          <a:ln>
                            <a:noFill/>
                          </a:ln>
                          <a:solidFill>
                            <a:srgbClr val="FF0000"/>
                          </a:solidFill>
                          <a:effectLst/>
                          <a:latin typeface="Arial" pitchFamily="34" charset="0"/>
                          <a:cs typeface="Arial" pitchFamily="34" charset="0"/>
                        </a:rPr>
                        <a:t>thể</a:t>
                      </a:r>
                      <a:r>
                        <a:rPr kumimoji="0" lang="en-US" sz="1800" b="1" i="0" u="none" strike="noStrike" cap="none" normalizeH="0" baseline="0" dirty="0">
                          <a:ln>
                            <a:noFill/>
                          </a:ln>
                          <a:solidFill>
                            <a:srgbClr val="FF0000"/>
                          </a:solidFill>
                          <a:effectLst/>
                          <a:latin typeface="Arial" pitchFamily="34" charset="0"/>
                          <a:cs typeface="Arial" pitchFamily="34" charset="0"/>
                        </a:rPr>
                        <a:t>)</a:t>
                      </a:r>
                      <a:endParaRPr kumimoji="0" lang="en-US" sz="1800" b="1"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3269">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658267">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dirty="0">
                          <a:solidFill>
                            <a:srgbClr val="002060"/>
                          </a:solidFill>
                          <a:latin typeface="Times New Roman" pitchFamily="18" charset="0"/>
                          <a:cs typeface="Times New Roman" pitchFamily="18" charset="0"/>
                        </a:rPr>
                        <a:t>c.</a:t>
                      </a:r>
                      <a:r>
                        <a:rPr lang="en-US" sz="1700"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Có nhiều đóng</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góp lớn vào sự</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phát triển KTXH</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của đất nước, bảo</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đảm an sinh xã</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hội, từ thiện nhân</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đạo, ứng dụng</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KHKT.</a:t>
                      </a:r>
                      <a:r>
                        <a:rPr lang="en-US" sz="1700" b="1"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đặc biệt xuất sắc,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vi-VN" sz="1700"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Có nhiều đóng</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góp lớn vào sự</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phát triển KTXH</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của đất nước, bảo</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đảm an sinh xã</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hội, từ thiện nhân</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đạo, ứng dụng</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KHKT.</a:t>
                      </a:r>
                      <a:r>
                        <a:rPr lang="en-US" sz="1700" b="1" i="0" baseline="0" dirty="0">
                          <a:solidFill>
                            <a:srgbClr val="002060"/>
                          </a:solidFill>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defRPr/>
                      </a:pPr>
                      <a:r>
                        <a:rPr lang="en-US" sz="1700"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xuất sắc tiêu biểu</a:t>
                      </a:r>
                      <a:r>
                        <a:rPr lang="sq-AL" sz="1700" b="0" i="0" dirty="0">
                          <a:solidFill>
                            <a:srgbClr val="002060"/>
                          </a:solidFill>
                          <a:latin typeface="Times New Roman" pitchFamily="18" charset="0"/>
                          <a:cs typeface="Times New Roman" pitchFamily="18" charset="0"/>
                        </a:rPr>
                        <a:t>,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vi-VN" sz="1700" i="0" baseline="0" dirty="0">
                        <a:solidFill>
                          <a:srgbClr val="002060"/>
                        </a:solidFill>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lang="en-US" sz="1700" i="0" baseline="0" dirty="0">
                          <a:solidFill>
                            <a:srgbClr val="002060"/>
                          </a:solidFill>
                          <a:latin typeface="Times New Roman" pitchFamily="18" charset="0"/>
                          <a:cs typeface="Times New Roman" pitchFamily="18" charset="0"/>
                        </a:rPr>
                        <a:t>c</a:t>
                      </a:r>
                      <a:r>
                        <a:rPr lang="en-US" sz="1700" b="1" i="0" baseline="0" dirty="0">
                          <a:solidFill>
                            <a:srgbClr val="002060"/>
                          </a:solidFill>
                          <a:latin typeface="Times New Roman" pitchFamily="18" charset="0"/>
                          <a:cs typeface="Times New Roman" pitchFamily="18" charset="0"/>
                        </a:rPr>
                        <a:t>.</a:t>
                      </a:r>
                      <a:r>
                        <a:rPr lang="vi-VN" sz="1700" b="1" i="0" baseline="0" dirty="0">
                          <a:solidFill>
                            <a:srgbClr val="002060"/>
                          </a:solidFill>
                          <a:latin typeface="Times New Roman" pitchFamily="18" charset="0"/>
                          <a:cs typeface="Times New Roman" pitchFamily="18" charset="0"/>
                        </a:rPr>
                        <a:t> Có nhiều đóng</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góp vào sự phát</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triển KTXH của</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đất nước, bảo đảm</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an sinh xã hội, từ</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thiện nhân đạo,</a:t>
                      </a:r>
                      <a:r>
                        <a:rPr lang="en-US" sz="1700" b="1" i="0" baseline="0" dirty="0">
                          <a:solidFill>
                            <a:srgbClr val="002060"/>
                          </a:solidFill>
                          <a:latin typeface="Times New Roman" pitchFamily="18" charset="0"/>
                          <a:cs typeface="Times New Roman" pitchFamily="18" charset="0"/>
                        </a:rPr>
                        <a:t> </a:t>
                      </a:r>
                      <a:r>
                        <a:rPr lang="vi-VN" sz="1700" b="1" i="0" baseline="0" dirty="0">
                          <a:solidFill>
                            <a:srgbClr val="002060"/>
                          </a:solidFill>
                          <a:latin typeface="Times New Roman" pitchFamily="18" charset="0"/>
                          <a:cs typeface="Times New Roman" pitchFamily="18" charset="0"/>
                        </a:rPr>
                        <a:t>ứng dụng KHKT.</a:t>
                      </a:r>
                      <a:endParaRPr lang="en-US" sz="1700" b="1" i="0" baseline="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b="1" i="0" baseline="0" dirty="0">
                          <a:solidFill>
                            <a:srgbClr val="002060"/>
                          </a:solidFill>
                          <a:latin typeface="Times New Roman" pitchFamily="18" charset="0"/>
                          <a:cs typeface="Times New Roman" pitchFamily="18" charset="0"/>
                        </a:rPr>
                        <a:t>d. </a:t>
                      </a:r>
                      <a:r>
                        <a:rPr lang="sq-AL" sz="1700" b="1" i="0" dirty="0">
                          <a:solidFill>
                            <a:srgbClr val="002060"/>
                          </a:solidFill>
                          <a:latin typeface="Times New Roman" pitchFamily="18" charset="0"/>
                          <a:cs typeface="Times New Roman" pitchFamily="18" charset="0"/>
                        </a:rPr>
                        <a:t>Có thành tích xuất sắc, </a:t>
                      </a:r>
                      <a:r>
                        <a:rPr lang="sq-AL" sz="1700" i="0" dirty="0">
                          <a:solidFill>
                            <a:srgbClr val="002060"/>
                          </a:solidFill>
                          <a:latin typeface="Times New Roman" pitchFamily="18" charset="0"/>
                          <a:cs typeface="Times New Roman" pitchFamily="18" charset="0"/>
                        </a:rPr>
                        <a:t>được bình xét khi sơ kết, tổng kết phong trào thi đua do Chủ tịch nước, Thủ tướng Chính phủ phát động hoặc phong trào thi đua do bộ, ngành, tỉnh phát động có thời gian thực hiện từ 05 năm trở lên.</a:t>
                      </a: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US" sz="1700" b="0" i="0" baseline="0" dirty="0">
                          <a:solidFill>
                            <a:srgbClr val="002060"/>
                          </a:solidFill>
                          <a:latin typeface="Times New Roman" pitchFamily="18" charset="0"/>
                          <a:cs typeface="Times New Roman" pitchFamily="18" charset="0"/>
                        </a:rPr>
                        <a:t>đ.</a:t>
                      </a:r>
                      <a:r>
                        <a:rPr lang="sq-AL" sz="1700" b="0" i="0" dirty="0">
                          <a:solidFill>
                            <a:srgbClr val="002060"/>
                          </a:solidFill>
                          <a:latin typeface="Times New Roman" pitchFamily="18" charset="0"/>
                          <a:cs typeface="Times New Roman" pitchFamily="18" charset="0"/>
                        </a:rPr>
                        <a:t>Có thành tích xuất sắc trong </a:t>
                      </a:r>
                      <a:r>
                        <a:rPr lang="sq-AL" sz="1700" b="1" i="0" dirty="0">
                          <a:solidFill>
                            <a:srgbClr val="002060"/>
                          </a:solidFill>
                          <a:latin typeface="Times New Roman" pitchFamily="18" charset="0"/>
                          <a:cs typeface="Times New Roman" pitchFamily="18" charset="0"/>
                        </a:rPr>
                        <a:t>phục vụ nhiệm vụ chính trị </a:t>
                      </a:r>
                      <a:r>
                        <a:rPr lang="sq-AL" sz="1700" b="0" i="0" dirty="0">
                          <a:solidFill>
                            <a:srgbClr val="002060"/>
                          </a:solidFill>
                          <a:latin typeface="Times New Roman" pitchFamily="18" charset="0"/>
                          <a:cs typeface="Times New Roman" pitchFamily="18" charset="0"/>
                        </a:rPr>
                        <a:t>của Đảng, </a:t>
                      </a:r>
                      <a:r>
                        <a:rPr lang="en-US" sz="1700" b="0" i="0" dirty="0" err="1">
                          <a:solidFill>
                            <a:srgbClr val="002060"/>
                          </a:solidFill>
                          <a:latin typeface="Times New Roman" pitchFamily="18" charset="0"/>
                          <a:cs typeface="Times New Roman" pitchFamily="18" charset="0"/>
                        </a:rPr>
                        <a:t>NN</a:t>
                      </a:r>
                      <a:endParaRPr lang="en-US" sz="1700" b="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lang="en-US" sz="1700" i="0" dirty="0">
                        <a:solidFill>
                          <a:srgbClr val="002060"/>
                        </a:solidFill>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47125" name="Picture 2" descr="Huân chương lao động hang I – Bimico KSB | Công ty Cổ phần Khoáng sản và  Xây dựng Bình Dương">
            <a:extLst>
              <a:ext uri="{FF2B5EF4-FFF2-40B4-BE49-F238E27FC236}">
                <a16:creationId xmlns:a16="http://schemas.microsoft.com/office/drawing/2014/main" id="{12F8817D-26A5-0A89-FEC2-06D465F49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1" y="1524000"/>
            <a:ext cx="12350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4" name="Group 24">
            <a:extLst>
              <a:ext uri="{FF2B5EF4-FFF2-40B4-BE49-F238E27FC236}">
                <a16:creationId xmlns:a16="http://schemas.microsoft.com/office/drawing/2014/main" id="{D5ED974B-8847-D645-82DD-E31E4FE23E03}"/>
              </a:ext>
            </a:extLst>
          </p:cNvPr>
          <p:cNvGraphicFramePr>
            <a:graphicFrameLocks noGrp="1"/>
          </p:cNvGraphicFramePr>
          <p:nvPr>
            <p:extLst>
              <p:ext uri="{D42A27DB-BD31-4B8C-83A1-F6EECF244321}">
                <p14:modId xmlns:p14="http://schemas.microsoft.com/office/powerpoint/2010/main" val="1615979532"/>
              </p:ext>
            </p:extLst>
          </p:nvPr>
        </p:nvGraphicFramePr>
        <p:xfrm>
          <a:off x="381000" y="762000"/>
          <a:ext cx="10896600" cy="5867400"/>
        </p:xfrm>
        <a:graphic>
          <a:graphicData uri="http://schemas.openxmlformats.org/drawingml/2006/table">
            <a:tbl>
              <a:tblPr/>
              <a:tblGrid>
                <a:gridCol w="1752600">
                  <a:extLst>
                    <a:ext uri="{9D8B030D-6E8A-4147-A177-3AD203B41FA5}">
                      <a16:colId xmlns:a16="http://schemas.microsoft.com/office/drawing/2014/main" val="20000"/>
                    </a:ext>
                  </a:extLst>
                </a:gridCol>
                <a:gridCol w="3060065">
                  <a:extLst>
                    <a:ext uri="{9D8B030D-6E8A-4147-A177-3AD203B41FA5}">
                      <a16:colId xmlns:a16="http://schemas.microsoft.com/office/drawing/2014/main" val="20001"/>
                    </a:ext>
                  </a:extLst>
                </a:gridCol>
                <a:gridCol w="2996565">
                  <a:extLst>
                    <a:ext uri="{9D8B030D-6E8A-4147-A177-3AD203B41FA5}">
                      <a16:colId xmlns:a16="http://schemas.microsoft.com/office/drawing/2014/main" val="20002"/>
                    </a:ext>
                  </a:extLst>
                </a:gridCol>
                <a:gridCol w="3087370">
                  <a:extLst>
                    <a:ext uri="{9D8B030D-6E8A-4147-A177-3AD203B41FA5}">
                      <a16:colId xmlns:a16="http://schemas.microsoft.com/office/drawing/2014/main" val="20003"/>
                    </a:ext>
                  </a:extLst>
                </a:gridCol>
              </a:tblGrid>
              <a:tr h="414684">
                <a:tc rowSpan="2">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chemeClr val="accent6"/>
                          </a:solidFill>
                          <a:effectLst/>
                          <a:latin typeface="Times New Roman" pitchFamily="18" charset="0"/>
                          <a:ea typeface="Calibri" pitchFamily="34" charset="0"/>
                          <a:cs typeface="Times New Roman" pitchFamily="18" charset="0"/>
                        </a:rPr>
                        <a:t>Quy định</a:t>
                      </a:r>
                      <a:endParaRPr kumimoji="0" lang="en-US" sz="1800" b="1" i="0" u="none" strike="noStrike" cap="none" normalizeH="0" baseline="0" dirty="0">
                        <a:ln>
                          <a:noFill/>
                        </a:ln>
                        <a:solidFill>
                          <a:schemeClr val="accent6"/>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gridSpan="3">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dirty="0">
                          <a:ln>
                            <a:noFill/>
                          </a:ln>
                          <a:solidFill>
                            <a:srgbClr val="FF0000"/>
                          </a:solidFill>
                          <a:effectLst/>
                          <a:latin typeface="Arial" pitchFamily="34" charset="0"/>
                          <a:cs typeface="Arial" pitchFamily="34" charset="0"/>
                        </a:rPr>
                        <a:t>Huân chương Lao động </a:t>
                      </a:r>
                      <a:r>
                        <a:rPr kumimoji="0" lang="en-US" sz="1800" b="1" i="0" u="none" strike="noStrike" cap="none" normalizeH="0" baseline="0" dirty="0">
                          <a:ln>
                            <a:noFill/>
                          </a:ln>
                          <a:solidFill>
                            <a:srgbClr val="FF0000"/>
                          </a:solidFill>
                          <a:effectLst/>
                          <a:latin typeface="Arial" pitchFamily="34" charset="0"/>
                          <a:cs typeface="Arial" pitchFamily="34" charset="0"/>
                        </a:rPr>
                        <a:t>(đối </a:t>
                      </a:r>
                      <a:r>
                        <a:rPr kumimoji="0" lang="en-US" sz="1800" b="1" i="0" u="none" strike="noStrike" cap="none" normalizeH="0" baseline="0" dirty="0" err="1">
                          <a:ln>
                            <a:noFill/>
                          </a:ln>
                          <a:solidFill>
                            <a:srgbClr val="FF0000"/>
                          </a:solidFill>
                          <a:effectLst/>
                          <a:latin typeface="Arial" pitchFamily="34" charset="0"/>
                          <a:cs typeface="Arial" pitchFamily="34" charset="0"/>
                        </a:rPr>
                        <a:t>với</a:t>
                      </a:r>
                      <a:r>
                        <a:rPr kumimoji="0" lang="en-US" sz="1800" b="1" i="0" u="none" strike="noStrike" cap="none" normalizeH="0" baseline="0" dirty="0">
                          <a:ln>
                            <a:noFill/>
                          </a:ln>
                          <a:solidFill>
                            <a:srgbClr val="FF0000"/>
                          </a:solidFill>
                          <a:effectLst/>
                          <a:latin typeface="Arial" pitchFamily="34" charset="0"/>
                          <a:cs typeface="Arial" pitchFamily="34" charset="0"/>
                        </a:rPr>
                        <a:t> </a:t>
                      </a:r>
                      <a:r>
                        <a:rPr kumimoji="0" lang="en-US" sz="1800" b="1" i="0" u="none" strike="noStrike" cap="none" normalizeH="0" baseline="0" dirty="0" err="1">
                          <a:ln>
                            <a:noFill/>
                          </a:ln>
                          <a:solidFill>
                            <a:srgbClr val="FF0000"/>
                          </a:solidFill>
                          <a:effectLst/>
                          <a:latin typeface="Arial" pitchFamily="34" charset="0"/>
                          <a:cs typeface="Arial" pitchFamily="34" charset="0"/>
                        </a:rPr>
                        <a:t>cá</a:t>
                      </a:r>
                      <a:r>
                        <a:rPr kumimoji="0" lang="en-US" sz="1800" b="1" i="0" u="none" strike="noStrike" cap="none" normalizeH="0" baseline="0" dirty="0">
                          <a:ln>
                            <a:noFill/>
                          </a:ln>
                          <a:solidFill>
                            <a:srgbClr val="FF0000"/>
                          </a:solidFill>
                          <a:effectLst/>
                          <a:latin typeface="Arial" pitchFamily="34" charset="0"/>
                          <a:cs typeface="Arial" pitchFamily="34" charset="0"/>
                        </a:rPr>
                        <a:t> </a:t>
                      </a:r>
                      <a:r>
                        <a:rPr kumimoji="0" lang="en-US" sz="1800" b="1" i="0" u="none" strike="noStrike" cap="none" normalizeH="0" baseline="0" dirty="0" err="1">
                          <a:ln>
                            <a:noFill/>
                          </a:ln>
                          <a:solidFill>
                            <a:srgbClr val="FF0000"/>
                          </a:solidFill>
                          <a:effectLst/>
                          <a:latin typeface="Arial" pitchFamily="34" charset="0"/>
                          <a:cs typeface="Arial" pitchFamily="34" charset="0"/>
                        </a:rPr>
                        <a:t>nhân</a:t>
                      </a:r>
                      <a:r>
                        <a:rPr kumimoji="0" lang="en-US" sz="1800" b="1" i="0" u="none" strike="noStrike" cap="none" normalizeH="0" baseline="0" dirty="0">
                          <a:ln>
                            <a:noFill/>
                          </a:ln>
                          <a:solidFill>
                            <a:srgbClr val="FF0000"/>
                          </a:solidFill>
                          <a:effectLst/>
                          <a:latin typeface="Arial" pitchFamily="34" charset="0"/>
                          <a:cs typeface="Arial" pitchFamily="34" charset="0"/>
                        </a:rPr>
                        <a:t>)</a:t>
                      </a:r>
                      <a:endParaRPr kumimoji="0" lang="en-US" sz="1800" b="1"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939">
                <a:tc vMerge="1">
                  <a:txBody>
                    <a:bodyPr/>
                    <a:lstStyle/>
                    <a:p>
                      <a:endParaRPr lang="en-US"/>
                    </a:p>
                  </a:txBody>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tab pos="666750" algn="ctr"/>
                          <a:tab pos="1333500" algn="r"/>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	Hạng Nhất	</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Nhì</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ctr" defTabSz="914400" rtl="0" eaLnBrk="1" fontAlgn="base" latinLnBrk="0" hangingPunct="1">
                        <a:lnSpc>
                          <a:spcPts val="1700"/>
                        </a:lnSpc>
                        <a:spcBef>
                          <a:spcPts val="600"/>
                        </a:spcBef>
                        <a:spcAft>
                          <a:spcPct val="0"/>
                        </a:spcAft>
                        <a:buClrTx/>
                        <a:buSzTx/>
                        <a:buFontTx/>
                        <a:buNone/>
                        <a:tabLst/>
                      </a:pPr>
                      <a:r>
                        <a:rPr kumimoji="0" lang="sq-AL" sz="1800" b="1" i="0" u="none" strike="noStrike" cap="none" normalizeH="0" baseline="0">
                          <a:ln>
                            <a:noFill/>
                          </a:ln>
                          <a:solidFill>
                            <a:srgbClr val="0070C0"/>
                          </a:solidFill>
                          <a:effectLst/>
                          <a:latin typeface="Times New Roman" pitchFamily="18" charset="0"/>
                          <a:ea typeface="Calibri" pitchFamily="34" charset="0"/>
                          <a:cs typeface="Times New Roman" pitchFamily="18" charset="0"/>
                        </a:rPr>
                        <a:t>Hạng Ba</a:t>
                      </a:r>
                      <a:endParaRPr kumimoji="0" lang="en-US" sz="1800" b="1"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1"/>
                  </a:ext>
                </a:extLst>
              </a:tr>
              <a:tr h="5100777">
                <a:tc>
                  <a:txBody>
                    <a:bodyPr/>
                    <a:lstStyle/>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ts val="17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sz="1800" b="1" i="0" u="none" strike="noStrike" cap="none" normalizeH="0" baseline="0" dirty="0">
                        <a:ln>
                          <a:noFill/>
                        </a:ln>
                        <a:solidFill>
                          <a:srgbClr val="0070C0"/>
                        </a:solidFill>
                        <a:effectLst/>
                        <a:latin typeface="Times New Roman" pitchFamily="18" charset="0"/>
                        <a:ea typeface="Calibri" pitchFamily="34"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thưởng</a:t>
                      </a:r>
                      <a:r>
                        <a:rPr lang="en-US" sz="2000" dirty="0">
                          <a:latin typeface="Times New Roman" pitchFamily="18" charset="0"/>
                          <a:cs typeface="Times New Roman" pitchFamily="18" charset="0"/>
                        </a:rPr>
                        <a:t> HCLĐ II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HT </a:t>
                      </a:r>
                      <a:r>
                        <a:rPr lang="en-US" sz="2000" dirty="0" err="1">
                          <a:solidFill>
                            <a:schemeClr val="tx1"/>
                          </a:solidFill>
                          <a:latin typeface="Times New Roman" pitchFamily="18" charset="0"/>
                          <a:cs typeface="Times New Roman" pitchFamily="18" charset="0"/>
                        </a:rPr>
                        <a:t>tốt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trở</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3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trở</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lên</a:t>
                      </a:r>
                      <a:r>
                        <a:rPr lang="en-US" sz="2000" b="1" dirty="0">
                          <a:latin typeface="Times New Roman" pitchFamily="18" charset="0"/>
                          <a:cs typeface="Times New Roman" pitchFamily="18" charset="0"/>
                        </a:rPr>
                        <a:t> HT </a:t>
                      </a:r>
                      <a:r>
                        <a:rPr lang="en-US" sz="2000" b="1" dirty="0" err="1">
                          <a:latin typeface="Times New Roman" pitchFamily="18" charset="0"/>
                          <a:cs typeface="Times New Roman" pitchFamily="18" charset="0"/>
                        </a:rPr>
                        <a:t>xuất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sắc</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2 </a:t>
                      </a:r>
                      <a:r>
                        <a:rPr lang="en-US" sz="2000" b="1" dirty="0" err="1">
                          <a:solidFill>
                            <a:schemeClr val="tx1"/>
                          </a:solidFill>
                          <a:latin typeface="Times New Roman" pitchFamily="18" charset="0"/>
                          <a:cs typeface="Times New Roman" pitchFamily="18" charset="0"/>
                        </a:rPr>
                        <a:t>lần</a:t>
                      </a:r>
                      <a:r>
                        <a:rPr lang="en-US" sz="2000" b="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hiệu</a:t>
                      </a:r>
                      <a:r>
                        <a:rPr lang="en-US" sz="2000"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Chiến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sĩ</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đua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cấp</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Bộ</a:t>
                      </a:r>
                      <a:r>
                        <a:rPr lang="vi-VN" sz="2000" b="1" dirty="0">
                          <a:solidFill>
                            <a:schemeClr val="tx1"/>
                          </a:solidFill>
                          <a:latin typeface="Times New Roman" pitchFamily="18" charset="0"/>
                          <a:cs typeface="Times New Roman" pitchFamily="18" charset="0"/>
                        </a:rPr>
                        <a: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cấp</a:t>
                      </a:r>
                      <a:r>
                        <a:rPr lang="vi-VN" sz="2000" b="1" baseline="0" dirty="0">
                          <a:solidFill>
                            <a:schemeClr val="tx1"/>
                          </a:solidFill>
                          <a:latin typeface="Times New Roman" pitchFamily="18" charset="0"/>
                          <a:cs typeface="Times New Roman" pitchFamily="18" charset="0"/>
                        </a:rPr>
                        <a:t> tỉnh</a:t>
                      </a:r>
                      <a:endParaRPr lang="en-US" sz="2000" b="1" dirty="0">
                        <a:solidFill>
                          <a:schemeClr val="tx1"/>
                        </a:solidFill>
                        <a:latin typeface="Times New Roman" pitchFamily="18" charset="0"/>
                        <a:cs typeface="Times New Roman" pitchFamily="18" charset="0"/>
                      </a:endParaRPr>
                    </a:p>
                    <a:p>
                      <a:pPr algn="just"/>
                      <a:endParaRPr lang="vi-VN" sz="2000" b="0" i="0" kern="1200" dirty="0">
                        <a:solidFill>
                          <a:srgbClr val="0070C0"/>
                        </a:solidFill>
                        <a:effectLst/>
                        <a:latin typeface="+mj-lt"/>
                        <a:ea typeface="+mn-ea"/>
                        <a:cs typeface="+mn-cs"/>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lvl="0" algn="just"/>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thưởng</a:t>
                      </a:r>
                      <a:r>
                        <a:rPr lang="en-US" sz="2000" dirty="0">
                          <a:latin typeface="Times New Roman" pitchFamily="18" charset="0"/>
                          <a:cs typeface="Times New Roman" pitchFamily="18" charset="0"/>
                        </a:rPr>
                        <a:t> HCLĐ III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HT </a:t>
                      </a:r>
                      <a:r>
                        <a:rPr lang="en-US" sz="2000" dirty="0" err="1">
                          <a:solidFill>
                            <a:schemeClr val="tx1"/>
                          </a:solidFill>
                          <a:latin typeface="Times New Roman" pitchFamily="18" charset="0"/>
                          <a:cs typeface="Times New Roman" pitchFamily="18" charset="0"/>
                        </a:rPr>
                        <a:t>tốt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trở</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trở</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lên</a:t>
                      </a:r>
                      <a:r>
                        <a:rPr lang="en-US" sz="2000" b="1" dirty="0">
                          <a:latin typeface="Times New Roman" pitchFamily="18" charset="0"/>
                          <a:cs typeface="Times New Roman" pitchFamily="18" charset="0"/>
                        </a:rPr>
                        <a:t> HT </a:t>
                      </a:r>
                      <a:r>
                        <a:rPr lang="en-US" sz="2000" b="1" dirty="0" err="1">
                          <a:latin typeface="Times New Roman" pitchFamily="18" charset="0"/>
                          <a:cs typeface="Times New Roman" pitchFamily="18" charset="0"/>
                        </a:rPr>
                        <a:t>xuất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sắc</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1 </a:t>
                      </a:r>
                      <a:r>
                        <a:rPr lang="en-US" sz="2000" b="1" dirty="0" err="1">
                          <a:solidFill>
                            <a:schemeClr val="tx1"/>
                          </a:solidFill>
                          <a:latin typeface="Times New Roman" pitchFamily="18" charset="0"/>
                          <a:cs typeface="Times New Roman" pitchFamily="18" charset="0"/>
                        </a:rPr>
                        <a:t>lần</a:t>
                      </a:r>
                      <a:r>
                        <a:rPr lang="en-US" sz="2000" b="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hiệu</a:t>
                      </a:r>
                      <a:r>
                        <a:rPr lang="en-US" sz="2000"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Chiến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sĩ</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đua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cấp</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Bộ</a:t>
                      </a:r>
                      <a:r>
                        <a:rPr lang="vi-VN" sz="2000" b="1" dirty="0">
                          <a:solidFill>
                            <a:schemeClr val="tx1"/>
                          </a:solidFill>
                          <a:latin typeface="Times New Roman" pitchFamily="18" charset="0"/>
                          <a:cs typeface="Times New Roman" pitchFamily="18" charset="0"/>
                        </a:rPr>
                        <a: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cấp</a:t>
                      </a:r>
                      <a:r>
                        <a:rPr lang="vi-VN" sz="2000" b="1" baseline="0" dirty="0">
                          <a:solidFill>
                            <a:schemeClr val="tx1"/>
                          </a:solidFill>
                          <a:latin typeface="Times New Roman" pitchFamily="18" charset="0"/>
                          <a:cs typeface="Times New Roman" pitchFamily="18" charset="0"/>
                        </a:rPr>
                        <a:t> tỉnh</a:t>
                      </a:r>
                      <a:endParaRPr lang="en-US" sz="2000" b="1" dirty="0">
                        <a:solidFill>
                          <a:schemeClr val="tx1"/>
                        </a:solidFill>
                        <a:latin typeface="Times New Roman" pitchFamily="18" charset="0"/>
                        <a:cs typeface="Times New Roman" pitchFamily="18"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thưởng</a:t>
                      </a:r>
                      <a:r>
                        <a:rPr lang="en-US" sz="2000" dirty="0">
                          <a:latin typeface="Times New Roman" pitchFamily="18" charset="0"/>
                          <a:cs typeface="Times New Roman" pitchFamily="18" charset="0"/>
                        </a:rPr>
                        <a:t> BK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Chính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nhận</a:t>
                      </a:r>
                      <a:r>
                        <a:rPr lang="en-US" sz="2000" dirty="0">
                          <a:solidFill>
                            <a:schemeClr val="tx1"/>
                          </a:solidFill>
                          <a:latin typeface="Times New Roman" pitchFamily="18" charset="0"/>
                          <a:cs typeface="Times New Roman" pitchFamily="18" charset="0"/>
                        </a:rPr>
                        <a:t> HTT </a:t>
                      </a:r>
                      <a:r>
                        <a:rPr lang="en-US" sz="2000" dirty="0" err="1">
                          <a:solidFill>
                            <a:schemeClr val="tx1"/>
                          </a:solidFill>
                          <a:latin typeface="Times New Roman" pitchFamily="18" charset="0"/>
                          <a:cs typeface="Times New Roman" pitchFamily="18" charset="0"/>
                        </a:rPr>
                        <a:t>nhiệm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trở</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trở</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lên</a:t>
                      </a:r>
                      <a:r>
                        <a:rPr lang="en-US" sz="2000" b="1" dirty="0">
                          <a:latin typeface="Times New Roman" pitchFamily="18" charset="0"/>
                          <a:cs typeface="Times New Roman" pitchFamily="18" charset="0"/>
                        </a:rPr>
                        <a:t> HT </a:t>
                      </a:r>
                      <a:r>
                        <a:rPr lang="en-US" sz="2000" b="1" dirty="0" err="1">
                          <a:latin typeface="Times New Roman" pitchFamily="18" charset="0"/>
                          <a:cs typeface="Times New Roman" pitchFamily="18" charset="0"/>
                        </a:rPr>
                        <a:t>xuất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sắc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nhiệm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vụ</a:t>
                      </a:r>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3 </a:t>
                      </a:r>
                      <a:r>
                        <a:rPr lang="en-US" sz="2000" b="1" dirty="0" err="1">
                          <a:solidFill>
                            <a:schemeClr val="tx1"/>
                          </a:solidFill>
                          <a:latin typeface="Times New Roman" pitchFamily="18" charset="0"/>
                          <a:cs typeface="Times New Roman" pitchFamily="18" charset="0"/>
                        </a:rPr>
                        <a:t>lần</a:t>
                      </a:r>
                      <a:r>
                        <a:rPr lang="en-US" sz="2000" b="1"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được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tặng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hiệu</a:t>
                      </a:r>
                      <a:r>
                        <a:rPr lang="en-US" sz="200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a:t>
                      </a:r>
                      <a:r>
                        <a:rPr lang="en-US" sz="2000" b="1" dirty="0" err="1">
                          <a:solidFill>
                            <a:schemeClr val="tx1"/>
                          </a:solidFill>
                          <a:latin typeface="Times New Roman" pitchFamily="18" charset="0"/>
                          <a:cs typeface="Times New Roman" pitchFamily="18" charset="0"/>
                        </a:rPr>
                        <a:t>Chiến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sĩ</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đua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cơ</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sở</a:t>
                      </a:r>
                      <a:r>
                        <a:rPr lang="en-US" sz="2000" b="1" dirty="0">
                          <a:solidFill>
                            <a:schemeClr val="tx1"/>
                          </a:solidFill>
                          <a:latin typeface="Times New Roman" pitchFamily="18" charset="0"/>
                          <a:cs typeface="Times New Roman" pitchFamily="18" charset="0"/>
                        </a:rPr>
                        <a:t>”</a:t>
                      </a:r>
                    </a:p>
                    <a:p>
                      <a:pPr algn="just"/>
                      <a:endParaRPr lang="vi-VN" sz="2000" b="0" i="0" kern="1200" dirty="0">
                        <a:solidFill>
                          <a:schemeClr val="tx1"/>
                        </a:solidFill>
                        <a:effectLst/>
                        <a:latin typeface="+mj-lt"/>
                        <a:ea typeface="+mn-ea"/>
                        <a:cs typeface="+mn-cs"/>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4EFE8">
                        <a:alpha val="0"/>
                      </a:srgbClr>
                    </a:solidFill>
                  </a:tcPr>
                </a:tc>
                <a:extLst>
                  <a:ext uri="{0D108BD9-81ED-4DB2-BD59-A6C34878D82A}">
                    <a16:rowId xmlns:a16="http://schemas.microsoft.com/office/drawing/2014/main" val="10002"/>
                  </a:ext>
                </a:extLst>
              </a:tr>
            </a:tbl>
          </a:graphicData>
        </a:graphic>
      </p:graphicFrame>
      <p:pic>
        <p:nvPicPr>
          <p:cNvPr id="48149" name="Picture 2" descr="Huân chương lao động hang I – Bimico KSB | Công ty Cổ phần Khoáng sản và  Xây dựng Bình Dương">
            <a:extLst>
              <a:ext uri="{FF2B5EF4-FFF2-40B4-BE49-F238E27FC236}">
                <a16:creationId xmlns:a16="http://schemas.microsoft.com/office/drawing/2014/main" id="{0D53525B-5D91-44EC-87B2-C3FAC901F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60550"/>
            <a:ext cx="12350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28650" y="365125"/>
            <a:ext cx="585681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rgbClr val="1F4E79"/>
                </a:solidFill>
                <a:latin typeface="+mj-lt"/>
                <a:ea typeface="+mj-ea"/>
                <a:cs typeface="+mj-cs"/>
              </a:defRPr>
            </a:lvl1pPr>
            <a:lvl2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altLang="zh-CN" sz="24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MỘT SỐ QUY ĐỊNH CỤ THỂ</a:t>
            </a:r>
            <a:endParaRPr lang="en-US" altLang="en-US" sz="3200" dirty="0">
              <a:ea typeface="SimSun" panose="02010600030101010101" pitchFamily="2" charset="-122"/>
              <a:cs typeface="Times New Roman" panose="02020603050405020304" pitchFamily="18" charset="0"/>
            </a:endParaRPr>
          </a:p>
        </p:txBody>
      </p:sp>
      <p:pic>
        <p:nvPicPr>
          <p:cNvPr id="3" name="Picture 2" descr="Đề nghị tặng Huân chương Lao động hạng Nhất cho Bộ VHTTD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01838"/>
            <a:ext cx="3429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3047999" y="1422400"/>
            <a:ext cx="8449733" cy="511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rgbClr val="1F4E79"/>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rgbClr val="1F4E79"/>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1F4E79"/>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altLang="en-US" sz="2800" b="1" i="1" dirty="0">
                <a:solidFill>
                  <a:srgbClr val="FF0000"/>
                </a:solidFill>
                <a:latin typeface="Times New Roman" panose="02020603050405020304" pitchFamily="18" charset="0"/>
                <a:cs typeface="Times New Roman" panose="02020603050405020304" pitchFamily="18" charset="0"/>
              </a:rPr>
              <a:t>“</a:t>
            </a:r>
            <a:r>
              <a:rPr lang="en-US" altLang="en-US" sz="2800" b="1" i="1" dirty="0" err="1">
                <a:solidFill>
                  <a:srgbClr val="FF0000"/>
                </a:solidFill>
                <a:latin typeface="Times New Roman" panose="02020603050405020304" pitchFamily="18" charset="0"/>
                <a:cs typeface="Times New Roman" panose="02020603050405020304" pitchFamily="18" charset="0"/>
              </a:rPr>
              <a:t>Huân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chương</a:t>
            </a:r>
            <a:r>
              <a:rPr lang="en-US" altLang="en-US" sz="2800" b="1" i="1" dirty="0">
                <a:solidFill>
                  <a:srgbClr val="FF0000"/>
                </a:solidFill>
                <a:latin typeface="Times New Roman" panose="02020603050405020304" pitchFamily="18" charset="0"/>
                <a:cs typeface="Times New Roman" panose="02020603050405020304" pitchFamily="18" charset="0"/>
              </a:rPr>
              <a:t> Lao </a:t>
            </a:r>
            <a:r>
              <a:rPr lang="en-US" altLang="en-US" sz="2800" b="1" i="1" dirty="0" err="1">
                <a:solidFill>
                  <a:srgbClr val="FF0000"/>
                </a:solidFill>
                <a:latin typeface="Times New Roman" panose="02020603050405020304" pitchFamily="18" charset="0"/>
                <a:cs typeface="Times New Roman" panose="02020603050405020304" pitchFamily="18" charset="0"/>
              </a:rPr>
              <a:t>động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hạng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Nhất</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Đối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với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cá</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nhân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Điều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kiện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có</a:t>
            </a:r>
            <a:r>
              <a:rPr lang="en-US" altLang="en-US" sz="2800" dirty="0">
                <a:solidFill>
                  <a:srgbClr val="3333FF"/>
                </a:solidFill>
                <a:latin typeface="Times New Roman" panose="02020603050405020304" pitchFamily="18" charset="0"/>
                <a:cs typeface="Times New Roman" panose="02020603050405020304" pitchFamily="18" charset="0"/>
              </a:rPr>
              <a:t> 04 </a:t>
            </a:r>
            <a:r>
              <a:rPr lang="en-US" altLang="en-US" sz="2800" dirty="0" err="1">
                <a:solidFill>
                  <a:srgbClr val="3333FF"/>
                </a:solidFill>
                <a:latin typeface="Times New Roman" panose="02020603050405020304" pitchFamily="18" charset="0"/>
                <a:cs typeface="Times New Roman" panose="02020603050405020304" pitchFamily="18" charset="0"/>
              </a:rPr>
              <a:t>sáng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kiến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được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ứng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dụng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mang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lại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hiệu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quả</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cao</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có</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phạm</a:t>
            </a:r>
            <a:r>
              <a:rPr lang="en-US" altLang="en-US" sz="2800" dirty="0">
                <a:solidFill>
                  <a:srgbClr val="3333FF"/>
                </a:solidFill>
                <a:latin typeface="Times New Roman" panose="02020603050405020304" pitchFamily="18" charset="0"/>
                <a:cs typeface="Times New Roman" panose="02020603050405020304" pitchFamily="18" charset="0"/>
              </a:rPr>
              <a:t> vi </a:t>
            </a:r>
            <a:r>
              <a:rPr lang="en-US" altLang="en-US" sz="2800" dirty="0" err="1">
                <a:solidFill>
                  <a:srgbClr val="3333FF"/>
                </a:solidFill>
                <a:latin typeface="Times New Roman" panose="02020603050405020304" pitchFamily="18" charset="0"/>
                <a:cs typeface="Times New Roman" panose="02020603050405020304" pitchFamily="18" charset="0"/>
              </a:rPr>
              <a:t>ảnh</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hưởng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và</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nêu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gương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trong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toàn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quốc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đã</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được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thay</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bằng</a:t>
            </a:r>
            <a:r>
              <a:rPr lang="en-US" altLang="en-US" sz="2800" dirty="0">
                <a:solidFill>
                  <a:srgbClr val="4472C4"/>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trong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thời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gian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đó</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có</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từ</a:t>
            </a:r>
            <a:r>
              <a:rPr lang="en-US" altLang="en-US" sz="2800" i="1" dirty="0">
                <a:solidFill>
                  <a:srgbClr val="FF0000"/>
                </a:solidFill>
                <a:latin typeface="Times New Roman" panose="02020603050405020304" pitchFamily="18" charset="0"/>
                <a:cs typeface="Times New Roman" panose="02020603050405020304" pitchFamily="18" charset="0"/>
              </a:rPr>
              <a:t> 03 </a:t>
            </a:r>
            <a:r>
              <a:rPr lang="en-US" altLang="en-US" sz="2800" i="1" dirty="0" err="1">
                <a:solidFill>
                  <a:srgbClr val="FF0000"/>
                </a:solidFill>
                <a:latin typeface="Times New Roman" panose="02020603050405020304" pitchFamily="18" charset="0"/>
                <a:cs typeface="Times New Roman" panose="02020603050405020304" pitchFamily="18" charset="0"/>
              </a:rPr>
              <a:t>năm</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trở</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lên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được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công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nhận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hoàn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thành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xuất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sắc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nhiệm</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vụ</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và</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có</a:t>
            </a:r>
            <a:r>
              <a:rPr lang="en-US" altLang="en-US" sz="2800" i="1" dirty="0">
                <a:solidFill>
                  <a:srgbClr val="FF0000"/>
                </a:solidFill>
                <a:latin typeface="Times New Roman" panose="02020603050405020304" pitchFamily="18" charset="0"/>
                <a:cs typeface="Times New Roman" panose="02020603050405020304" pitchFamily="18" charset="0"/>
              </a:rPr>
              <a:t> 02 </a:t>
            </a:r>
            <a:r>
              <a:rPr lang="en-US" altLang="en-US" sz="2800" i="1" dirty="0" err="1">
                <a:solidFill>
                  <a:srgbClr val="FF0000"/>
                </a:solidFill>
                <a:latin typeface="Times New Roman" panose="02020603050405020304" pitchFamily="18" charset="0"/>
                <a:cs typeface="Times New Roman" panose="02020603050405020304" pitchFamily="18" charset="0"/>
              </a:rPr>
              <a:t>lần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được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tặng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danh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hiệu</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chiến</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sĩ</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thi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đua</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Bộ</a:t>
            </a:r>
            <a:r>
              <a:rPr lang="en-US" altLang="en-US" sz="2800" i="1" dirty="0">
                <a:solidFill>
                  <a:srgbClr val="FF0000"/>
                </a:solidFill>
                <a:latin typeface="Times New Roman" panose="02020603050405020304" pitchFamily="18" charset="0"/>
                <a:cs typeface="Times New Roman" panose="02020603050405020304" pitchFamily="18" charset="0"/>
              </a:rPr>
              <a:t>, ban, </a:t>
            </a:r>
            <a:r>
              <a:rPr lang="en-US" altLang="en-US" sz="2800" i="1" dirty="0" err="1">
                <a:solidFill>
                  <a:srgbClr val="FF0000"/>
                </a:solidFill>
                <a:latin typeface="Times New Roman" panose="02020603050405020304" pitchFamily="18" charset="0"/>
                <a:cs typeface="Times New Roman" panose="02020603050405020304" pitchFamily="18" charset="0"/>
              </a:rPr>
              <a:t>ngành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tỉnh</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a:solidFill>
                  <a:srgbClr val="4472C4"/>
                </a:solidFill>
                <a:latin typeface="Times New Roman" panose="02020603050405020304" pitchFamily="18" charset="0"/>
                <a:cs typeface="Times New Roman" panose="02020603050405020304" pitchFamily="18" charset="0"/>
              </a:rPr>
              <a:t> </a:t>
            </a:r>
            <a:r>
              <a:rPr lang="en-US" altLang="en-US" sz="2800" dirty="0">
                <a:solidFill>
                  <a:srgbClr val="3333FF"/>
                </a:solidFill>
                <a:latin typeface="Times New Roman" panose="02020603050405020304" pitchFamily="18" charset="0"/>
                <a:cs typeface="Times New Roman" panose="02020603050405020304" pitchFamily="18" charset="0"/>
              </a:rPr>
              <a:t>(</a:t>
            </a:r>
            <a:r>
              <a:rPr lang="en-US" altLang="en-US" sz="2800" dirty="0" err="1">
                <a:solidFill>
                  <a:srgbClr val="3333FF"/>
                </a:solidFill>
                <a:latin typeface="Times New Roman" panose="02020603050405020304" pitchFamily="18" charset="0"/>
                <a:cs typeface="Times New Roman" panose="02020603050405020304" pitchFamily="18" charset="0"/>
              </a:rPr>
              <a:t>Điểm</a:t>
            </a:r>
            <a:r>
              <a:rPr lang="en-US" altLang="en-US" sz="2800" dirty="0">
                <a:solidFill>
                  <a:srgbClr val="3333FF"/>
                </a:solidFill>
                <a:latin typeface="Times New Roman" panose="02020603050405020304" pitchFamily="18" charset="0"/>
                <a:cs typeface="Times New Roman" panose="02020603050405020304" pitchFamily="18" charset="0"/>
              </a:rPr>
              <a:t> đ </a:t>
            </a:r>
            <a:r>
              <a:rPr lang="en-US" altLang="en-US" sz="2800" dirty="0" err="1">
                <a:solidFill>
                  <a:srgbClr val="3333FF"/>
                </a:solidFill>
                <a:latin typeface="Times New Roman" panose="02020603050405020304" pitchFamily="18" charset="0"/>
                <a:cs typeface="Times New Roman" panose="02020603050405020304" pitchFamily="18" charset="0"/>
              </a:rPr>
              <a:t>khoản</a:t>
            </a:r>
            <a:r>
              <a:rPr lang="en-US" altLang="en-US" sz="2800" dirty="0">
                <a:solidFill>
                  <a:srgbClr val="3333FF"/>
                </a:solidFill>
                <a:latin typeface="Times New Roman" panose="02020603050405020304" pitchFamily="18" charset="0"/>
                <a:cs typeface="Times New Roman" panose="02020603050405020304" pitchFamily="18" charset="0"/>
              </a:rPr>
              <a:t> 1 </a:t>
            </a:r>
            <a:r>
              <a:rPr lang="en-US" altLang="en-US" sz="2800" dirty="0" err="1">
                <a:solidFill>
                  <a:srgbClr val="3333FF"/>
                </a:solidFill>
                <a:latin typeface="Times New Roman" panose="02020603050405020304" pitchFamily="18" charset="0"/>
                <a:cs typeface="Times New Roman" panose="02020603050405020304" pitchFamily="18" charset="0"/>
              </a:rPr>
              <a:t>Điều</a:t>
            </a:r>
            <a:r>
              <a:rPr lang="en-US" altLang="en-US" sz="2800" dirty="0">
                <a:solidFill>
                  <a:srgbClr val="3333FF"/>
                </a:solidFill>
                <a:latin typeface="Times New Roman" panose="02020603050405020304" pitchFamily="18" charset="0"/>
                <a:cs typeface="Times New Roman" panose="02020603050405020304" pitchFamily="18" charset="0"/>
              </a:rPr>
              <a:t> 42).</a:t>
            </a:r>
          </a:p>
          <a:p>
            <a:pPr marL="0" indent="0" algn="just">
              <a:buNone/>
            </a:pP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Đối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với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tập</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thể</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Bổ</a:t>
            </a:r>
            <a:r>
              <a:rPr lang="en-US" altLang="en-US" sz="2800" dirty="0">
                <a:solidFill>
                  <a:srgbClr val="3333FF"/>
                </a:solidFill>
                <a:latin typeface="Times New Roman" panose="02020603050405020304" pitchFamily="18" charset="0"/>
                <a:cs typeface="Times New Roman" panose="02020603050405020304" pitchFamily="18" charset="0"/>
              </a:rPr>
              <a:t> sung </a:t>
            </a:r>
            <a:r>
              <a:rPr lang="en-US" altLang="en-US" sz="2800" dirty="0" err="1">
                <a:solidFill>
                  <a:srgbClr val="3333FF"/>
                </a:solidFill>
                <a:latin typeface="Times New Roman" panose="02020603050405020304" pitchFamily="18" charset="0"/>
                <a:cs typeface="Times New Roman" panose="02020603050405020304" pitchFamily="18" charset="0"/>
              </a:rPr>
              <a:t>thêm</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tiêu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chuẩn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được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xem</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xét</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i="1" dirty="0" err="1">
                <a:solidFill>
                  <a:srgbClr val="FF0000"/>
                </a:solidFill>
                <a:latin typeface="Times New Roman" panose="02020603050405020304" pitchFamily="18" charset="0"/>
                <a:cs typeface="Times New Roman" panose="02020603050405020304" pitchFamily="18" charset="0"/>
              </a:rPr>
              <a:t>hoặc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đạt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danh</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hiệu</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Tập</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thể</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lao</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động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xuất</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sắc</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a:solidFill>
                  <a:srgbClr val="4472C4"/>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bổ</a:t>
            </a:r>
            <a:r>
              <a:rPr lang="en-US" altLang="en-US" sz="2800" dirty="0">
                <a:solidFill>
                  <a:srgbClr val="3333FF"/>
                </a:solidFill>
                <a:latin typeface="Times New Roman" panose="02020603050405020304" pitchFamily="18" charset="0"/>
                <a:cs typeface="Times New Roman" panose="02020603050405020304" pitchFamily="18" charset="0"/>
              </a:rPr>
              <a:t> sung </a:t>
            </a:r>
            <a:r>
              <a:rPr lang="en-US" altLang="en-US" sz="2800" dirty="0" err="1">
                <a:solidFill>
                  <a:srgbClr val="3333FF"/>
                </a:solidFill>
                <a:latin typeface="Times New Roman" panose="02020603050405020304" pitchFamily="18" charset="0"/>
                <a:cs typeface="Times New Roman" panose="02020603050405020304" pitchFamily="18" charset="0"/>
              </a:rPr>
              <a:t>điều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kiện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có</a:t>
            </a:r>
            <a:r>
              <a:rPr lang="en-US" altLang="en-US" sz="2800" i="1" dirty="0">
                <a:solidFill>
                  <a:srgbClr val="3333FF"/>
                </a:solidFill>
                <a:latin typeface="Times New Roman" panose="02020603050405020304" pitchFamily="18" charset="0"/>
                <a:cs typeface="Times New Roman" panose="02020603050405020304" pitchFamily="18" charset="0"/>
              </a:rPr>
              <a:t> 02 </a:t>
            </a:r>
            <a:r>
              <a:rPr lang="en-US" altLang="en-US" sz="2800" i="1" dirty="0" err="1">
                <a:solidFill>
                  <a:srgbClr val="3333FF"/>
                </a:solidFill>
                <a:latin typeface="Times New Roman" panose="02020603050405020304" pitchFamily="18" charset="0"/>
                <a:cs typeface="Times New Roman" panose="02020603050405020304" pitchFamily="18" charset="0"/>
              </a:rPr>
              <a:t>lần</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được</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tặng</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Cờ</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thi</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đua</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của</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Chính</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phủ</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Điểm</a:t>
            </a:r>
            <a:r>
              <a:rPr lang="en-US" altLang="en-US" sz="2800" dirty="0">
                <a:solidFill>
                  <a:srgbClr val="3333FF"/>
                </a:solidFill>
                <a:latin typeface="Times New Roman" panose="02020603050405020304" pitchFamily="18" charset="0"/>
                <a:cs typeface="Times New Roman" panose="02020603050405020304" pitchFamily="18" charset="0"/>
              </a:rPr>
              <a:t> d </a:t>
            </a:r>
            <a:r>
              <a:rPr lang="en-US" altLang="en-US" sz="2800" dirty="0" err="1">
                <a:solidFill>
                  <a:srgbClr val="3333FF"/>
                </a:solidFill>
                <a:latin typeface="Times New Roman" panose="02020603050405020304" pitchFamily="18" charset="0"/>
                <a:cs typeface="Times New Roman" panose="02020603050405020304" pitchFamily="18" charset="0"/>
              </a:rPr>
              <a:t>khoản</a:t>
            </a:r>
            <a:r>
              <a:rPr lang="en-US" altLang="en-US" sz="2800" dirty="0">
                <a:solidFill>
                  <a:srgbClr val="3333FF"/>
                </a:solidFill>
                <a:latin typeface="Times New Roman" panose="02020603050405020304" pitchFamily="18" charset="0"/>
                <a:cs typeface="Times New Roman" panose="02020603050405020304" pitchFamily="18" charset="0"/>
              </a:rPr>
              <a:t> 4 </a:t>
            </a:r>
            <a:r>
              <a:rPr lang="en-US" altLang="en-US" sz="2800" dirty="0" err="1">
                <a:solidFill>
                  <a:srgbClr val="3333FF"/>
                </a:solidFill>
                <a:latin typeface="Times New Roman" panose="02020603050405020304" pitchFamily="18" charset="0"/>
                <a:cs typeface="Times New Roman" panose="02020603050405020304" pitchFamily="18" charset="0"/>
              </a:rPr>
              <a:t>Điều</a:t>
            </a:r>
            <a:r>
              <a:rPr lang="en-US" altLang="en-US" sz="2800" dirty="0">
                <a:solidFill>
                  <a:srgbClr val="3333FF"/>
                </a:solidFill>
                <a:latin typeface="Times New Roman" panose="02020603050405020304" pitchFamily="18" charset="0"/>
                <a:cs typeface="Times New Roman" panose="02020603050405020304" pitchFamily="18" charset="0"/>
              </a:rPr>
              <a:t> 42).</a:t>
            </a:r>
          </a:p>
        </p:txBody>
      </p:sp>
    </p:spTree>
    <p:extLst>
      <p:ext uri="{BB962C8B-B14F-4D97-AF65-F5344CB8AC3E}">
        <p14:creationId xmlns:p14="http://schemas.microsoft.com/office/powerpoint/2010/main" val="1205286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28650" y="229661"/>
            <a:ext cx="7886700" cy="78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rgbClr val="1F4E79"/>
                </a:solidFill>
                <a:latin typeface="+mj-lt"/>
                <a:ea typeface="+mj-ea"/>
                <a:cs typeface="+mj-cs"/>
              </a:defRPr>
            </a:lvl1pPr>
            <a:lvl2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altLang="zh-CN" sz="24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MỘT SỐ QUY ĐỊNH CỤ THỂ</a:t>
            </a:r>
            <a:endParaRPr lang="en-US" altLang="en-US" sz="3200" dirty="0">
              <a:ea typeface="SimSun" panose="02010600030101010101" pitchFamily="2" charset="-122"/>
              <a:cs typeface="Times New Roman" panose="02020603050405020304" pitchFamily="18" charset="0"/>
            </a:endParaRPr>
          </a:p>
        </p:txBody>
      </p:sp>
      <p:pic>
        <p:nvPicPr>
          <p:cNvPr id="3" name="Picture 2" descr="Huân chương của Chủ tịch nước trao tặ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1" y="1490133"/>
            <a:ext cx="2470149" cy="443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3132668" y="1016000"/>
            <a:ext cx="8619066" cy="557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rgbClr val="1F4E79"/>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rgbClr val="1F4E79"/>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1F4E79"/>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US" altLang="en-US" sz="2800" b="1" i="1" dirty="0">
                <a:solidFill>
                  <a:srgbClr val="FF0000"/>
                </a:solidFill>
                <a:latin typeface="Times New Roman" panose="02020603050405020304" pitchFamily="18" charset="0"/>
                <a:cs typeface="Times New Roman" panose="02020603050405020304" pitchFamily="18" charset="0"/>
              </a:rPr>
              <a:t>“</a:t>
            </a:r>
            <a:r>
              <a:rPr lang="en-US" altLang="en-US" sz="2800" b="1" i="1" dirty="0" err="1">
                <a:solidFill>
                  <a:srgbClr val="FF0000"/>
                </a:solidFill>
                <a:latin typeface="Times New Roman" panose="02020603050405020304" pitchFamily="18" charset="0"/>
                <a:cs typeface="Times New Roman" panose="02020603050405020304" pitchFamily="18" charset="0"/>
              </a:rPr>
              <a:t>Huân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chương</a:t>
            </a:r>
            <a:r>
              <a:rPr lang="en-US" altLang="en-US" sz="2800" b="1" i="1" dirty="0">
                <a:solidFill>
                  <a:srgbClr val="FF0000"/>
                </a:solidFill>
                <a:latin typeface="Times New Roman" panose="02020603050405020304" pitchFamily="18" charset="0"/>
                <a:cs typeface="Times New Roman" panose="02020603050405020304" pitchFamily="18" charset="0"/>
              </a:rPr>
              <a:t> Lao </a:t>
            </a:r>
            <a:r>
              <a:rPr lang="en-US" altLang="en-US" sz="2800" b="1" i="1" dirty="0" err="1">
                <a:solidFill>
                  <a:srgbClr val="FF0000"/>
                </a:solidFill>
                <a:latin typeface="Times New Roman" panose="02020603050405020304" pitchFamily="18" charset="0"/>
                <a:cs typeface="Times New Roman" panose="02020603050405020304" pitchFamily="18" charset="0"/>
              </a:rPr>
              <a:t>động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hạng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Nhì</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Đối</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với</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cá</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nhân</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Điều</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kiện</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có</a:t>
            </a:r>
            <a:r>
              <a:rPr lang="en-US" altLang="en-US" sz="2600" dirty="0">
                <a:solidFill>
                  <a:srgbClr val="3333FF"/>
                </a:solidFill>
                <a:latin typeface="Times New Roman" panose="02020603050405020304" pitchFamily="18" charset="0"/>
                <a:cs typeface="Times New Roman" panose="02020603050405020304" pitchFamily="18" charset="0"/>
              </a:rPr>
              <a:t> 03 </a:t>
            </a:r>
            <a:r>
              <a:rPr lang="en-US" altLang="en-US" sz="2600" dirty="0" err="1">
                <a:solidFill>
                  <a:srgbClr val="3333FF"/>
                </a:solidFill>
                <a:latin typeface="Times New Roman" panose="02020603050405020304" pitchFamily="18" charset="0"/>
                <a:cs typeface="Times New Roman" panose="02020603050405020304" pitchFamily="18" charset="0"/>
              </a:rPr>
              <a:t>sáng</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kiến</a:t>
            </a:r>
            <a:r>
              <a:rPr lang="en-US" altLang="en-US" sz="2600" dirty="0">
                <a:solidFill>
                  <a:srgbClr val="3333FF"/>
                </a:solidFill>
                <a:latin typeface="Times New Roman" panose="02020603050405020304" pitchFamily="18" charset="0"/>
                <a:cs typeface="Times New Roman" panose="02020603050405020304" pitchFamily="18" charset="0"/>
              </a:rPr>
              <a:t> … </a:t>
            </a:r>
            <a:r>
              <a:rPr lang="en-US" altLang="en-US" sz="2600" dirty="0" err="1">
                <a:solidFill>
                  <a:srgbClr val="3333FF"/>
                </a:solidFill>
                <a:latin typeface="Times New Roman" panose="02020603050405020304" pitchFamily="18" charset="0"/>
                <a:cs typeface="Times New Roman" panose="02020603050405020304" pitchFamily="18" charset="0"/>
              </a:rPr>
              <a:t>được</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thay</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bằng</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có</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từ</a:t>
            </a:r>
            <a:r>
              <a:rPr lang="en-US" altLang="en-US" sz="2600" i="1" dirty="0">
                <a:solidFill>
                  <a:srgbClr val="3333FF"/>
                </a:solidFill>
                <a:latin typeface="Times New Roman" panose="02020603050405020304" pitchFamily="18" charset="0"/>
                <a:cs typeface="Times New Roman" panose="02020603050405020304" pitchFamily="18" charset="0"/>
              </a:rPr>
              <a:t> 02 </a:t>
            </a:r>
            <a:r>
              <a:rPr lang="en-US" altLang="en-US" sz="2600" i="1" dirty="0" err="1">
                <a:solidFill>
                  <a:srgbClr val="3333FF"/>
                </a:solidFill>
                <a:latin typeface="Times New Roman" panose="02020603050405020304" pitchFamily="18" charset="0"/>
                <a:cs typeface="Times New Roman" panose="02020603050405020304" pitchFamily="18" charset="0"/>
              </a:rPr>
              <a:t>năm</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trở</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lên</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được</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công</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nhận</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hoàn</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thành</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xuất</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sắc</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nhiệm</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vụ</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và</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có</a:t>
            </a:r>
            <a:r>
              <a:rPr lang="en-US" altLang="en-US" sz="2600" i="1" dirty="0">
                <a:solidFill>
                  <a:srgbClr val="3333FF"/>
                </a:solidFill>
                <a:latin typeface="Times New Roman" panose="02020603050405020304" pitchFamily="18" charset="0"/>
                <a:cs typeface="Times New Roman" panose="02020603050405020304" pitchFamily="18" charset="0"/>
              </a:rPr>
              <a:t> 01 </a:t>
            </a:r>
            <a:r>
              <a:rPr lang="en-US" altLang="en-US" sz="2600" i="1" dirty="0" err="1">
                <a:solidFill>
                  <a:srgbClr val="3333FF"/>
                </a:solidFill>
                <a:latin typeface="Times New Roman" panose="02020603050405020304" pitchFamily="18" charset="0"/>
                <a:cs typeface="Times New Roman" panose="02020603050405020304" pitchFamily="18" charset="0"/>
              </a:rPr>
              <a:t>lần</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được</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tặng</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danh</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hiệu</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chiến</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sĩ</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thi</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đua</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Bộ</a:t>
            </a:r>
            <a:r>
              <a:rPr lang="en-US" altLang="en-US" sz="2600" i="1" dirty="0">
                <a:solidFill>
                  <a:srgbClr val="3333FF"/>
                </a:solidFill>
                <a:latin typeface="Times New Roman" panose="02020603050405020304" pitchFamily="18" charset="0"/>
                <a:cs typeface="Times New Roman" panose="02020603050405020304" pitchFamily="18" charset="0"/>
              </a:rPr>
              <a:t>, ban, </a:t>
            </a:r>
            <a:r>
              <a:rPr lang="en-US" altLang="en-US" sz="2600" i="1" dirty="0" err="1">
                <a:solidFill>
                  <a:srgbClr val="3333FF"/>
                </a:solidFill>
                <a:latin typeface="Times New Roman" panose="02020603050405020304" pitchFamily="18" charset="0"/>
                <a:cs typeface="Times New Roman" panose="02020603050405020304" pitchFamily="18" charset="0"/>
              </a:rPr>
              <a:t>ngành</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tỉnh</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Điểm</a:t>
            </a:r>
            <a:r>
              <a:rPr lang="en-US" altLang="en-US" sz="2600" dirty="0">
                <a:solidFill>
                  <a:srgbClr val="3333FF"/>
                </a:solidFill>
                <a:latin typeface="Times New Roman" panose="02020603050405020304" pitchFamily="18" charset="0"/>
                <a:cs typeface="Times New Roman" panose="02020603050405020304" pitchFamily="18" charset="0"/>
              </a:rPr>
              <a:t> đ </a:t>
            </a:r>
            <a:r>
              <a:rPr lang="en-US" altLang="en-US" sz="2600" dirty="0" err="1">
                <a:solidFill>
                  <a:srgbClr val="3333FF"/>
                </a:solidFill>
                <a:latin typeface="Times New Roman" panose="02020603050405020304" pitchFamily="18" charset="0"/>
                <a:cs typeface="Times New Roman" panose="02020603050405020304" pitchFamily="18" charset="0"/>
              </a:rPr>
              <a:t>khoản</a:t>
            </a:r>
            <a:r>
              <a:rPr lang="en-US" altLang="en-US" sz="2600" dirty="0">
                <a:solidFill>
                  <a:srgbClr val="3333FF"/>
                </a:solidFill>
                <a:latin typeface="Times New Roman" panose="02020603050405020304" pitchFamily="18" charset="0"/>
                <a:cs typeface="Times New Roman" panose="02020603050405020304" pitchFamily="18" charset="0"/>
              </a:rPr>
              <a:t> 1 </a:t>
            </a:r>
            <a:r>
              <a:rPr lang="en-US" altLang="en-US" sz="2600" dirty="0" err="1">
                <a:solidFill>
                  <a:srgbClr val="3333FF"/>
                </a:solidFill>
                <a:latin typeface="Times New Roman" panose="02020603050405020304" pitchFamily="18" charset="0"/>
                <a:cs typeface="Times New Roman" panose="02020603050405020304" pitchFamily="18" charset="0"/>
              </a:rPr>
              <a:t>Điều</a:t>
            </a:r>
            <a:r>
              <a:rPr lang="en-US" altLang="en-US" sz="2600" dirty="0">
                <a:solidFill>
                  <a:srgbClr val="3333FF"/>
                </a:solidFill>
                <a:latin typeface="Times New Roman" panose="02020603050405020304" pitchFamily="18" charset="0"/>
                <a:cs typeface="Times New Roman" panose="02020603050405020304" pitchFamily="18" charset="0"/>
              </a:rPr>
              <a:t> 43).</a:t>
            </a:r>
          </a:p>
          <a:p>
            <a:pPr marL="0" indent="0" algn="just">
              <a:buNone/>
            </a:pP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Đối</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với</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tập</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thể</a:t>
            </a:r>
            <a:r>
              <a:rPr lang="en-US" altLang="en-US" sz="2600" dirty="0">
                <a:solidFill>
                  <a:srgbClr val="3333FF"/>
                </a:solidFill>
                <a:latin typeface="Times New Roman" panose="02020603050405020304" pitchFamily="18" charset="0"/>
                <a:cs typeface="Times New Roman" panose="02020603050405020304" pitchFamily="18" charset="0"/>
              </a:rPr>
              <a:t>:</a:t>
            </a:r>
          </a:p>
          <a:p>
            <a:pPr marL="0" indent="0" algn="just">
              <a:buNone/>
            </a:pP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Bổ</a:t>
            </a:r>
            <a:r>
              <a:rPr lang="en-US" altLang="en-US" sz="2600" dirty="0">
                <a:solidFill>
                  <a:srgbClr val="3333FF"/>
                </a:solidFill>
                <a:latin typeface="Times New Roman" panose="02020603050405020304" pitchFamily="18" charset="0"/>
                <a:cs typeface="Times New Roman" panose="02020603050405020304" pitchFamily="18" charset="0"/>
              </a:rPr>
              <a:t> sung </a:t>
            </a:r>
            <a:r>
              <a:rPr lang="en-US" altLang="en-US" sz="2600" dirty="0" err="1">
                <a:solidFill>
                  <a:srgbClr val="3333FF"/>
                </a:solidFill>
                <a:latin typeface="Times New Roman" panose="02020603050405020304" pitchFamily="18" charset="0"/>
                <a:cs typeface="Times New Roman" panose="02020603050405020304" pitchFamily="18" charset="0"/>
              </a:rPr>
              <a:t>thêm</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tiêu</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chuẩn</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được</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xem</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xét</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hoặc</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đạt</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danh</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hiệu</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Tập</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thể</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lao</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động</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xuất</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sắc</a:t>
            </a:r>
            <a:r>
              <a:rPr lang="en-US" altLang="en-US" sz="2600" dirty="0">
                <a:solidFill>
                  <a:srgbClr val="3333FF"/>
                </a:solidFill>
                <a:latin typeface="Times New Roman" panose="02020603050405020304" pitchFamily="18" charset="0"/>
                <a:cs typeface="Times New Roman" panose="02020603050405020304" pitchFamily="18" charset="0"/>
              </a:rPr>
              <a:t>”.</a:t>
            </a:r>
          </a:p>
          <a:p>
            <a:pPr marL="0" indent="0" algn="just">
              <a:buNone/>
            </a:pP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Điều</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kiện</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Đối</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với</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tập</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thể</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không</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thuộc</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đối</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tượng</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tặng</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cờ</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thi</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đua</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trong</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thời</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gian</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đó</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có</a:t>
            </a:r>
            <a:r>
              <a:rPr lang="en-US" altLang="en-US" sz="2600" dirty="0">
                <a:solidFill>
                  <a:srgbClr val="3333FF"/>
                </a:solidFill>
                <a:latin typeface="Times New Roman" panose="02020603050405020304" pitchFamily="18" charset="0"/>
                <a:cs typeface="Times New Roman" panose="02020603050405020304" pitchFamily="18" charset="0"/>
              </a:rPr>
              <a:t> 02 </a:t>
            </a:r>
            <a:r>
              <a:rPr lang="en-US" altLang="en-US" sz="2600" dirty="0" err="1">
                <a:solidFill>
                  <a:srgbClr val="3333FF"/>
                </a:solidFill>
                <a:latin typeface="Times New Roman" panose="02020603050405020304" pitchFamily="18" charset="0"/>
                <a:cs typeface="Times New Roman" panose="02020603050405020304" pitchFamily="18" charset="0"/>
              </a:rPr>
              <a:t>lần</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được</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tặng</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Bằng</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khen</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của</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cấp</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bộ</a:t>
            </a:r>
            <a:r>
              <a:rPr lang="en-US" altLang="en-US" sz="2600" dirty="0">
                <a:solidFill>
                  <a:srgbClr val="3333FF"/>
                </a:solidFill>
                <a:latin typeface="Times New Roman" panose="02020603050405020304" pitchFamily="18" charset="0"/>
                <a:cs typeface="Times New Roman" panose="02020603050405020304" pitchFamily="18" charset="0"/>
              </a:rPr>
              <a:t>, ban, </a:t>
            </a:r>
            <a:r>
              <a:rPr lang="en-US" altLang="en-US" sz="2600" dirty="0" err="1">
                <a:solidFill>
                  <a:srgbClr val="3333FF"/>
                </a:solidFill>
                <a:latin typeface="Times New Roman" panose="02020603050405020304" pitchFamily="18" charset="0"/>
                <a:cs typeface="Times New Roman" panose="02020603050405020304" pitchFamily="18" charset="0"/>
              </a:rPr>
              <a:t>ngành</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tỉnh</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đoàn</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thể</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trung</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ương</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được</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thay</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bằng</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dirty="0">
                <a:solidFill>
                  <a:srgbClr val="3333FF"/>
                </a:solidFill>
                <a:latin typeface="Times New Roman" panose="02020603050405020304" pitchFamily="18" charset="0"/>
                <a:cs typeface="Times New Roman" panose="02020603050405020304" pitchFamily="18" charset="0"/>
              </a:rPr>
              <a:t>“</a:t>
            </a:r>
            <a:r>
              <a:rPr lang="en-US" altLang="en-US" sz="2600" i="1" dirty="0" err="1">
                <a:solidFill>
                  <a:srgbClr val="3333FF"/>
                </a:solidFill>
                <a:latin typeface="Times New Roman" panose="02020603050405020304" pitchFamily="18" charset="0"/>
                <a:cs typeface="Times New Roman" panose="02020603050405020304" pitchFamily="18" charset="0"/>
              </a:rPr>
              <a:t>có</a:t>
            </a:r>
            <a:r>
              <a:rPr lang="en-US" altLang="en-US" sz="2600" i="1" dirty="0">
                <a:solidFill>
                  <a:srgbClr val="3333FF"/>
                </a:solidFill>
                <a:latin typeface="Times New Roman" panose="02020603050405020304" pitchFamily="18" charset="0"/>
                <a:cs typeface="Times New Roman" panose="02020603050405020304" pitchFamily="18" charset="0"/>
              </a:rPr>
              <a:t> 03 </a:t>
            </a:r>
            <a:r>
              <a:rPr lang="en-US" altLang="en-US" sz="2600" i="1" dirty="0" err="1">
                <a:solidFill>
                  <a:srgbClr val="3333FF"/>
                </a:solidFill>
                <a:latin typeface="Times New Roman" panose="02020603050405020304" pitchFamily="18" charset="0"/>
                <a:cs typeface="Times New Roman" panose="02020603050405020304" pitchFamily="18" charset="0"/>
              </a:rPr>
              <a:t>lần</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được</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tặng</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bằng</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khen</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của</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Bộ</a:t>
            </a:r>
            <a:r>
              <a:rPr lang="en-US" altLang="en-US" sz="2600" i="1" dirty="0">
                <a:solidFill>
                  <a:srgbClr val="3333FF"/>
                </a:solidFill>
                <a:latin typeface="Times New Roman" panose="02020603050405020304" pitchFamily="18" charset="0"/>
                <a:cs typeface="Times New Roman" panose="02020603050405020304" pitchFamily="18" charset="0"/>
              </a:rPr>
              <a:t>, ban, </a:t>
            </a:r>
            <a:r>
              <a:rPr lang="en-US" altLang="en-US" sz="2600" i="1" dirty="0" err="1">
                <a:solidFill>
                  <a:srgbClr val="3333FF"/>
                </a:solidFill>
                <a:latin typeface="Times New Roman" panose="02020603050405020304" pitchFamily="18" charset="0"/>
                <a:cs typeface="Times New Roman" panose="02020603050405020304" pitchFamily="18" charset="0"/>
              </a:rPr>
              <a:t>ngành</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tỉnh</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đối</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với</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tập</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thể</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không</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thuộc</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đối</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tượng</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được</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tặng</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cờ</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thi</a:t>
            </a:r>
            <a:r>
              <a:rPr lang="en-US" altLang="en-US" sz="2600" i="1" dirty="0">
                <a:solidFill>
                  <a:srgbClr val="3333FF"/>
                </a:solidFill>
                <a:latin typeface="Times New Roman" panose="02020603050405020304" pitchFamily="18" charset="0"/>
                <a:cs typeface="Times New Roman" panose="02020603050405020304" pitchFamily="18" charset="0"/>
              </a:rPr>
              <a:t> </a:t>
            </a:r>
            <a:r>
              <a:rPr lang="en-US" altLang="en-US" sz="2600" i="1" dirty="0" err="1">
                <a:solidFill>
                  <a:srgbClr val="3333FF"/>
                </a:solidFill>
                <a:latin typeface="Times New Roman" panose="02020603050405020304" pitchFamily="18" charset="0"/>
                <a:cs typeface="Times New Roman" panose="02020603050405020304" pitchFamily="18" charset="0"/>
              </a:rPr>
              <a:t>đua</a:t>
            </a:r>
            <a:r>
              <a:rPr lang="en-US" altLang="en-US" sz="2600" dirty="0">
                <a:solidFill>
                  <a:srgbClr val="3333FF"/>
                </a:solidFill>
                <a:latin typeface="Times New Roman" panose="02020603050405020304" pitchFamily="18" charset="0"/>
                <a:cs typeface="Times New Roman" panose="02020603050405020304" pitchFamily="18" charset="0"/>
              </a:rPr>
              <a:t>” (</a:t>
            </a:r>
            <a:r>
              <a:rPr lang="en-US" altLang="en-US" sz="2600" dirty="0" err="1">
                <a:solidFill>
                  <a:srgbClr val="3333FF"/>
                </a:solidFill>
                <a:latin typeface="Times New Roman" panose="02020603050405020304" pitchFamily="18" charset="0"/>
                <a:cs typeface="Times New Roman" panose="02020603050405020304" pitchFamily="18" charset="0"/>
              </a:rPr>
              <a:t>Điểm</a:t>
            </a:r>
            <a:r>
              <a:rPr lang="en-US" altLang="en-US" sz="2600" dirty="0">
                <a:solidFill>
                  <a:srgbClr val="3333FF"/>
                </a:solidFill>
                <a:latin typeface="Times New Roman" panose="02020603050405020304" pitchFamily="18" charset="0"/>
                <a:cs typeface="Times New Roman" panose="02020603050405020304" pitchFamily="18" charset="0"/>
              </a:rPr>
              <a:t> c </a:t>
            </a:r>
            <a:r>
              <a:rPr lang="en-US" altLang="en-US" sz="2600" dirty="0" err="1">
                <a:solidFill>
                  <a:srgbClr val="3333FF"/>
                </a:solidFill>
                <a:latin typeface="Times New Roman" panose="02020603050405020304" pitchFamily="18" charset="0"/>
                <a:cs typeface="Times New Roman" panose="02020603050405020304" pitchFamily="18" charset="0"/>
              </a:rPr>
              <a:t>khoản</a:t>
            </a:r>
            <a:r>
              <a:rPr lang="en-US" altLang="en-US" sz="2600" dirty="0">
                <a:solidFill>
                  <a:srgbClr val="3333FF"/>
                </a:solidFill>
                <a:latin typeface="Times New Roman" panose="02020603050405020304" pitchFamily="18" charset="0"/>
                <a:cs typeface="Times New Roman" panose="02020603050405020304" pitchFamily="18" charset="0"/>
              </a:rPr>
              <a:t> 4 </a:t>
            </a:r>
            <a:r>
              <a:rPr lang="en-US" altLang="en-US" sz="2600" dirty="0" err="1">
                <a:solidFill>
                  <a:srgbClr val="3333FF"/>
                </a:solidFill>
                <a:latin typeface="Times New Roman" panose="02020603050405020304" pitchFamily="18" charset="0"/>
                <a:cs typeface="Times New Roman" panose="02020603050405020304" pitchFamily="18" charset="0"/>
              </a:rPr>
              <a:t>Điều</a:t>
            </a:r>
            <a:r>
              <a:rPr lang="en-US" altLang="en-US" sz="2600" dirty="0">
                <a:solidFill>
                  <a:srgbClr val="3333FF"/>
                </a:solidFill>
                <a:latin typeface="Times New Roman" panose="02020603050405020304" pitchFamily="18" charset="0"/>
                <a:cs typeface="Times New Roman" panose="02020603050405020304" pitchFamily="18" charset="0"/>
              </a:rPr>
              <a:t> 43).</a:t>
            </a:r>
          </a:p>
        </p:txBody>
      </p:sp>
    </p:spTree>
    <p:extLst>
      <p:ext uri="{BB962C8B-B14F-4D97-AF65-F5344CB8AC3E}">
        <p14:creationId xmlns:p14="http://schemas.microsoft.com/office/powerpoint/2010/main" val="308224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28650" y="365126"/>
            <a:ext cx="7886700" cy="6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rgbClr val="1F4E79"/>
                </a:solidFill>
                <a:latin typeface="+mj-lt"/>
                <a:ea typeface="+mj-ea"/>
                <a:cs typeface="+mj-cs"/>
              </a:defRPr>
            </a:lvl1pPr>
            <a:lvl2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rgbClr val="1F4E79"/>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US" altLang="zh-CN" sz="24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MỘT SỐ QUY ĐỊNH CỤ THỂ</a:t>
            </a:r>
            <a:endParaRPr lang="en-US" altLang="en-US" sz="3200" dirty="0">
              <a:ea typeface="SimSun" panose="02010600030101010101" pitchFamily="2" charset="-122"/>
              <a:cs typeface="Times New Roman" panose="02020603050405020304" pitchFamily="18" charset="0"/>
            </a:endParaRPr>
          </a:p>
        </p:txBody>
      </p:sp>
      <p:pic>
        <p:nvPicPr>
          <p:cNvPr id="3" name="Picture 2" descr="Có thu hồi Huân chương Lao động hạng Ba của Việt 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825625"/>
            <a:ext cx="3344333" cy="434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3572932" y="1219200"/>
            <a:ext cx="8161868"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rgbClr val="1F4E79"/>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rgbClr val="1F4E79"/>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rgbClr val="1F4E79"/>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1F4E7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altLang="en-US" sz="2400" b="1" i="1" dirty="0">
                <a:solidFill>
                  <a:srgbClr val="4472C4"/>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Huân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chương</a:t>
            </a:r>
            <a:r>
              <a:rPr lang="en-US" altLang="en-US" sz="3200" b="1" i="1" dirty="0">
                <a:solidFill>
                  <a:srgbClr val="FF0000"/>
                </a:solidFill>
                <a:latin typeface="Times New Roman" panose="02020603050405020304" pitchFamily="18" charset="0"/>
                <a:cs typeface="Times New Roman" panose="02020603050405020304" pitchFamily="18" charset="0"/>
              </a:rPr>
              <a:t> Lao </a:t>
            </a:r>
            <a:r>
              <a:rPr lang="en-US" altLang="en-US" sz="3200" b="1" i="1" dirty="0" err="1">
                <a:solidFill>
                  <a:srgbClr val="FF0000"/>
                </a:solidFill>
                <a:latin typeface="Times New Roman" panose="02020603050405020304" pitchFamily="18" charset="0"/>
                <a:cs typeface="Times New Roman" panose="02020603050405020304" pitchFamily="18" charset="0"/>
              </a:rPr>
              <a:t>động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hạng</a:t>
            </a:r>
            <a:r>
              <a:rPr lang="en-US" altLang="en-US" sz="3200" b="1" i="1" dirty="0">
                <a:solidFill>
                  <a:srgbClr val="FF0000"/>
                </a:solidFill>
                <a:latin typeface="Times New Roman" panose="02020603050405020304" pitchFamily="18" charset="0"/>
                <a:cs typeface="Times New Roman" panose="02020603050405020304" pitchFamily="18" charset="0"/>
              </a:rPr>
              <a:t> Ba</a:t>
            </a:r>
            <a:endParaRPr lang="en-US" altLang="en-US" sz="32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Đối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với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cá</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nhân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Điều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kiện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có</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“02 </a:t>
            </a:r>
            <a:r>
              <a:rPr lang="en-US" altLang="en-US" sz="2800" dirty="0" err="1">
                <a:solidFill>
                  <a:srgbClr val="FF0000"/>
                </a:solidFill>
                <a:latin typeface="Times New Roman" panose="02020603050405020304" pitchFamily="18" charset="0"/>
                <a:cs typeface="Times New Roman" panose="02020603050405020304" pitchFamily="18" charset="0"/>
              </a:rPr>
              <a:t>sáng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kiến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được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ứng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dụng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mang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lại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hiệu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quả</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phạm</a:t>
            </a:r>
            <a:r>
              <a:rPr lang="en-US" altLang="en-US" sz="2800" dirty="0">
                <a:solidFill>
                  <a:srgbClr val="FF0000"/>
                </a:solidFill>
                <a:latin typeface="Times New Roman" panose="02020603050405020304" pitchFamily="18" charset="0"/>
                <a:cs typeface="Times New Roman" panose="02020603050405020304" pitchFamily="18" charset="0"/>
              </a:rPr>
              <a:t> vi </a:t>
            </a:r>
            <a:r>
              <a:rPr lang="en-US" altLang="en-US" sz="2800" dirty="0" err="1">
                <a:solidFill>
                  <a:srgbClr val="FF0000"/>
                </a:solidFill>
                <a:latin typeface="Times New Roman" panose="02020603050405020304" pitchFamily="18" charset="0"/>
                <a:cs typeface="Times New Roman" panose="02020603050405020304" pitchFamily="18" charset="0"/>
              </a:rPr>
              <a:t>ảnh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hưởng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nêu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gương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trong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bộ</a:t>
            </a:r>
            <a:r>
              <a:rPr lang="en-US" altLang="en-US" sz="2800" dirty="0">
                <a:solidFill>
                  <a:srgbClr val="FF0000"/>
                </a:solidFill>
                <a:latin typeface="Times New Roman" panose="02020603050405020304" pitchFamily="18" charset="0"/>
                <a:cs typeface="Times New Roman" panose="02020603050405020304" pitchFamily="18" charset="0"/>
              </a:rPr>
              <a:t>, ban, </a:t>
            </a:r>
            <a:r>
              <a:rPr lang="en-US" altLang="en-US" sz="2800" dirty="0" err="1">
                <a:solidFill>
                  <a:srgbClr val="FF0000"/>
                </a:solidFill>
                <a:latin typeface="Times New Roman" panose="02020603050405020304" pitchFamily="18" charset="0"/>
                <a:cs typeface="Times New Roman" panose="02020603050405020304" pitchFamily="18" charset="0"/>
              </a:rPr>
              <a:t>ngành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tỉnh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đoàn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thể</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trung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ương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được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thay</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bằng</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có</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từ</a:t>
            </a:r>
            <a:r>
              <a:rPr lang="en-US" altLang="en-US" sz="2800" i="1" dirty="0">
                <a:solidFill>
                  <a:srgbClr val="3333FF"/>
                </a:solidFill>
                <a:latin typeface="Times New Roman" panose="02020603050405020304" pitchFamily="18" charset="0"/>
                <a:cs typeface="Times New Roman" panose="02020603050405020304" pitchFamily="18" charset="0"/>
              </a:rPr>
              <a:t> 01 </a:t>
            </a:r>
            <a:r>
              <a:rPr lang="en-US" altLang="en-US" sz="2800" i="1" dirty="0" err="1">
                <a:solidFill>
                  <a:srgbClr val="3333FF"/>
                </a:solidFill>
                <a:latin typeface="Times New Roman" panose="02020603050405020304" pitchFamily="18" charset="0"/>
                <a:cs typeface="Times New Roman" panose="02020603050405020304" pitchFamily="18" charset="0"/>
              </a:rPr>
              <a:t>năm</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trở</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lên</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được</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công</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nhận</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hoàn</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thành</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xuất</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sắc</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nhiệm</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vụ</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và</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có</a:t>
            </a:r>
            <a:r>
              <a:rPr lang="en-US" altLang="en-US" sz="2800" i="1" dirty="0">
                <a:solidFill>
                  <a:srgbClr val="3333FF"/>
                </a:solidFill>
                <a:latin typeface="Times New Roman" panose="02020603050405020304" pitchFamily="18" charset="0"/>
                <a:cs typeface="Times New Roman" panose="02020603050405020304" pitchFamily="18" charset="0"/>
              </a:rPr>
              <a:t> 03 </a:t>
            </a:r>
            <a:r>
              <a:rPr lang="en-US" altLang="en-US" sz="2800" i="1" dirty="0" err="1">
                <a:solidFill>
                  <a:srgbClr val="3333FF"/>
                </a:solidFill>
                <a:latin typeface="Times New Roman" panose="02020603050405020304" pitchFamily="18" charset="0"/>
                <a:cs typeface="Times New Roman" panose="02020603050405020304" pitchFamily="18" charset="0"/>
              </a:rPr>
              <a:t>lần</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được</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tặng</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danh</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hiệu</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Chiến</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sĩ</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thi</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đua</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cơ</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sở</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Điểm</a:t>
            </a:r>
            <a:r>
              <a:rPr lang="en-US" altLang="en-US" sz="2800" dirty="0">
                <a:solidFill>
                  <a:srgbClr val="3333FF"/>
                </a:solidFill>
                <a:latin typeface="Times New Roman" panose="02020603050405020304" pitchFamily="18" charset="0"/>
                <a:cs typeface="Times New Roman" panose="02020603050405020304" pitchFamily="18" charset="0"/>
              </a:rPr>
              <a:t> e </a:t>
            </a:r>
            <a:r>
              <a:rPr lang="en-US" altLang="en-US" sz="2800" dirty="0" err="1">
                <a:solidFill>
                  <a:srgbClr val="3333FF"/>
                </a:solidFill>
                <a:latin typeface="Times New Roman" panose="02020603050405020304" pitchFamily="18" charset="0"/>
                <a:cs typeface="Times New Roman" panose="02020603050405020304" pitchFamily="18" charset="0"/>
              </a:rPr>
              <a:t>khoản</a:t>
            </a:r>
            <a:r>
              <a:rPr lang="en-US" altLang="en-US" sz="2800" dirty="0">
                <a:solidFill>
                  <a:srgbClr val="3333FF"/>
                </a:solidFill>
                <a:latin typeface="Times New Roman" panose="02020603050405020304" pitchFamily="18" charset="0"/>
                <a:cs typeface="Times New Roman" panose="02020603050405020304" pitchFamily="18" charset="0"/>
              </a:rPr>
              <a:t> 1 </a:t>
            </a:r>
            <a:r>
              <a:rPr lang="en-US" altLang="en-US" sz="2800" dirty="0" err="1">
                <a:solidFill>
                  <a:srgbClr val="3333FF"/>
                </a:solidFill>
                <a:latin typeface="Times New Roman" panose="02020603050405020304" pitchFamily="18" charset="0"/>
                <a:cs typeface="Times New Roman" panose="02020603050405020304" pitchFamily="18" charset="0"/>
              </a:rPr>
              <a:t>Điều</a:t>
            </a:r>
            <a:r>
              <a:rPr lang="en-US" altLang="en-US" sz="2800" dirty="0">
                <a:solidFill>
                  <a:srgbClr val="3333FF"/>
                </a:solidFill>
                <a:latin typeface="Times New Roman" panose="02020603050405020304" pitchFamily="18" charset="0"/>
                <a:cs typeface="Times New Roman" panose="02020603050405020304" pitchFamily="18" charset="0"/>
              </a:rPr>
              <a:t> 44).</a:t>
            </a:r>
          </a:p>
          <a:p>
            <a:pPr marL="0" indent="0" algn="just">
              <a:buNone/>
            </a:pP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Đối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với</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tập</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thể</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Bổ</a:t>
            </a:r>
            <a:r>
              <a:rPr lang="en-US" altLang="en-US" sz="2800" dirty="0">
                <a:solidFill>
                  <a:srgbClr val="3333FF"/>
                </a:solidFill>
                <a:latin typeface="Times New Roman" panose="02020603050405020304" pitchFamily="18" charset="0"/>
                <a:cs typeface="Times New Roman" panose="02020603050405020304" pitchFamily="18" charset="0"/>
              </a:rPr>
              <a:t> sung </a:t>
            </a:r>
            <a:r>
              <a:rPr lang="en-US" altLang="en-US" sz="2800" dirty="0" err="1">
                <a:solidFill>
                  <a:srgbClr val="3333FF"/>
                </a:solidFill>
                <a:latin typeface="Times New Roman" panose="02020603050405020304" pitchFamily="18" charset="0"/>
                <a:cs typeface="Times New Roman" panose="02020603050405020304" pitchFamily="18" charset="0"/>
              </a:rPr>
              <a:t>thêm</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tiêu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chuẩn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được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xem</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xét</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hoặc</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đạt</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danh</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hiệu</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Tập</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thể</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lao</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động</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xuất</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sắc</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bổ</a:t>
            </a:r>
            <a:r>
              <a:rPr lang="en-US" altLang="en-US" sz="2800" dirty="0">
                <a:solidFill>
                  <a:srgbClr val="3333FF"/>
                </a:solidFill>
                <a:latin typeface="Times New Roman" panose="02020603050405020304" pitchFamily="18" charset="0"/>
                <a:cs typeface="Times New Roman" panose="02020603050405020304" pitchFamily="18" charset="0"/>
              </a:rPr>
              <a:t> sung </a:t>
            </a:r>
            <a:r>
              <a:rPr lang="en-US" altLang="en-US" sz="2800" dirty="0" err="1">
                <a:solidFill>
                  <a:srgbClr val="3333FF"/>
                </a:solidFill>
                <a:latin typeface="Times New Roman" panose="02020603050405020304" pitchFamily="18" charset="0"/>
                <a:cs typeface="Times New Roman" panose="02020603050405020304" pitchFamily="18" charset="0"/>
              </a:rPr>
              <a:t>điều</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kiện</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có</a:t>
            </a:r>
            <a:r>
              <a:rPr lang="en-US" altLang="en-US" sz="2800" i="1" dirty="0">
                <a:solidFill>
                  <a:srgbClr val="3333FF"/>
                </a:solidFill>
                <a:latin typeface="Times New Roman" panose="02020603050405020304" pitchFamily="18" charset="0"/>
                <a:cs typeface="Times New Roman" panose="02020603050405020304" pitchFamily="18" charset="0"/>
              </a:rPr>
              <a:t> 01 </a:t>
            </a:r>
            <a:r>
              <a:rPr lang="en-US" altLang="en-US" sz="2800" i="1" dirty="0" err="1">
                <a:solidFill>
                  <a:srgbClr val="3333FF"/>
                </a:solidFill>
                <a:latin typeface="Times New Roman" panose="02020603050405020304" pitchFamily="18" charset="0"/>
                <a:cs typeface="Times New Roman" panose="02020603050405020304" pitchFamily="18" charset="0"/>
              </a:rPr>
              <a:t>lần</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được</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tặng</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Cờ</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thi</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đua</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của</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Chính</a:t>
            </a:r>
            <a:r>
              <a:rPr lang="en-US" altLang="en-US" sz="2800" i="1" dirty="0">
                <a:solidFill>
                  <a:srgbClr val="3333FF"/>
                </a:solidFill>
                <a:latin typeface="Times New Roman" panose="02020603050405020304" pitchFamily="18" charset="0"/>
                <a:cs typeface="Times New Roman" panose="02020603050405020304" pitchFamily="18" charset="0"/>
              </a:rPr>
              <a:t> </a:t>
            </a:r>
            <a:r>
              <a:rPr lang="en-US" altLang="en-US" sz="2800" i="1" dirty="0" err="1">
                <a:solidFill>
                  <a:srgbClr val="3333FF"/>
                </a:solidFill>
                <a:latin typeface="Times New Roman" panose="02020603050405020304" pitchFamily="18" charset="0"/>
                <a:cs typeface="Times New Roman" panose="02020603050405020304" pitchFamily="18" charset="0"/>
              </a:rPr>
              <a:t>phủ</a:t>
            </a: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2800" dirty="0" err="1">
                <a:solidFill>
                  <a:srgbClr val="3333FF"/>
                </a:solidFill>
                <a:latin typeface="Times New Roman" panose="02020603050405020304" pitchFamily="18" charset="0"/>
                <a:cs typeface="Times New Roman" panose="02020603050405020304" pitchFamily="18" charset="0"/>
              </a:rPr>
              <a:t>Điểm</a:t>
            </a:r>
            <a:r>
              <a:rPr lang="en-US" altLang="en-US" sz="2800" dirty="0">
                <a:solidFill>
                  <a:srgbClr val="3333FF"/>
                </a:solidFill>
                <a:latin typeface="Times New Roman" panose="02020603050405020304" pitchFamily="18" charset="0"/>
                <a:cs typeface="Times New Roman" panose="02020603050405020304" pitchFamily="18" charset="0"/>
              </a:rPr>
              <a:t> đ </a:t>
            </a:r>
            <a:r>
              <a:rPr lang="en-US" altLang="en-US" sz="2800" dirty="0" err="1">
                <a:solidFill>
                  <a:srgbClr val="3333FF"/>
                </a:solidFill>
                <a:latin typeface="Times New Roman" panose="02020603050405020304" pitchFamily="18" charset="0"/>
                <a:cs typeface="Times New Roman" panose="02020603050405020304" pitchFamily="18" charset="0"/>
              </a:rPr>
              <a:t>khoản</a:t>
            </a:r>
            <a:r>
              <a:rPr lang="en-US" altLang="en-US" sz="2800" dirty="0">
                <a:solidFill>
                  <a:srgbClr val="3333FF"/>
                </a:solidFill>
                <a:latin typeface="Times New Roman" panose="02020603050405020304" pitchFamily="18" charset="0"/>
                <a:cs typeface="Times New Roman" panose="02020603050405020304" pitchFamily="18" charset="0"/>
              </a:rPr>
              <a:t> 4 </a:t>
            </a:r>
            <a:r>
              <a:rPr lang="en-US" altLang="en-US" sz="2800" dirty="0" err="1">
                <a:solidFill>
                  <a:srgbClr val="3333FF"/>
                </a:solidFill>
                <a:latin typeface="Times New Roman" panose="02020603050405020304" pitchFamily="18" charset="0"/>
                <a:cs typeface="Times New Roman" panose="02020603050405020304" pitchFamily="18" charset="0"/>
              </a:rPr>
              <a:t>Điều</a:t>
            </a:r>
            <a:r>
              <a:rPr lang="en-US" altLang="en-US" sz="2800" dirty="0">
                <a:solidFill>
                  <a:srgbClr val="3333FF"/>
                </a:solidFill>
                <a:latin typeface="Times New Roman" panose="02020603050405020304" pitchFamily="18" charset="0"/>
                <a:cs typeface="Times New Roman" panose="02020603050405020304" pitchFamily="18" charset="0"/>
              </a:rPr>
              <a:t> 44).</a:t>
            </a:r>
          </a:p>
        </p:txBody>
      </p:sp>
    </p:spTree>
    <p:extLst>
      <p:ext uri="{BB962C8B-B14F-4D97-AF65-F5344CB8AC3E}">
        <p14:creationId xmlns:p14="http://schemas.microsoft.com/office/powerpoint/2010/main" val="178519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8EE3B2-7D4D-91DA-5DA1-11EF1ACDFABD}"/>
              </a:ext>
            </a:extLst>
          </p:cNvPr>
          <p:cNvPicPr>
            <a:picLocks noChangeAspect="1"/>
          </p:cNvPicPr>
          <p:nvPr/>
        </p:nvPicPr>
        <p:blipFill>
          <a:blip r:embed="rId2"/>
          <a:stretch>
            <a:fillRect/>
          </a:stretch>
        </p:blipFill>
        <p:spPr>
          <a:xfrm>
            <a:off x="152400" y="457200"/>
            <a:ext cx="1676400" cy="1828800"/>
          </a:xfrm>
          <a:prstGeom prst="rect">
            <a:avLst/>
          </a:prstGeom>
        </p:spPr>
      </p:pic>
      <p:sp>
        <p:nvSpPr>
          <p:cNvPr id="2" name="Rectangle 1">
            <a:extLst>
              <a:ext uri="{FF2B5EF4-FFF2-40B4-BE49-F238E27FC236}">
                <a16:creationId xmlns:a16="http://schemas.microsoft.com/office/drawing/2014/main" id="{9C0ACF53-A793-FE88-DD1B-AD3E2F677CE0}"/>
              </a:ext>
            </a:extLst>
          </p:cNvPr>
          <p:cNvSpPr/>
          <p:nvPr/>
        </p:nvSpPr>
        <p:spPr>
          <a:xfrm>
            <a:off x="1828800" y="457200"/>
            <a:ext cx="9982200" cy="5562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“Huân chương Độc lập” hạng Nhất:</a:t>
            </a:r>
          </a:p>
          <a:p>
            <a:pPr algn="ctr"/>
            <a:endParaRPr lang="en-US" sz="2800">
              <a:latin typeface="Times New Roman" panose="02020603050405020304" pitchFamily="18" charset="0"/>
              <a:cs typeface="Times New Roman" panose="02020603050405020304" pitchFamily="18" charset="0"/>
            </a:endParaRPr>
          </a:p>
          <a:p>
            <a:pPr marL="514350" indent="-514350" algn="just">
              <a:buAutoNum type="arabicPeriod"/>
            </a:pPr>
            <a:r>
              <a:rPr lang="vi-VN" sz="2800">
                <a:latin typeface="Times New Roman" panose="02020603050405020304" pitchFamily="18" charset="0"/>
                <a:cs typeface="Times New Roman" panose="02020603050405020304" pitchFamily="18" charset="0"/>
              </a:rPr>
              <a:t>“Huân chương Độc lập” hạng Nhất</a:t>
            </a:r>
            <a:r>
              <a:rPr lang="en-US" sz="2800">
                <a:latin typeface="Times New Roman" panose="02020603050405020304" pitchFamily="18" charset="0"/>
                <a:cs typeface="Times New Roman" panose="02020603050405020304" pitchFamily="18" charset="0"/>
              </a:rPr>
              <a:t> để tặng hoặc truy tặng cho cá nhân chấp hành tốt chủ trương của Đảng, chính sách, pháp luật của Nhà nước và đạt một trong các tiêu chuẩn sau đây:</a:t>
            </a:r>
          </a:p>
          <a:p>
            <a:pPr algn="just"/>
            <a:r>
              <a:rPr lang="en-US" sz="2800">
                <a:latin typeface="Times New Roman" panose="02020603050405020304" pitchFamily="18" charset="0"/>
                <a:cs typeface="Times New Roman" panose="02020603050405020304" pitchFamily="18" charset="0"/>
              </a:rPr>
              <a:t>a. Có quá trình cống hiến lâu dài trong cơ quan, đơn vị, tổ chức.</a:t>
            </a:r>
          </a:p>
          <a:p>
            <a:pPr algn="just"/>
            <a:r>
              <a:rPr lang="en-US" sz="2800">
                <a:latin typeface="Times New Roman" panose="02020603050405020304" pitchFamily="18" charset="0"/>
                <a:cs typeface="Times New Roman" panose="02020603050405020304" pitchFamily="18" charset="0"/>
              </a:rPr>
              <a:t>b. Có thành tích đặc biệt xuất sắc, có phạm vi ảnh hưởng và nêu gương trong toàn quốc thuộc một trong các lĩnh vực chính trị, kinh tế, văn hóa, xã hội, nghệ thuật, khoa học, công nghệ, đối ngoại hoặc lĩnh vực khác.</a:t>
            </a:r>
          </a:p>
          <a:p>
            <a:pPr algn="just"/>
            <a:r>
              <a:rPr lang="en-US" sz="2800">
                <a:latin typeface="Times New Roman" panose="02020603050405020304" pitchFamily="18" charset="0"/>
                <a:cs typeface="Times New Roman" panose="02020603050405020304" pitchFamily="18" charset="0"/>
              </a:rPr>
              <a:t> </a:t>
            </a:r>
          </a:p>
          <a:p>
            <a:pPr algn="ct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12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7C3696-9E85-8E45-7991-1EC33A9E4DAF}"/>
              </a:ext>
            </a:extLst>
          </p:cNvPr>
          <p:cNvSpPr/>
          <p:nvPr/>
        </p:nvSpPr>
        <p:spPr>
          <a:xfrm>
            <a:off x="457200" y="152400"/>
            <a:ext cx="11582400" cy="4876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a:latin typeface="Times New Roman" panose="02020603050405020304" pitchFamily="18" charset="0"/>
                <a:cs typeface="Times New Roman" panose="02020603050405020304" pitchFamily="18" charset="0"/>
              </a:rPr>
              <a:t>2. </a:t>
            </a:r>
            <a:r>
              <a:rPr lang="vi-VN" sz="2800">
                <a:latin typeface="Times New Roman" panose="02020603050405020304" pitchFamily="18" charset="0"/>
                <a:cs typeface="Times New Roman" panose="02020603050405020304" pitchFamily="18" charset="0"/>
              </a:rPr>
              <a:t>“Huân chương Độc lập” hạng Nhất</a:t>
            </a:r>
            <a:r>
              <a:rPr lang="en-US" sz="2800">
                <a:latin typeface="Times New Roman" panose="02020603050405020304" pitchFamily="18" charset="0"/>
                <a:cs typeface="Times New Roman" panose="02020603050405020304" pitchFamily="18" charset="0"/>
              </a:rPr>
              <a:t> để tặng cho Bộ, ban, ngành, tỉnh, cơ quan của Quốc hội nhân kỷ niệm ngày thành lập năm tròn và đạt các tiêu chuẩn</a:t>
            </a:r>
          </a:p>
          <a:p>
            <a:pPr algn="just"/>
            <a:r>
              <a:rPr lang="en-US" sz="2800">
                <a:latin typeface="Times New Roman" panose="02020603050405020304" pitchFamily="18" charset="0"/>
                <a:cs typeface="Times New Roman" panose="02020603050405020304" pitchFamily="18" charset="0"/>
              </a:rPr>
              <a:t>a. Đã được tặng </a:t>
            </a:r>
            <a:r>
              <a:rPr lang="vi-VN" sz="2800">
                <a:latin typeface="Times New Roman" panose="02020603050405020304" pitchFamily="18" charset="0"/>
                <a:cs typeface="Times New Roman" panose="02020603050405020304" pitchFamily="18" charset="0"/>
              </a:rPr>
              <a:t>“Huân chương Độc lập” hạng </a:t>
            </a:r>
            <a:r>
              <a:rPr lang="en-US" sz="2800">
                <a:latin typeface="Times New Roman" panose="02020603050405020304" pitchFamily="18" charset="0"/>
                <a:cs typeface="Times New Roman" panose="02020603050405020304" pitchFamily="18" charset="0"/>
              </a:rPr>
              <a:t>Nhì;</a:t>
            </a:r>
          </a:p>
          <a:p>
            <a:pPr algn="just"/>
            <a:r>
              <a:rPr lang="en-US" sz="2800">
                <a:latin typeface="Times New Roman" panose="02020603050405020304" pitchFamily="18" charset="0"/>
                <a:cs typeface="Times New Roman" panose="02020603050405020304" pitchFamily="18" charset="0"/>
              </a:rPr>
              <a:t>b. Lập thành tích đặc biệt xuất sắc, có bề dày truyền thống, có công lao to lớn trong sự nghiệp cách mạng của Đảng, của dân tộc; nội bộ đoàn kết; tổ chức đảng, đoàn thể trong sạch, vững mạnh. </a:t>
            </a:r>
            <a:endParaRPr lang="vi-VN" sz="2800">
              <a:latin typeface="Times New Roman" panose="02020603050405020304" pitchFamily="18" charset="0"/>
              <a:cs typeface="Times New Roman" panose="02020603050405020304" pitchFamily="18" charset="0"/>
            </a:endParaRPr>
          </a:p>
          <a:p>
            <a:pPr algn="just"/>
            <a:endParaRPr lang="en-US" sz="2800">
              <a:latin typeface="Times New Roman" panose="02020603050405020304" pitchFamily="18" charset="0"/>
              <a:cs typeface="Times New Roman" panose="02020603050405020304" pitchFamily="18" charset="0"/>
            </a:endParaRPr>
          </a:p>
          <a:p>
            <a:pPr algn="just"/>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86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587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56D7B-2565-9421-B1D7-C04F26ADB13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D4CDBE9-414F-AB28-9B97-60527AA89DA4}"/>
              </a:ext>
            </a:extLst>
          </p:cNvPr>
          <p:cNvPicPr>
            <a:picLocks noChangeAspect="1"/>
          </p:cNvPicPr>
          <p:nvPr/>
        </p:nvPicPr>
        <p:blipFill>
          <a:blip r:embed="rId2"/>
          <a:stretch>
            <a:fillRect/>
          </a:stretch>
        </p:blipFill>
        <p:spPr>
          <a:xfrm>
            <a:off x="152400" y="457200"/>
            <a:ext cx="1676400" cy="1828800"/>
          </a:xfrm>
          <a:prstGeom prst="rect">
            <a:avLst/>
          </a:prstGeom>
        </p:spPr>
      </p:pic>
      <p:sp>
        <p:nvSpPr>
          <p:cNvPr id="2" name="Rectangle 1">
            <a:extLst>
              <a:ext uri="{FF2B5EF4-FFF2-40B4-BE49-F238E27FC236}">
                <a16:creationId xmlns:a16="http://schemas.microsoft.com/office/drawing/2014/main" id="{E220D5CD-8BC4-E603-DD52-13DF73774533}"/>
              </a:ext>
            </a:extLst>
          </p:cNvPr>
          <p:cNvSpPr/>
          <p:nvPr/>
        </p:nvSpPr>
        <p:spPr>
          <a:xfrm>
            <a:off x="1828800" y="457200"/>
            <a:ext cx="9982200" cy="5562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“Huân chương Độc lập” hạng Nhì:</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“Huân chương Độc lập” hạng Nh</a:t>
            </a:r>
            <a:r>
              <a:rPr lang="en-US" sz="2800">
                <a:solidFill>
                  <a:prstClr val="white"/>
                </a:solidFill>
                <a:latin typeface="Times New Roman" panose="02020603050405020304" pitchFamily="18" charset="0"/>
                <a:cs typeface="Times New Roman" panose="02020603050405020304" pitchFamily="18" charset="0"/>
              </a:rPr>
              <a:t>ì</a:t>
            </a: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để tặng hoặc truy tặng cho cá nhân chấp hành tốt chủ trương của Đảng, chính sách, pháp luật của Nhà nước và đạt một trong các tiêu chuẩn sau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 Có quá trình cống hiến lâu dài trong cơ quan, đơn vị, tổ chức.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b. Có thành tích đặc biệt xuất sắc, có phạm vi ảnh hưởng và nêu gương trong toàn quốc thuộc một trong các lĩnh vực chính trị, kinh tế, văn hóa, xã hội, nghệ thuật, khoa học, công nghệ, đối ngoại hoăc lĩnh vực khác.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1929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C3E5B-7F80-E56C-25AE-16343036F03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54156E1-7307-8DB8-2DFA-A06F64C0EF89}"/>
              </a:ext>
            </a:extLst>
          </p:cNvPr>
          <p:cNvPicPr>
            <a:picLocks noChangeAspect="1"/>
          </p:cNvPicPr>
          <p:nvPr/>
        </p:nvPicPr>
        <p:blipFill>
          <a:blip r:embed="rId2"/>
          <a:stretch>
            <a:fillRect/>
          </a:stretch>
        </p:blipFill>
        <p:spPr>
          <a:xfrm>
            <a:off x="152400" y="457200"/>
            <a:ext cx="1676400" cy="1828800"/>
          </a:xfrm>
          <a:prstGeom prst="rect">
            <a:avLst/>
          </a:prstGeom>
        </p:spPr>
      </p:pic>
      <p:sp>
        <p:nvSpPr>
          <p:cNvPr id="2" name="Rectangle 1">
            <a:extLst>
              <a:ext uri="{FF2B5EF4-FFF2-40B4-BE49-F238E27FC236}">
                <a16:creationId xmlns:a16="http://schemas.microsoft.com/office/drawing/2014/main" id="{76117E8E-4FA8-784D-B508-3949022A435E}"/>
              </a:ext>
            </a:extLst>
          </p:cNvPr>
          <p:cNvSpPr/>
          <p:nvPr/>
        </p:nvSpPr>
        <p:spPr>
          <a:xfrm>
            <a:off x="1828800" y="457200"/>
            <a:ext cx="9982200" cy="5562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“Huân chương Độc lập” hạng Nhì:</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“Huân chương Độc lập” hạng Nh</a:t>
            </a: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ì </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để tặng cho Bộ, ban, ngành, tỉnh, cơ quan của Quốc hội nhân kỷ niệm ngày thành lập năm tròn và đạt các tiêu chuẩn</a:t>
            </a: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 Đã được tặng “Huân chương Độc lập” hạng </a:t>
            </a: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Ba</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b. Lập thành tích đặc biệt xuất sắc, có bề dày truyền thống, có công lao to lớn trong sự nghiệp cách mạng của Đảng, của dân tộc; nội bộ đoàn kết; tổ chức đảng, đoàn thể trong sạch, vững mạnh.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153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C65B8-B05B-D4A0-2820-C0FFEDEAB0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A979A67-400A-C482-3CDF-C0154466DEF3}"/>
              </a:ext>
            </a:extLst>
          </p:cNvPr>
          <p:cNvPicPr>
            <a:picLocks noChangeAspect="1"/>
          </p:cNvPicPr>
          <p:nvPr/>
        </p:nvPicPr>
        <p:blipFill>
          <a:blip r:embed="rId2"/>
          <a:stretch>
            <a:fillRect/>
          </a:stretch>
        </p:blipFill>
        <p:spPr>
          <a:xfrm>
            <a:off x="152400" y="457200"/>
            <a:ext cx="1676400" cy="1828800"/>
          </a:xfrm>
          <a:prstGeom prst="rect">
            <a:avLst/>
          </a:prstGeom>
        </p:spPr>
      </p:pic>
      <p:sp>
        <p:nvSpPr>
          <p:cNvPr id="2" name="Rectangle 1">
            <a:extLst>
              <a:ext uri="{FF2B5EF4-FFF2-40B4-BE49-F238E27FC236}">
                <a16:creationId xmlns:a16="http://schemas.microsoft.com/office/drawing/2014/main" id="{5AB424EC-534E-26E8-D430-4577D0D615E1}"/>
              </a:ext>
            </a:extLst>
          </p:cNvPr>
          <p:cNvSpPr/>
          <p:nvPr/>
        </p:nvSpPr>
        <p:spPr>
          <a:xfrm>
            <a:off x="1828800" y="457200"/>
            <a:ext cx="9982200" cy="5562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“Huân chương Độc lập” hạng Ba: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Bef>
                <a:spcPts val="0"/>
              </a:spcBef>
              <a:spcAft>
                <a:spcPts val="0"/>
              </a:spcAft>
              <a:buClrTx/>
              <a:buSzTx/>
              <a:buFontTx/>
              <a:buAutoNum type="arabicPeriod"/>
              <a:tabLst/>
              <a:defRPr/>
            </a:pP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“Huân chương Độc lập” hạng </a:t>
            </a: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Ba để tặng hoặc truy tặng cho cá nhân chấp hành tốt chủ trương của Đảng, chính sách, pháp luật của Nhà nước và đạt một trong các tiêu chuẩn sau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a. Có quá trình cống hiến lâu dài trong cơ quan, đơn vị, tổ chức.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b. Có thành tích đặc biệt xuất sắc, có phạm vi ảnh hưởng và nêu gương trong toàn quốc thuộc một trong các lĩnh vực chính trị, kinh tế, văn hóa, xã hội, nghệ thuật, khoa học, công nghệ, đối ngoại hoăc lĩnh vực khác.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46176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F87EA-E376-17F0-73BC-CB3BBB7BCD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3FB076D-9E00-F9EB-D993-344A51B038F3}"/>
              </a:ext>
            </a:extLst>
          </p:cNvPr>
          <p:cNvPicPr>
            <a:picLocks noChangeAspect="1"/>
          </p:cNvPicPr>
          <p:nvPr/>
        </p:nvPicPr>
        <p:blipFill>
          <a:blip r:embed="rId2"/>
          <a:stretch>
            <a:fillRect/>
          </a:stretch>
        </p:blipFill>
        <p:spPr>
          <a:xfrm>
            <a:off x="152400" y="457200"/>
            <a:ext cx="1676400" cy="1828800"/>
          </a:xfrm>
          <a:prstGeom prst="rect">
            <a:avLst/>
          </a:prstGeom>
        </p:spPr>
      </p:pic>
      <p:sp>
        <p:nvSpPr>
          <p:cNvPr id="2" name="Rectangle 1">
            <a:extLst>
              <a:ext uri="{FF2B5EF4-FFF2-40B4-BE49-F238E27FC236}">
                <a16:creationId xmlns:a16="http://schemas.microsoft.com/office/drawing/2014/main" id="{C2EE17B9-F775-364F-0E56-DC05070A2266}"/>
              </a:ext>
            </a:extLst>
          </p:cNvPr>
          <p:cNvSpPr/>
          <p:nvPr/>
        </p:nvSpPr>
        <p:spPr>
          <a:xfrm>
            <a:off x="1828800" y="457200"/>
            <a:ext cx="9982200" cy="5562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“Huân chương Độc lập” hạng Ba: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2. </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“Huân chương Độc lập” hạng </a:t>
            </a: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Ba </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để tặng cho Bộ, ban, ngành, tỉnh, cơ quan của Quốc hội nhân kỷ niệm ngày thành lập năm tròn v</a:t>
            </a:r>
            <a:r>
              <a:rPr lang="en-US" sz="2800">
                <a:solidFill>
                  <a:prstClr val="white"/>
                </a:solidFill>
                <a:latin typeface="Times New Roman" panose="02020603050405020304" pitchFamily="18" charset="0"/>
                <a:cs typeface="Times New Roman" panose="02020603050405020304" pitchFamily="18" charset="0"/>
              </a:rPr>
              <a:t>à l</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ập thành tích đặc biệt xuất sắc, có bề dày truyền thống, có công lao to lớn trong sự nghiệp cách mạng của Đảng, của dân tộc; nội bộ đoàn kết; tổ chức đảng, đoàn thể trong sạch, vững mạnh.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77009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2FC5B-B5C5-8290-689B-E89CEB8B0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C3208-B045-66C0-15D1-108DDE47650F}"/>
              </a:ext>
            </a:extLst>
          </p:cNvPr>
          <p:cNvSpPr>
            <a:spLocks noGrp="1"/>
          </p:cNvSpPr>
          <p:nvPr>
            <p:ph type="title"/>
          </p:nvPr>
        </p:nvSpPr>
        <p:spPr>
          <a:xfrm>
            <a:off x="791633" y="287867"/>
            <a:ext cx="5880100" cy="650391"/>
          </a:xfrm>
        </p:spPr>
        <p:txBody>
          <a:bodyPr>
            <a:noAutofit/>
          </a:bodyPr>
          <a:lstStyle/>
          <a:p>
            <a:pPr marL="0" indent="0" algn="ctr">
              <a:buNone/>
            </a:pPr>
            <a:r>
              <a:rPr lang="en-US"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MỘT SỐ QUY ĐỊNH CỤ THỂ</a:t>
            </a:r>
            <a:endParaRPr lang="en-US" sz="3200" dirty="0"/>
          </a:p>
        </p:txBody>
      </p:sp>
      <p:sp>
        <p:nvSpPr>
          <p:cNvPr id="3" name="Content Placeholder 2">
            <a:extLst>
              <a:ext uri="{FF2B5EF4-FFF2-40B4-BE49-F238E27FC236}">
                <a16:creationId xmlns:a16="http://schemas.microsoft.com/office/drawing/2014/main" id="{FF0200D2-F6C7-8D41-850C-1FA3D9C7C5DD}"/>
              </a:ext>
            </a:extLst>
          </p:cNvPr>
          <p:cNvSpPr>
            <a:spLocks noGrp="1"/>
          </p:cNvSpPr>
          <p:nvPr>
            <p:ph idx="1"/>
          </p:nvPr>
        </p:nvSpPr>
        <p:spPr>
          <a:xfrm>
            <a:off x="3552381" y="1185333"/>
            <a:ext cx="8080819" cy="5080273"/>
          </a:xfrm>
        </p:spPr>
        <p:txBody>
          <a:bodyPr>
            <a:normAutofit/>
          </a:bodyPr>
          <a:lstStyle/>
          <a:p>
            <a:pPr marL="0" lvl="0" indent="0" algn="just" defTabSz="685800" eaLnBrk="0" fontAlgn="base" hangingPunct="0">
              <a:lnSpc>
                <a:spcPct val="90000"/>
              </a:lnSpc>
              <a:spcBef>
                <a:spcPts val="750"/>
              </a:spcBef>
              <a:spcAft>
                <a:spcPct val="0"/>
              </a:spcAft>
              <a:buClrTx/>
              <a:buSzTx/>
              <a:buNone/>
            </a:pPr>
            <a:r>
              <a:rPr lang="en-US" altLang="en-US" sz="3200" b="1" i="1" dirty="0">
                <a:solidFill>
                  <a:srgbClr val="FF0000"/>
                </a:solidFill>
                <a:latin typeface="Times New Roman" panose="02020603050405020304" pitchFamily="18" charset="0"/>
                <a:cs typeface="Times New Roman" panose="02020603050405020304" pitchFamily="18" charset="0"/>
              </a:rPr>
              <a:t>“</a:t>
            </a:r>
            <a:r>
              <a:rPr lang="en-US" altLang="en-US" sz="3200" b="1" i="1" dirty="0" err="1">
                <a:solidFill>
                  <a:srgbClr val="FF0000"/>
                </a:solidFill>
                <a:latin typeface="Times New Roman" panose="02020603050405020304" pitchFamily="18" charset="0"/>
                <a:cs typeface="Times New Roman" panose="02020603050405020304" pitchFamily="18" charset="0"/>
              </a:rPr>
              <a:t>Huân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chương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Độc</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lập</a:t>
            </a:r>
            <a:r>
              <a:rPr lang="en-US" altLang="en-US" sz="3200" b="1" i="1"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a:p>
            <a:pPr marL="0" lvl="0" indent="0" algn="just" defTabSz="685800" eaLnBrk="0" fontAlgn="base" hangingPunct="0">
              <a:lnSpc>
                <a:spcPct val="90000"/>
              </a:lnSpc>
              <a:spcBef>
                <a:spcPts val="750"/>
              </a:spcBef>
              <a:spcAft>
                <a:spcPct val="0"/>
              </a:spcAft>
              <a:buClrTx/>
              <a:buSzTx/>
              <a:buNone/>
            </a:pP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Bổ</a:t>
            </a:r>
            <a:r>
              <a:rPr lang="en-US" altLang="en-US" sz="3200" dirty="0">
                <a:solidFill>
                  <a:srgbClr val="3333FF"/>
                </a:solidFill>
                <a:latin typeface="Times New Roman" panose="02020603050405020304" pitchFamily="18" charset="0"/>
                <a:cs typeface="Times New Roman" panose="02020603050405020304" pitchFamily="18" charset="0"/>
              </a:rPr>
              <a:t> sung </a:t>
            </a:r>
            <a:r>
              <a:rPr lang="en-US" altLang="en-US" sz="3200" dirty="0" err="1">
                <a:solidFill>
                  <a:srgbClr val="3333FF"/>
                </a:solidFill>
                <a:latin typeface="Times New Roman" panose="02020603050405020304" pitchFamily="18" charset="0"/>
                <a:cs typeface="Times New Roman" panose="02020603050405020304" pitchFamily="18" charset="0"/>
              </a:rPr>
              <a:t>nội</a:t>
            </a:r>
            <a:r>
              <a:rPr lang="en-US" altLang="en-US" sz="3200" dirty="0">
                <a:solidFill>
                  <a:srgbClr val="3333FF"/>
                </a:solidFill>
                <a:latin typeface="Times New Roman" panose="02020603050405020304" pitchFamily="18" charset="0"/>
                <a:cs typeface="Times New Roman" panose="02020603050405020304" pitchFamily="18" charset="0"/>
              </a:rPr>
              <a:t> dung: “</a:t>
            </a:r>
            <a:r>
              <a:rPr lang="en-US" altLang="en-US" sz="3200" dirty="0" err="1">
                <a:solidFill>
                  <a:srgbClr val="3333FF"/>
                </a:solidFill>
                <a:latin typeface="Times New Roman" panose="02020603050405020304" pitchFamily="18" charset="0"/>
                <a:cs typeface="Times New Roman" panose="02020603050405020304" pitchFamily="18" charset="0"/>
              </a:rPr>
              <a:t>Huân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chương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Độc</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lập</a:t>
            </a:r>
            <a:r>
              <a:rPr lang="en-US" altLang="en-US" sz="3200" dirty="0">
                <a:solidFill>
                  <a:srgbClr val="3333FF"/>
                </a:solidFill>
                <a:latin typeface="Times New Roman" panose="02020603050405020304" pitchFamily="18" charset="0"/>
                <a:cs typeface="Times New Roman" panose="02020603050405020304" pitchFamily="18" charset="0"/>
              </a:rPr>
              <a:t>”</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để</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tặng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cho</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Bộ</a:t>
            </a:r>
            <a:r>
              <a:rPr lang="en-US" altLang="en-US" sz="3200" dirty="0">
                <a:solidFill>
                  <a:srgbClr val="3333FF"/>
                </a:solidFill>
                <a:latin typeface="Times New Roman" panose="02020603050405020304" pitchFamily="18" charset="0"/>
                <a:cs typeface="Times New Roman" panose="02020603050405020304" pitchFamily="18" charset="0"/>
              </a:rPr>
              <a:t>, ban, </a:t>
            </a:r>
            <a:r>
              <a:rPr lang="en-US" altLang="en-US" sz="3200" dirty="0" err="1">
                <a:solidFill>
                  <a:srgbClr val="3333FF"/>
                </a:solidFill>
                <a:latin typeface="Times New Roman" panose="02020603050405020304" pitchFamily="18" charset="0"/>
                <a:cs typeface="Times New Roman" panose="02020603050405020304" pitchFamily="18" charset="0"/>
              </a:rPr>
              <a:t>ngành</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tỉnh</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cơ</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quan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của</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Quốc</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hội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có</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đủ</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điều</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kiện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tiêu</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chuẩn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nhân</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dịp</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kỷ</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niệm</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ngày</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thành</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lập</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năm</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tròn</a:t>
            </a:r>
            <a:r>
              <a:rPr lang="en-US" altLang="en-US" sz="3200" dirty="0">
                <a:solidFill>
                  <a:srgbClr val="3333FF"/>
                </a:solidFill>
                <a:latin typeface="Times New Roman" panose="02020603050405020304" pitchFamily="18" charset="0"/>
                <a:cs typeface="Times New Roman" panose="02020603050405020304" pitchFamily="18" charset="0"/>
              </a:rPr>
              <a:t>”</a:t>
            </a:r>
            <a:r>
              <a:rPr lang="en-US" altLang="en-US" sz="3200" b="1" i="1" dirty="0">
                <a:solidFill>
                  <a:srgbClr val="3333FF"/>
                </a:solidFill>
                <a:latin typeface="Times New Roman" panose="02020603050405020304" pitchFamily="18" charset="0"/>
                <a:cs typeface="Times New Roman" panose="02020603050405020304" pitchFamily="18" charset="0"/>
              </a:rPr>
              <a:t> </a:t>
            </a:r>
            <a:r>
              <a:rPr lang="en-US" altLang="en-US" sz="3200" dirty="0">
                <a:solidFill>
                  <a:srgbClr val="3333FF"/>
                </a:solidFill>
                <a:latin typeface="Times New Roman" panose="02020603050405020304" pitchFamily="18" charset="0"/>
                <a:cs typeface="Times New Roman" panose="02020603050405020304" pitchFamily="18" charset="0"/>
              </a:rPr>
              <a:t>(</a:t>
            </a:r>
            <a:r>
              <a:rPr lang="en-US" altLang="en-US" sz="3200" dirty="0" err="1">
                <a:solidFill>
                  <a:srgbClr val="3333FF"/>
                </a:solidFill>
                <a:latin typeface="Times New Roman" panose="02020603050405020304" pitchFamily="18" charset="0"/>
                <a:cs typeface="Times New Roman" panose="02020603050405020304" pitchFamily="18" charset="0"/>
              </a:rPr>
              <a:t>Khoản</a:t>
            </a:r>
            <a:r>
              <a:rPr lang="en-US" altLang="en-US" sz="3200" dirty="0">
                <a:solidFill>
                  <a:srgbClr val="3333FF"/>
                </a:solidFill>
                <a:latin typeface="Times New Roman" panose="02020603050405020304" pitchFamily="18" charset="0"/>
                <a:cs typeface="Times New Roman" panose="02020603050405020304" pitchFamily="18" charset="0"/>
              </a:rPr>
              <a:t> 2 </a:t>
            </a:r>
            <a:r>
              <a:rPr lang="en-US" altLang="en-US" sz="3200" dirty="0" err="1">
                <a:solidFill>
                  <a:srgbClr val="3333FF"/>
                </a:solidFill>
                <a:latin typeface="Times New Roman" panose="02020603050405020304" pitchFamily="18" charset="0"/>
                <a:cs typeface="Times New Roman" panose="02020603050405020304" pitchFamily="18" charset="0"/>
              </a:rPr>
              <a:t>các</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Điều</a:t>
            </a:r>
            <a:r>
              <a:rPr lang="en-US" altLang="en-US" sz="3200" dirty="0">
                <a:solidFill>
                  <a:srgbClr val="3333FF"/>
                </a:solidFill>
                <a:latin typeface="Times New Roman" panose="02020603050405020304" pitchFamily="18" charset="0"/>
                <a:cs typeface="Times New Roman" panose="02020603050405020304" pitchFamily="18" charset="0"/>
              </a:rPr>
              <a:t> 36, 37, 38).</a:t>
            </a:r>
          </a:p>
          <a:p>
            <a:pPr marL="0" lvl="0" indent="0" algn="just" defTabSz="685800" eaLnBrk="0" fontAlgn="base" hangingPunct="0">
              <a:lnSpc>
                <a:spcPct val="90000"/>
              </a:lnSpc>
              <a:spcBef>
                <a:spcPts val="750"/>
              </a:spcBef>
              <a:spcAft>
                <a:spcPct val="0"/>
              </a:spcAft>
              <a:buClrTx/>
              <a:buSzTx/>
              <a:buNone/>
            </a:pPr>
            <a:endParaRPr lang="en-US" altLang="en-US" sz="3200" dirty="0">
              <a:solidFill>
                <a:srgbClr val="3333FF"/>
              </a:solidFill>
              <a:latin typeface="Times New Roman" panose="02020603050405020304" pitchFamily="18" charset="0"/>
              <a:cs typeface="Times New Roman" panose="02020603050405020304" pitchFamily="18" charset="0"/>
            </a:endParaRPr>
          </a:p>
          <a:p>
            <a:pPr marL="0" lvl="0" indent="0" algn="just" defTabSz="685800" eaLnBrk="0" fontAlgn="base" hangingPunct="0">
              <a:lnSpc>
                <a:spcPct val="90000"/>
              </a:lnSpc>
              <a:spcBef>
                <a:spcPts val="750"/>
              </a:spcBef>
              <a:spcAft>
                <a:spcPct val="0"/>
              </a:spcAft>
              <a:buClrTx/>
              <a:buSzTx/>
              <a:buNone/>
            </a:pP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Bổ</a:t>
            </a:r>
            <a:r>
              <a:rPr lang="en-US" altLang="en-US" sz="3200" dirty="0">
                <a:solidFill>
                  <a:srgbClr val="3333FF"/>
                </a:solidFill>
                <a:latin typeface="Times New Roman" panose="02020603050405020304" pitchFamily="18" charset="0"/>
                <a:cs typeface="Times New Roman" panose="02020603050405020304" pitchFamily="18" charset="0"/>
              </a:rPr>
              <a:t> sung </a:t>
            </a:r>
            <a:r>
              <a:rPr lang="en-US" altLang="en-US" sz="3200" dirty="0" err="1">
                <a:solidFill>
                  <a:srgbClr val="3333FF"/>
                </a:solidFill>
                <a:latin typeface="Times New Roman" panose="02020603050405020304" pitchFamily="18" charset="0"/>
                <a:cs typeface="Times New Roman" panose="02020603050405020304" pitchFamily="18" charset="0"/>
              </a:rPr>
              <a:t>tiêu</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chuẩn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hoặc</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đạt</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danh</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hiệu</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Tập</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thể</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lao</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động</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xuất</a:t>
            </a:r>
            <a:r>
              <a:rPr lang="en-US" altLang="en-US" sz="3200" i="1" dirty="0">
                <a:solidFill>
                  <a:srgbClr val="3333FF"/>
                </a:solidFill>
                <a:latin typeface="Times New Roman" panose="02020603050405020304" pitchFamily="18" charset="0"/>
                <a:cs typeface="Times New Roman" panose="02020603050405020304" pitchFamily="18" charset="0"/>
              </a:rPr>
              <a:t> </a:t>
            </a:r>
            <a:r>
              <a:rPr lang="en-US" altLang="en-US" sz="3200" i="1" dirty="0" err="1">
                <a:solidFill>
                  <a:srgbClr val="3333FF"/>
                </a:solidFill>
                <a:latin typeface="Times New Roman" panose="02020603050405020304" pitchFamily="18" charset="0"/>
                <a:cs typeface="Times New Roman" panose="02020603050405020304" pitchFamily="18" charset="0"/>
              </a:rPr>
              <a:t>sắc</a:t>
            </a:r>
            <a:r>
              <a:rPr lang="en-US" altLang="en-US" sz="3200" dirty="0">
                <a:solidFill>
                  <a:srgbClr val="3333FF"/>
                </a:solidFill>
                <a:latin typeface="Times New Roman" panose="02020603050405020304" pitchFamily="18" charset="0"/>
                <a:cs typeface="Times New Roman" panose="02020603050405020304" pitchFamily="18" charset="0"/>
              </a:rPr>
              <a:t>”</a:t>
            </a:r>
            <a:r>
              <a:rPr lang="en-US" altLang="en-US" sz="3200" b="1" i="1" dirty="0">
                <a:solidFill>
                  <a:srgbClr val="3333FF"/>
                </a:solidFill>
                <a:latin typeface="Times New Roman" panose="02020603050405020304" pitchFamily="18" charset="0"/>
                <a:cs typeface="Times New Roman" panose="02020603050405020304" pitchFamily="18" charset="0"/>
              </a:rPr>
              <a:t> </a:t>
            </a:r>
            <a:r>
              <a:rPr lang="en-US" altLang="en-US" sz="3200" dirty="0">
                <a:solidFill>
                  <a:srgbClr val="3333FF"/>
                </a:solidFill>
                <a:latin typeface="Times New Roman" panose="02020603050405020304" pitchFamily="18" charset="0"/>
                <a:cs typeface="Times New Roman" panose="02020603050405020304" pitchFamily="18" charset="0"/>
              </a:rPr>
              <a:t>(</a:t>
            </a:r>
            <a:r>
              <a:rPr lang="en-US" altLang="en-US" sz="3200" dirty="0" err="1">
                <a:solidFill>
                  <a:srgbClr val="3333FF"/>
                </a:solidFill>
                <a:latin typeface="Times New Roman" panose="02020603050405020304" pitchFamily="18" charset="0"/>
                <a:cs typeface="Times New Roman" panose="02020603050405020304" pitchFamily="18" charset="0"/>
              </a:rPr>
              <a:t>Điểm</a:t>
            </a:r>
            <a:r>
              <a:rPr lang="en-US" altLang="en-US" sz="3200" dirty="0">
                <a:solidFill>
                  <a:srgbClr val="3333FF"/>
                </a:solidFill>
                <a:latin typeface="Times New Roman" panose="02020603050405020304" pitchFamily="18" charset="0"/>
                <a:cs typeface="Times New Roman" panose="02020603050405020304" pitchFamily="18" charset="0"/>
              </a:rPr>
              <a:t> a </a:t>
            </a:r>
            <a:r>
              <a:rPr lang="en-US" altLang="en-US" sz="3200" dirty="0" err="1">
                <a:solidFill>
                  <a:srgbClr val="3333FF"/>
                </a:solidFill>
                <a:latin typeface="Times New Roman" panose="02020603050405020304" pitchFamily="18" charset="0"/>
                <a:cs typeface="Times New Roman" panose="02020603050405020304" pitchFamily="18" charset="0"/>
              </a:rPr>
              <a:t>khoản</a:t>
            </a:r>
            <a:r>
              <a:rPr lang="en-US" altLang="en-US" sz="3200" dirty="0">
                <a:solidFill>
                  <a:srgbClr val="3333FF"/>
                </a:solidFill>
                <a:latin typeface="Times New Roman" panose="02020603050405020304" pitchFamily="18" charset="0"/>
                <a:cs typeface="Times New Roman" panose="02020603050405020304" pitchFamily="18" charset="0"/>
              </a:rPr>
              <a:t> 3 </a:t>
            </a:r>
            <a:r>
              <a:rPr lang="en-US" altLang="en-US" sz="3200" dirty="0" err="1">
                <a:solidFill>
                  <a:srgbClr val="3333FF"/>
                </a:solidFill>
                <a:latin typeface="Times New Roman" panose="02020603050405020304" pitchFamily="18" charset="0"/>
                <a:cs typeface="Times New Roman" panose="02020603050405020304" pitchFamily="18" charset="0"/>
              </a:rPr>
              <a:t>các</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Điều</a:t>
            </a:r>
            <a:r>
              <a:rPr lang="en-US" altLang="en-US" sz="3200" dirty="0">
                <a:solidFill>
                  <a:srgbClr val="3333FF"/>
                </a:solidFill>
                <a:latin typeface="Times New Roman" panose="02020603050405020304" pitchFamily="18" charset="0"/>
                <a:cs typeface="Times New Roman" panose="02020603050405020304" pitchFamily="18" charset="0"/>
              </a:rPr>
              <a:t> 36, 37, 38).</a:t>
            </a:r>
            <a:endParaRPr lang="en-US" sz="3200" dirty="0">
              <a:solidFill>
                <a:srgbClr val="3333FF"/>
              </a:solidFill>
            </a:endParaRPr>
          </a:p>
        </p:txBody>
      </p:sp>
      <p:pic>
        <p:nvPicPr>
          <p:cNvPr id="5" name="Picture 4">
            <a:extLst>
              <a:ext uri="{FF2B5EF4-FFF2-40B4-BE49-F238E27FC236}">
                <a16:creationId xmlns:a16="http://schemas.microsoft.com/office/drawing/2014/main" id="{3E36C260-9E28-AF7F-E7B6-4AB9AA38C860}"/>
              </a:ext>
            </a:extLst>
          </p:cNvPr>
          <p:cNvPicPr>
            <a:picLocks noChangeAspect="1"/>
          </p:cNvPicPr>
          <p:nvPr/>
        </p:nvPicPr>
        <p:blipFill>
          <a:blip r:embed="rId2"/>
          <a:stretch>
            <a:fillRect/>
          </a:stretch>
        </p:blipFill>
        <p:spPr>
          <a:xfrm>
            <a:off x="304800" y="1371600"/>
            <a:ext cx="3247581" cy="3986013"/>
          </a:xfrm>
          <a:prstGeom prst="rect">
            <a:avLst/>
          </a:prstGeom>
        </p:spPr>
      </p:pic>
      <p:sp>
        <p:nvSpPr>
          <p:cNvPr id="4" name="Text Placeholder 3">
            <a:extLst>
              <a:ext uri="{FF2B5EF4-FFF2-40B4-BE49-F238E27FC236}">
                <a16:creationId xmlns:a16="http://schemas.microsoft.com/office/drawing/2014/main" id="{95FD6104-C660-085E-D221-3743B8ACB769}"/>
              </a:ext>
            </a:extLst>
          </p:cNvPr>
          <p:cNvSpPr>
            <a:spLocks noGrp="1"/>
          </p:cNvSpPr>
          <p:nvPr>
            <p:ph type="body" sz="half" idx="2"/>
          </p:nvPr>
        </p:nvSpPr>
        <p:spPr>
          <a:xfrm>
            <a:off x="677334" y="6011333"/>
            <a:ext cx="3854528" cy="609599"/>
          </a:xfrm>
        </p:spPr>
        <p:txBody>
          <a:bodyPr/>
          <a:lstStyle/>
          <a:p>
            <a:endParaRPr lang="en-US" dirty="0"/>
          </a:p>
        </p:txBody>
      </p:sp>
    </p:spTree>
    <p:extLst>
      <p:ext uri="{BB962C8B-B14F-4D97-AF65-F5344CB8AC3E}">
        <p14:creationId xmlns:p14="http://schemas.microsoft.com/office/powerpoint/2010/main" val="3720032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4F742BC-8B4F-6509-EFA9-384F291E76DC}"/>
              </a:ext>
            </a:extLst>
          </p:cNvPr>
          <p:cNvSpPr>
            <a:spLocks noGrp="1"/>
          </p:cNvSpPr>
          <p:nvPr>
            <p:ph type="title"/>
          </p:nvPr>
        </p:nvSpPr>
        <p:spPr>
          <a:xfrm>
            <a:off x="1824038" y="304800"/>
            <a:ext cx="8894762" cy="852488"/>
          </a:xfrm>
        </p:spPr>
        <p:txBody>
          <a:bodyPr rtlCol="0">
            <a:normAutofit/>
          </a:bodyPr>
          <a:lstStyle/>
          <a:p>
            <a:pPr algn="ctr">
              <a:defRPr/>
            </a:pPr>
            <a:r>
              <a:rPr lang="en-US" sz="3000" dirty="0">
                <a:solidFill>
                  <a:srgbClr val="0070C0"/>
                </a:solidFill>
                <a:latin typeface="Times New Roman" pitchFamily="18" charset="0"/>
                <a:cs typeface="Times New Roman" pitchFamily="18" charset="0"/>
              </a:rPr>
              <a:t>THỜI GIAN XÉT TẶNG KHEN THƯỞNG</a:t>
            </a:r>
            <a:br>
              <a:rPr lang="en-US" sz="1700" dirty="0">
                <a:solidFill>
                  <a:srgbClr val="FF0000"/>
                </a:solidFill>
                <a:latin typeface="Times New Roman" pitchFamily="18" charset="0"/>
                <a:cs typeface="Times New Roman" pitchFamily="18" charset="0"/>
              </a:rPr>
            </a:br>
            <a:endParaRPr lang="en-US" sz="1700" dirty="0">
              <a:solidFill>
                <a:schemeClr val="tx1">
                  <a:lumMod val="85000"/>
                  <a:lumOff val="15000"/>
                </a:schemeClr>
              </a:solidFill>
            </a:endParaRPr>
          </a:p>
        </p:txBody>
      </p:sp>
      <p:sp>
        <p:nvSpPr>
          <p:cNvPr id="35" name="Rectangle 34">
            <a:extLst>
              <a:ext uri="{FF2B5EF4-FFF2-40B4-BE49-F238E27FC236}">
                <a16:creationId xmlns:a16="http://schemas.microsoft.com/office/drawing/2014/main" id="{1F9C08F0-1296-2491-1D4D-067D0FD5FAEC}"/>
              </a:ext>
            </a:extLst>
          </p:cNvPr>
          <p:cNvSpPr/>
          <p:nvPr/>
        </p:nvSpPr>
        <p:spPr>
          <a:xfrm>
            <a:off x="3657601" y="4470400"/>
            <a:ext cx="2689225" cy="1092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r>
              <a:rPr lang="en-US" sz="2400" dirty="0">
                <a:solidFill>
                  <a:srgbClr val="FF0000"/>
                </a:solidFill>
                <a:latin typeface="Times New Roman" panose="02020603050405020304" pitchFamily="18" charset="0"/>
                <a:cs typeface="Times New Roman" panose="02020603050405020304" pitchFamily="18" charset="0"/>
              </a:rPr>
              <a:t> LĐ/ </a:t>
            </a: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r>
              <a:rPr lang="en-US" sz="2400" dirty="0">
                <a:solidFill>
                  <a:srgbClr val="FF0000"/>
                </a:solidFill>
                <a:latin typeface="Times New Roman" panose="02020603050405020304" pitchFamily="18" charset="0"/>
                <a:cs typeface="Times New Roman" panose="02020603050405020304" pitchFamily="18" charset="0"/>
              </a:rPr>
              <a:t> </a:t>
            </a:r>
          </a:p>
          <a:p>
            <a:pPr algn="ctr">
              <a:defRPr/>
            </a:pPr>
            <a:r>
              <a:rPr lang="en-US" sz="2400" dirty="0" err="1">
                <a:solidFill>
                  <a:srgbClr val="FF0000"/>
                </a:solidFill>
                <a:latin typeface="Times New Roman" panose="02020603050405020304" pitchFamily="18" charset="0"/>
                <a:cs typeface="Times New Roman" panose="02020603050405020304" pitchFamily="18" charset="0"/>
              </a:rPr>
              <a:t>Chiến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công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0" name="Bent Arrow 39">
            <a:extLst>
              <a:ext uri="{FF2B5EF4-FFF2-40B4-BE49-F238E27FC236}">
                <a16:creationId xmlns:a16="http://schemas.microsoft.com/office/drawing/2014/main" id="{20804899-AD28-9112-5A9D-EF051EB4F73C}"/>
              </a:ext>
            </a:extLst>
          </p:cNvPr>
          <p:cNvSpPr/>
          <p:nvPr/>
        </p:nvSpPr>
        <p:spPr>
          <a:xfrm>
            <a:off x="4953000" y="3733800"/>
            <a:ext cx="1600200" cy="736600"/>
          </a:xfrm>
          <a:prstGeom prst="bentArrow">
            <a:avLst>
              <a:gd name="adj1" fmla="val 39765"/>
              <a:gd name="adj2" fmla="val 34251"/>
              <a:gd name="adj3" fmla="val 25000"/>
              <a:gd name="adj4" fmla="val 4375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&gt;= 10 </a:t>
            </a:r>
            <a:r>
              <a:rPr lang="en-US" dirty="0" err="1">
                <a:solidFill>
                  <a:schemeClr val="bg1"/>
                </a:solidFill>
              </a:rPr>
              <a:t>năm</a:t>
            </a:r>
            <a:endParaRPr lang="en-US" dirty="0">
              <a:solidFill>
                <a:schemeClr val="bg1"/>
              </a:solidFill>
            </a:endParaRPr>
          </a:p>
          <a:p>
            <a:pPr algn="ctr">
              <a:defRPr/>
            </a:pPr>
            <a:endParaRPr lang="en-US" dirty="0">
              <a:solidFill>
                <a:schemeClr val="tx1"/>
              </a:solidFill>
            </a:endParaRPr>
          </a:p>
        </p:txBody>
      </p:sp>
      <p:sp>
        <p:nvSpPr>
          <p:cNvPr id="46" name="Rectangle 45">
            <a:extLst>
              <a:ext uri="{FF2B5EF4-FFF2-40B4-BE49-F238E27FC236}">
                <a16:creationId xmlns:a16="http://schemas.microsoft.com/office/drawing/2014/main" id="{4F905DB5-7316-3B1C-342E-B3DFD720EDD7}"/>
              </a:ext>
            </a:extLst>
          </p:cNvPr>
          <p:cNvSpPr/>
          <p:nvPr/>
        </p:nvSpPr>
        <p:spPr>
          <a:xfrm>
            <a:off x="1295400" y="5765800"/>
            <a:ext cx="2514600" cy="1092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Bằng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khen</a:t>
            </a:r>
            <a:r>
              <a:rPr lang="en-US" sz="2400" dirty="0">
                <a:solidFill>
                  <a:srgbClr val="FF0000"/>
                </a:solidFill>
                <a:latin typeface="Times New Roman" panose="02020603050405020304" pitchFamily="18" charset="0"/>
                <a:cs typeface="Times New Roman" panose="02020603050405020304" pitchFamily="18" charset="0"/>
              </a:rPr>
              <a:t> TTCP</a:t>
            </a:r>
          </a:p>
        </p:txBody>
      </p:sp>
      <p:sp>
        <p:nvSpPr>
          <p:cNvPr id="48" name="Rectangle 47">
            <a:extLst>
              <a:ext uri="{FF2B5EF4-FFF2-40B4-BE49-F238E27FC236}">
                <a16:creationId xmlns:a16="http://schemas.microsoft.com/office/drawing/2014/main" id="{853A7120-3BAC-B534-F59A-B55074B02926}"/>
              </a:ext>
            </a:extLst>
          </p:cNvPr>
          <p:cNvSpPr/>
          <p:nvPr/>
        </p:nvSpPr>
        <p:spPr>
          <a:xfrm>
            <a:off x="6553200" y="3429000"/>
            <a:ext cx="3003550" cy="109378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r>
              <a:rPr lang="en-US" sz="2400" dirty="0">
                <a:solidFill>
                  <a:srgbClr val="FF0000"/>
                </a:solidFill>
                <a:latin typeface="Times New Roman" panose="02020603050405020304" pitchFamily="18" charset="0"/>
                <a:cs typeface="Times New Roman" panose="02020603050405020304" pitchFamily="18" charset="0"/>
              </a:rPr>
              <a:t> </a:t>
            </a:r>
            <a:br>
              <a:rPr lang="en-US" sz="2400" dirty="0">
                <a:solidFill>
                  <a:srgbClr val="FF0000"/>
                </a:solidFill>
                <a:latin typeface="Times New Roman" panose="02020603050405020304" pitchFamily="18" charset="0"/>
                <a:cs typeface="Times New Roman" panose="02020603050405020304" pitchFamily="18" charset="0"/>
              </a:rPr>
            </a:br>
            <a:r>
              <a:rPr lang="en-US" sz="2400" dirty="0" err="1">
                <a:solidFill>
                  <a:srgbClr val="FF0000"/>
                </a:solidFill>
                <a:latin typeface="Times New Roman" panose="02020603050405020304" pitchFamily="18" charset="0"/>
                <a:cs typeface="Times New Roman" panose="02020603050405020304" pitchFamily="18" charset="0"/>
              </a:rPr>
              <a:t>Quân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công</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50" name="Rectangle 49">
            <a:extLst>
              <a:ext uri="{FF2B5EF4-FFF2-40B4-BE49-F238E27FC236}">
                <a16:creationId xmlns:a16="http://schemas.microsoft.com/office/drawing/2014/main" id="{DF711448-D539-B4B6-C3CB-DAE9B36CFB74}"/>
              </a:ext>
            </a:extLst>
          </p:cNvPr>
          <p:cNvSpPr/>
          <p:nvPr/>
        </p:nvSpPr>
        <p:spPr>
          <a:xfrm>
            <a:off x="1676400" y="1801814"/>
            <a:ext cx="2559050" cy="10937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endParaRPr lang="en-US" sz="2400" dirty="0">
              <a:solidFill>
                <a:srgbClr val="FF0000"/>
              </a:solidFill>
              <a:latin typeface="Times New Roman" panose="02020603050405020304" pitchFamily="18" charset="0"/>
              <a:cs typeface="Times New Roman" panose="02020603050405020304" pitchFamily="18" charset="0"/>
            </a:endParaRPr>
          </a:p>
          <a:p>
            <a:pPr algn="ctr">
              <a:defRPr/>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a:t>
            </a:r>
            <a:r>
              <a:rPr lang="en-US" sz="2400" dirty="0">
                <a:solidFill>
                  <a:srgbClr val="FF0000"/>
                </a:solidFill>
                <a:latin typeface="Times New Roman" panose="02020603050405020304" pitchFamily="18" charset="0"/>
                <a:cs typeface="Times New Roman" panose="02020603050405020304" pitchFamily="18" charset="0"/>
              </a:rPr>
              <a:t> Chí Minh </a:t>
            </a:r>
          </a:p>
          <a:p>
            <a:pPr algn="ctr">
              <a:defRPr/>
            </a:pP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lần</a:t>
            </a:r>
            <a:r>
              <a:rPr lang="en-US" sz="2400" dirty="0">
                <a:solidFill>
                  <a:srgbClr val="FF0000"/>
                </a:solidFill>
                <a:latin typeface="Times New Roman" panose="02020603050405020304" pitchFamily="18" charset="0"/>
                <a:cs typeface="Times New Roman" panose="02020603050405020304" pitchFamily="18" charset="0"/>
              </a:rPr>
              <a:t> 2)</a:t>
            </a:r>
          </a:p>
        </p:txBody>
      </p:sp>
      <p:sp>
        <p:nvSpPr>
          <p:cNvPr id="51" name="Rectangle 50">
            <a:extLst>
              <a:ext uri="{FF2B5EF4-FFF2-40B4-BE49-F238E27FC236}">
                <a16:creationId xmlns:a16="http://schemas.microsoft.com/office/drawing/2014/main" id="{6091A93C-5D9E-F813-DA2E-698C38AE316E}"/>
              </a:ext>
            </a:extLst>
          </p:cNvPr>
          <p:cNvSpPr/>
          <p:nvPr/>
        </p:nvSpPr>
        <p:spPr>
          <a:xfrm>
            <a:off x="5670550" y="1828800"/>
            <a:ext cx="2559050" cy="1092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endParaRPr lang="en-US" sz="2400" dirty="0">
              <a:solidFill>
                <a:srgbClr val="FF0000"/>
              </a:solidFill>
              <a:latin typeface="Times New Roman" panose="02020603050405020304" pitchFamily="18" charset="0"/>
              <a:cs typeface="Times New Roman" panose="02020603050405020304" pitchFamily="18" charset="0"/>
            </a:endParaRPr>
          </a:p>
          <a:p>
            <a:pPr algn="ctr">
              <a:defRPr/>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Chí</a:t>
            </a:r>
            <a:r>
              <a:rPr lang="en-US" sz="2400" dirty="0">
                <a:solidFill>
                  <a:srgbClr val="FF0000"/>
                </a:solidFill>
                <a:latin typeface="Times New Roman" panose="02020603050405020304" pitchFamily="18" charset="0"/>
                <a:cs typeface="Times New Roman" panose="02020603050405020304" pitchFamily="18" charset="0"/>
              </a:rPr>
              <a:t> Minh</a:t>
            </a:r>
          </a:p>
        </p:txBody>
      </p:sp>
      <p:sp>
        <p:nvSpPr>
          <p:cNvPr id="52" name="Rectangle 51">
            <a:extLst>
              <a:ext uri="{FF2B5EF4-FFF2-40B4-BE49-F238E27FC236}">
                <a16:creationId xmlns:a16="http://schemas.microsoft.com/office/drawing/2014/main" id="{306BEDA5-68E5-1ECC-6725-B55DA9255CB1}"/>
              </a:ext>
            </a:extLst>
          </p:cNvPr>
          <p:cNvSpPr/>
          <p:nvPr/>
        </p:nvSpPr>
        <p:spPr>
          <a:xfrm>
            <a:off x="8383588" y="838200"/>
            <a:ext cx="2559050" cy="1092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Huân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chương</a:t>
            </a:r>
            <a:r>
              <a:rPr lang="en-US" sz="2400" dirty="0">
                <a:solidFill>
                  <a:srgbClr val="FF0000"/>
                </a:solidFill>
                <a:latin typeface="Times New Roman" panose="02020603050405020304" pitchFamily="18" charset="0"/>
                <a:cs typeface="Times New Roman" panose="02020603050405020304" pitchFamily="18" charset="0"/>
              </a:rPr>
              <a:t> </a:t>
            </a:r>
          </a:p>
          <a:p>
            <a:pPr algn="ctr">
              <a:defRPr/>
            </a:pPr>
            <a:r>
              <a:rPr lang="en-US" sz="2400" dirty="0">
                <a:solidFill>
                  <a:srgbClr val="FF0000"/>
                </a:solidFill>
                <a:latin typeface="Times New Roman" panose="02020603050405020304" pitchFamily="18" charset="0"/>
                <a:cs typeface="Times New Roman" panose="02020603050405020304" pitchFamily="18" charset="0"/>
              </a:rPr>
              <a:t>Sao </a:t>
            </a:r>
            <a:r>
              <a:rPr lang="en-US" sz="2400" dirty="0" err="1">
                <a:solidFill>
                  <a:srgbClr val="FF0000"/>
                </a:solidFill>
                <a:latin typeface="Times New Roman" panose="02020603050405020304" pitchFamily="18" charset="0"/>
                <a:cs typeface="Times New Roman" panose="02020603050405020304" pitchFamily="18" charset="0"/>
              </a:rPr>
              <a:t>vàng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3" name="Up Arrow 52">
            <a:extLst>
              <a:ext uri="{FF2B5EF4-FFF2-40B4-BE49-F238E27FC236}">
                <a16:creationId xmlns:a16="http://schemas.microsoft.com/office/drawing/2014/main" id="{692F6DEA-F37F-EF53-9FA5-AC204E6C3F37}"/>
              </a:ext>
            </a:extLst>
          </p:cNvPr>
          <p:cNvSpPr/>
          <p:nvPr/>
        </p:nvSpPr>
        <p:spPr>
          <a:xfrm>
            <a:off x="7162800" y="2895600"/>
            <a:ext cx="376238" cy="4778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Left Arrow 55">
            <a:extLst>
              <a:ext uri="{FF2B5EF4-FFF2-40B4-BE49-F238E27FC236}">
                <a16:creationId xmlns:a16="http://schemas.microsoft.com/office/drawing/2014/main" id="{E2501168-3499-1206-0171-26DAF944FBC1}"/>
              </a:ext>
            </a:extLst>
          </p:cNvPr>
          <p:cNvSpPr/>
          <p:nvPr/>
        </p:nvSpPr>
        <p:spPr>
          <a:xfrm>
            <a:off x="4257676" y="2133601"/>
            <a:ext cx="1457325" cy="44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&gt;=15 </a:t>
            </a:r>
            <a:r>
              <a:rPr lang="en-US" dirty="0" err="1"/>
              <a:t>năm</a:t>
            </a:r>
            <a:endParaRPr lang="en-US" dirty="0"/>
          </a:p>
        </p:txBody>
      </p:sp>
      <p:sp>
        <p:nvSpPr>
          <p:cNvPr id="58" name="Bent Arrow 57">
            <a:extLst>
              <a:ext uri="{FF2B5EF4-FFF2-40B4-BE49-F238E27FC236}">
                <a16:creationId xmlns:a16="http://schemas.microsoft.com/office/drawing/2014/main" id="{281CCD94-FD83-A714-6616-9203C0AE6062}"/>
              </a:ext>
            </a:extLst>
          </p:cNvPr>
          <p:cNvSpPr/>
          <p:nvPr/>
        </p:nvSpPr>
        <p:spPr>
          <a:xfrm>
            <a:off x="6838951" y="1157288"/>
            <a:ext cx="1508125" cy="671512"/>
          </a:xfrm>
          <a:prstGeom prst="bentArrow">
            <a:avLst>
              <a:gd name="adj1" fmla="val 36726"/>
              <a:gd name="adj2" fmla="val 33543"/>
              <a:gd name="adj3" fmla="val 25000"/>
              <a:gd name="adj4" fmla="val 4375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&gt;= 25 </a:t>
            </a:r>
            <a:r>
              <a:rPr lang="en-US" dirty="0" err="1">
                <a:solidFill>
                  <a:schemeClr val="bg1"/>
                </a:solidFill>
              </a:rPr>
              <a:t>năm</a:t>
            </a:r>
            <a:endParaRPr lang="en-US" dirty="0">
              <a:solidFill>
                <a:schemeClr val="bg1"/>
              </a:solidFill>
            </a:endParaRPr>
          </a:p>
          <a:p>
            <a:pPr algn="ctr">
              <a:defRPr/>
            </a:pPr>
            <a:endParaRPr lang="en-US" dirty="0">
              <a:solidFill>
                <a:schemeClr val="bg1"/>
              </a:solidFill>
            </a:endParaRPr>
          </a:p>
        </p:txBody>
      </p:sp>
      <p:sp>
        <p:nvSpPr>
          <p:cNvPr id="59" name="Rectangle 58">
            <a:extLst>
              <a:ext uri="{FF2B5EF4-FFF2-40B4-BE49-F238E27FC236}">
                <a16:creationId xmlns:a16="http://schemas.microsoft.com/office/drawing/2014/main" id="{32FF0A5F-5BE1-FBC2-1E6A-F709C219B826}"/>
              </a:ext>
            </a:extLst>
          </p:cNvPr>
          <p:cNvSpPr/>
          <p:nvPr/>
        </p:nvSpPr>
        <p:spPr>
          <a:xfrm>
            <a:off x="7545388" y="2971800"/>
            <a:ext cx="1370012" cy="388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 10 </a:t>
            </a:r>
            <a:r>
              <a:rPr lang="en-US" dirty="0" err="1"/>
              <a:t>năm</a:t>
            </a:r>
            <a:endParaRPr lang="en-US" dirty="0"/>
          </a:p>
        </p:txBody>
      </p:sp>
      <p:sp>
        <p:nvSpPr>
          <p:cNvPr id="15" name="Rectangle 14">
            <a:extLst>
              <a:ext uri="{FF2B5EF4-FFF2-40B4-BE49-F238E27FC236}">
                <a16:creationId xmlns:a16="http://schemas.microsoft.com/office/drawing/2014/main" id="{DABBFEDC-4FEE-6AB9-7479-B53D1AD9A137}"/>
              </a:ext>
            </a:extLst>
          </p:cNvPr>
          <p:cNvSpPr/>
          <p:nvPr/>
        </p:nvSpPr>
        <p:spPr>
          <a:xfrm>
            <a:off x="6858000" y="5765800"/>
            <a:ext cx="2590800" cy="1092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Bằng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khen</a:t>
            </a:r>
            <a:r>
              <a:rPr lang="en-US" sz="2400" dirty="0">
                <a:solidFill>
                  <a:srgbClr val="FF0000"/>
                </a:solidFill>
                <a:latin typeface="Times New Roman" panose="02020603050405020304" pitchFamily="18" charset="0"/>
                <a:cs typeface="Times New Roman" panose="02020603050405020304" pitchFamily="18" charset="0"/>
              </a:rPr>
              <a:t> UBND </a:t>
            </a:r>
            <a:r>
              <a:rPr lang="en-US" sz="2400" dirty="0" err="1">
                <a:solidFill>
                  <a:srgbClr val="FF0000"/>
                </a:solidFill>
                <a:latin typeface="Times New Roman" panose="02020603050405020304" pitchFamily="18" charset="0"/>
                <a:cs typeface="Times New Roman" panose="02020603050405020304" pitchFamily="18" charset="0"/>
              </a:rPr>
              <a:t>Tỉnh</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phố</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6" name="Left Arrow 55">
            <a:extLst>
              <a:ext uri="{FF2B5EF4-FFF2-40B4-BE49-F238E27FC236}">
                <a16:creationId xmlns:a16="http://schemas.microsoft.com/office/drawing/2014/main" id="{318E27D6-389F-25D4-9829-D2B696A04878}"/>
              </a:ext>
            </a:extLst>
          </p:cNvPr>
          <p:cNvSpPr/>
          <p:nvPr/>
        </p:nvSpPr>
        <p:spPr>
          <a:xfrm>
            <a:off x="3810000" y="6096000"/>
            <a:ext cx="300355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 5 </a:t>
            </a:r>
            <a:r>
              <a:rPr lang="en-US" dirty="0" err="1"/>
              <a:t>năm</a:t>
            </a:r>
            <a:endParaRPr lang="en-US" dirty="0"/>
          </a:p>
        </p:txBody>
      </p:sp>
      <p:sp>
        <p:nvSpPr>
          <p:cNvPr id="19" name="Bent Arrow 39">
            <a:extLst>
              <a:ext uri="{FF2B5EF4-FFF2-40B4-BE49-F238E27FC236}">
                <a16:creationId xmlns:a16="http://schemas.microsoft.com/office/drawing/2014/main" id="{76265B29-549C-140D-6F5D-BDD0B1963DB4}"/>
              </a:ext>
            </a:extLst>
          </p:cNvPr>
          <p:cNvSpPr/>
          <p:nvPr/>
        </p:nvSpPr>
        <p:spPr>
          <a:xfrm>
            <a:off x="2133600" y="4876800"/>
            <a:ext cx="1524000" cy="889000"/>
          </a:xfrm>
          <a:prstGeom prst="bentArrow">
            <a:avLst>
              <a:gd name="adj1" fmla="val 31505"/>
              <a:gd name="adj2" fmla="val 34251"/>
              <a:gd name="adj3" fmla="val 25000"/>
              <a:gd name="adj4" fmla="val 4375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&gt;= 5 </a:t>
            </a:r>
            <a:r>
              <a:rPr lang="en-US" dirty="0" err="1">
                <a:solidFill>
                  <a:schemeClr val="bg1"/>
                </a:solidFill>
              </a:rPr>
              <a:t>năm</a:t>
            </a:r>
            <a:endParaRPr lang="en-US" dirty="0">
              <a:solidFill>
                <a:schemeClr val="bg1"/>
              </a:solidFill>
            </a:endParaRPr>
          </a:p>
          <a:p>
            <a:pPr algn="ctr">
              <a:defRPr/>
            </a:pPr>
            <a:endParaRPr lang="en-US" dirty="0">
              <a:solidFill>
                <a:schemeClr val="tx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1591438" y="69875"/>
            <a:ext cx="9076562" cy="584775"/>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vi-VN" sz="3200" b="1" kern="0" dirty="0">
                <a:solidFill>
                  <a:srgbClr val="FF0000"/>
                </a:solidFill>
              </a:rPr>
              <a:t>SƠ LƯỢC VỀ QĐ SỐ </a:t>
            </a:r>
            <a:r>
              <a:rPr lang="en-US" sz="3200" b="1" kern="0" dirty="0">
                <a:solidFill>
                  <a:srgbClr val="FF0000"/>
                </a:solidFill>
              </a:rPr>
              <a:t>65</a:t>
            </a:r>
            <a:r>
              <a:rPr lang="vi-VN" sz="3200" b="1" kern="0" dirty="0">
                <a:solidFill>
                  <a:srgbClr val="FF0000"/>
                </a:solidFill>
              </a:rPr>
              <a:t>/20</a:t>
            </a:r>
            <a:r>
              <a:rPr lang="en-US" sz="3200" b="1" kern="0" dirty="0">
                <a:solidFill>
                  <a:srgbClr val="FF0000"/>
                </a:solidFill>
              </a:rPr>
              <a:t>24</a:t>
            </a:r>
            <a:r>
              <a:rPr lang="vi-VN" sz="3200" b="1" kern="0" dirty="0">
                <a:solidFill>
                  <a:srgbClr val="FF0000"/>
                </a:solidFill>
              </a:rPr>
              <a:t>/QĐ-UBND</a:t>
            </a:r>
            <a:endParaRPr lang="en-US" sz="3200" b="1" kern="0" dirty="0">
              <a:solidFill>
                <a:srgbClr val="FF0000"/>
              </a:solidFill>
            </a:endParaRPr>
          </a:p>
        </p:txBody>
      </p:sp>
      <p:sp>
        <p:nvSpPr>
          <p:cNvPr id="83" name="AutoShape 74"/>
          <p:cNvSpPr>
            <a:spLocks noChangeArrowheads="1"/>
          </p:cNvSpPr>
          <p:nvPr/>
        </p:nvSpPr>
        <p:spPr bwMode="gray">
          <a:xfrm>
            <a:off x="4059238" y="914400"/>
            <a:ext cx="7446962" cy="1014678"/>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defRPr/>
            </a:pPr>
            <a:endParaRPr lang="en-US" sz="1200" kern="0">
              <a:solidFill>
                <a:srgbClr val="000000"/>
              </a:solidFill>
            </a:endParaRPr>
          </a:p>
        </p:txBody>
      </p:sp>
      <p:sp>
        <p:nvSpPr>
          <p:cNvPr id="84" name="Freeform 83"/>
          <p:cNvSpPr/>
          <p:nvPr/>
        </p:nvSpPr>
        <p:spPr>
          <a:xfrm>
            <a:off x="381000" y="2286000"/>
            <a:ext cx="2535238" cy="2514600"/>
          </a:xfrm>
          <a:custGeom>
            <a:avLst/>
            <a:gdLst>
              <a:gd name="connsiteX0" fmla="*/ 0 w 2184219"/>
              <a:gd name="connsiteY0" fmla="*/ 1092110 h 2184219"/>
              <a:gd name="connsiteX1" fmla="*/ 1092110 w 2184219"/>
              <a:gd name="connsiteY1" fmla="*/ 0 h 2184219"/>
              <a:gd name="connsiteX2" fmla="*/ 2184220 w 2184219"/>
              <a:gd name="connsiteY2" fmla="*/ 1092110 h 2184219"/>
              <a:gd name="connsiteX3" fmla="*/ 1092110 w 2184219"/>
              <a:gd name="connsiteY3" fmla="*/ 2184220 h 2184219"/>
              <a:gd name="connsiteX4" fmla="*/ 0 w 2184219"/>
              <a:gd name="connsiteY4" fmla="*/ 1092110 h 2184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219" h="2184219">
                <a:moveTo>
                  <a:pt x="0" y="1092110"/>
                </a:moveTo>
                <a:cubicBezTo>
                  <a:pt x="0" y="488954"/>
                  <a:pt x="488954" y="0"/>
                  <a:pt x="1092110" y="0"/>
                </a:cubicBezTo>
                <a:cubicBezTo>
                  <a:pt x="1695266" y="0"/>
                  <a:pt x="2184220" y="488954"/>
                  <a:pt x="2184220" y="1092110"/>
                </a:cubicBezTo>
                <a:cubicBezTo>
                  <a:pt x="2184220" y="1695266"/>
                  <a:pt x="1695266" y="2184220"/>
                  <a:pt x="1092110" y="2184220"/>
                </a:cubicBezTo>
                <a:cubicBezTo>
                  <a:pt x="488954" y="2184220"/>
                  <a:pt x="0" y="1695266"/>
                  <a:pt x="0" y="1092110"/>
                </a:cubicBezTo>
                <a:close/>
              </a:path>
            </a:pathLst>
          </a:custGeom>
          <a:solidFill>
            <a:schemeClr val="bg1">
              <a:lumMod val="85000"/>
            </a:schemeClr>
          </a:solidFill>
          <a:ln w="38100" cap="flat" cmpd="sng" algn="ctr">
            <a:solidFill>
              <a:sysClr val="window" lastClr="FFFFFF">
                <a:hueOff val="0"/>
                <a:satOff val="0"/>
                <a:lumOff val="0"/>
                <a:alphaOff val="0"/>
              </a:sysClr>
            </a:solidFill>
            <a:prstDash val="solid"/>
          </a:ln>
          <a:effectLst/>
        </p:spPr>
        <p:txBody>
          <a:bodyPr lIns="347176" tIns="347176" rIns="347176" bIns="347176" anchor="ctr"/>
          <a:lstStyle/>
          <a:p>
            <a:pPr algn="ctr" defTabSz="1911350">
              <a:lnSpc>
                <a:spcPct val="90000"/>
              </a:lnSpc>
              <a:spcAft>
                <a:spcPct val="35000"/>
              </a:spcAft>
            </a:pPr>
            <a:r>
              <a:rPr lang="en-US" sz="2800" b="1" dirty="0">
                <a:solidFill>
                  <a:srgbClr val="C00000"/>
                </a:solidFill>
                <a:latin typeface="Times New Roman" panose="02020603050405020304" pitchFamily="18" charset="0"/>
                <a:cs typeface="Times New Roman" panose="02020603050405020304" pitchFamily="18" charset="0"/>
              </a:rPr>
              <a:t>G</a:t>
            </a:r>
            <a:r>
              <a:rPr lang="vi-VN" sz="2800" b="1" dirty="0">
                <a:solidFill>
                  <a:srgbClr val="C00000"/>
                </a:solidFill>
                <a:latin typeface="Times New Roman" panose="02020603050405020304" pitchFamily="18" charset="0"/>
                <a:cs typeface="Times New Roman" panose="02020603050405020304" pitchFamily="18" charset="0"/>
              </a:rPr>
              <a:t>ồm có </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4</a:t>
            </a:r>
            <a:r>
              <a:rPr lang="vi-VN" sz="2800" b="1" dirty="0">
                <a:solidFill>
                  <a:srgbClr val="C00000"/>
                </a:solidFill>
                <a:latin typeface="Times New Roman" panose="02020603050405020304" pitchFamily="18" charset="0"/>
                <a:cs typeface="Times New Roman" panose="02020603050405020304" pitchFamily="18" charset="0"/>
              </a:rPr>
              <a:t> chương, </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23</a:t>
            </a:r>
            <a:r>
              <a:rPr lang="vi-VN" sz="2800" b="1" dirty="0">
                <a:solidFill>
                  <a:srgbClr val="C00000"/>
                </a:solidFill>
                <a:latin typeface="Times New Roman" panose="02020603050405020304" pitchFamily="18" charset="0"/>
                <a:cs typeface="Times New Roman" panose="02020603050405020304" pitchFamily="18" charset="0"/>
              </a:rPr>
              <a:t> điều</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85" name="Rectangle 84"/>
          <p:cNvSpPr>
            <a:spLocks noChangeArrowheads="1"/>
          </p:cNvSpPr>
          <p:nvPr/>
        </p:nvSpPr>
        <p:spPr bwMode="auto">
          <a:xfrm>
            <a:off x="5075238" y="990601"/>
            <a:ext cx="5440362" cy="830997"/>
          </a:xfrm>
          <a:prstGeom prst="rect">
            <a:avLst/>
          </a:prstGeom>
          <a:noFill/>
          <a:ln w="9525">
            <a:noFill/>
            <a:miter lim="800000"/>
          </a:ln>
        </p:spPr>
        <p:txBody>
          <a:bodyPr>
            <a:spAutoFit/>
          </a:bodyPr>
          <a:lstStyle/>
          <a:p>
            <a:pPr algn="ctr"/>
            <a:r>
              <a:rPr lang="vi-VN" sz="2400" b="1" dirty="0">
                <a:solidFill>
                  <a:srgbClr val="C00000"/>
                </a:solidFill>
              </a:rPr>
              <a:t>Chương</a:t>
            </a:r>
            <a:r>
              <a:rPr lang="en-US" sz="2400" b="1" dirty="0">
                <a:solidFill>
                  <a:srgbClr val="C00000"/>
                </a:solidFill>
              </a:rPr>
              <a:t> I</a:t>
            </a:r>
            <a:r>
              <a:rPr lang="vi-VN" sz="2400" b="1" dirty="0">
                <a:solidFill>
                  <a:srgbClr val="C00000"/>
                </a:solidFill>
              </a:rPr>
              <a:t>.</a:t>
            </a:r>
            <a:r>
              <a:rPr lang="vi-VN" sz="2400" b="1" dirty="0">
                <a:solidFill>
                  <a:srgbClr val="002060"/>
                </a:solidFill>
              </a:rPr>
              <a:t> Những quy định chung </a:t>
            </a:r>
            <a:r>
              <a:rPr lang="en-US" sz="2400" b="1" dirty="0">
                <a:solidFill>
                  <a:srgbClr val="00B050"/>
                </a:solidFill>
              </a:rPr>
              <a:t>(t</a:t>
            </a:r>
            <a:r>
              <a:rPr lang="vi-VN" sz="2400" b="1" dirty="0">
                <a:solidFill>
                  <a:srgbClr val="00B050"/>
                </a:solidFill>
              </a:rPr>
              <a:t>ừ Đ</a:t>
            </a:r>
            <a:r>
              <a:rPr lang="en-US" sz="2400" b="1" dirty="0" err="1">
                <a:solidFill>
                  <a:srgbClr val="00B050"/>
                </a:solidFill>
              </a:rPr>
              <a:t>iều</a:t>
            </a:r>
            <a:r>
              <a:rPr lang="vi-VN" sz="2400" b="1" dirty="0">
                <a:solidFill>
                  <a:srgbClr val="00B050"/>
                </a:solidFill>
              </a:rPr>
              <a:t> 1 đến Đ</a:t>
            </a:r>
            <a:r>
              <a:rPr lang="en-US" sz="2400" b="1" dirty="0" err="1">
                <a:solidFill>
                  <a:srgbClr val="00B050"/>
                </a:solidFill>
              </a:rPr>
              <a:t>iều</a:t>
            </a:r>
            <a:r>
              <a:rPr lang="vi-VN" sz="2400" b="1" dirty="0">
                <a:solidFill>
                  <a:srgbClr val="00B050"/>
                </a:solidFill>
              </a:rPr>
              <a:t> 3</a:t>
            </a:r>
            <a:r>
              <a:rPr lang="en-US" sz="2400" b="1" dirty="0">
                <a:solidFill>
                  <a:srgbClr val="00B050"/>
                </a:solidFill>
              </a:rPr>
              <a:t>)</a:t>
            </a:r>
          </a:p>
        </p:txBody>
      </p:sp>
      <p:sp>
        <p:nvSpPr>
          <p:cNvPr id="86" name="AutoShape 74"/>
          <p:cNvSpPr>
            <a:spLocks noChangeArrowheads="1"/>
          </p:cNvSpPr>
          <p:nvPr/>
        </p:nvSpPr>
        <p:spPr bwMode="gray">
          <a:xfrm>
            <a:off x="4114800" y="2286000"/>
            <a:ext cx="7391400" cy="1273926"/>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defRPr/>
            </a:pPr>
            <a:endParaRPr lang="en-US" sz="1200" kern="0">
              <a:solidFill>
                <a:srgbClr val="000000"/>
              </a:solidFill>
            </a:endParaRPr>
          </a:p>
        </p:txBody>
      </p:sp>
      <p:sp>
        <p:nvSpPr>
          <p:cNvPr id="87" name="Rectangle 86"/>
          <p:cNvSpPr>
            <a:spLocks noChangeArrowheads="1"/>
          </p:cNvSpPr>
          <p:nvPr/>
        </p:nvSpPr>
        <p:spPr bwMode="auto">
          <a:xfrm>
            <a:off x="4267200" y="2438400"/>
            <a:ext cx="7086600" cy="1107996"/>
          </a:xfrm>
          <a:prstGeom prst="rect">
            <a:avLst/>
          </a:prstGeom>
          <a:noFill/>
          <a:ln w="9525">
            <a:noFill/>
            <a:miter lim="800000"/>
          </a:ln>
        </p:spPr>
        <p:txBody>
          <a:bodyPr wrap="square">
            <a:spAutoFit/>
          </a:bodyPr>
          <a:lstStyle/>
          <a:p>
            <a:pPr algn="ctr"/>
            <a:r>
              <a:rPr lang="vi-VN" sz="2200" b="1" dirty="0">
                <a:solidFill>
                  <a:srgbClr val="C00000"/>
                </a:solidFill>
              </a:rPr>
              <a:t>Chương </a:t>
            </a:r>
            <a:r>
              <a:rPr lang="en-US" sz="2200" b="1" dirty="0">
                <a:solidFill>
                  <a:srgbClr val="C00000"/>
                </a:solidFill>
              </a:rPr>
              <a:t>II</a:t>
            </a:r>
            <a:r>
              <a:rPr lang="vi-VN" sz="2200" b="1" dirty="0">
                <a:solidFill>
                  <a:srgbClr val="C00000"/>
                </a:solidFill>
              </a:rPr>
              <a:t>. </a:t>
            </a:r>
            <a:r>
              <a:rPr lang="en-US" sz="2200" b="1" dirty="0" err="1">
                <a:solidFill>
                  <a:srgbClr val="002060"/>
                </a:solidFill>
              </a:rPr>
              <a:t>Đối</a:t>
            </a:r>
            <a:r>
              <a:rPr lang="en-US" sz="2200" b="1" dirty="0">
                <a:solidFill>
                  <a:srgbClr val="002060"/>
                </a:solidFill>
              </a:rPr>
              <a:t> </a:t>
            </a:r>
            <a:r>
              <a:rPr lang="en-US" sz="2200" b="1" dirty="0" err="1">
                <a:solidFill>
                  <a:srgbClr val="002060"/>
                </a:solidFill>
              </a:rPr>
              <a:t>tượng</a:t>
            </a:r>
            <a:r>
              <a:rPr lang="en-US" sz="2200" b="1" dirty="0">
                <a:solidFill>
                  <a:srgbClr val="002060"/>
                </a:solidFill>
              </a:rPr>
              <a:t>, </a:t>
            </a:r>
            <a:r>
              <a:rPr lang="en-US" sz="2200" b="1" dirty="0" err="1">
                <a:solidFill>
                  <a:srgbClr val="002060"/>
                </a:solidFill>
              </a:rPr>
              <a:t>tiêu</a:t>
            </a:r>
            <a:r>
              <a:rPr lang="en-US" sz="2200" b="1" dirty="0">
                <a:solidFill>
                  <a:srgbClr val="002060"/>
                </a:solidFill>
              </a:rPr>
              <a:t> </a:t>
            </a:r>
            <a:r>
              <a:rPr lang="en-US" sz="2200" b="1" dirty="0" err="1">
                <a:solidFill>
                  <a:srgbClr val="002060"/>
                </a:solidFill>
              </a:rPr>
              <a:t>chuẩn</a:t>
            </a:r>
            <a:r>
              <a:rPr lang="en-US" sz="2200" b="1" dirty="0">
                <a:solidFill>
                  <a:srgbClr val="002060"/>
                </a:solidFill>
              </a:rPr>
              <a:t> </a:t>
            </a:r>
            <a:r>
              <a:rPr lang="en-US" sz="2200" b="1" dirty="0" err="1">
                <a:solidFill>
                  <a:srgbClr val="002060"/>
                </a:solidFill>
              </a:rPr>
              <a:t>danh</a:t>
            </a:r>
            <a:r>
              <a:rPr lang="en-US" sz="2200" b="1" dirty="0">
                <a:solidFill>
                  <a:srgbClr val="002060"/>
                </a:solidFill>
              </a:rPr>
              <a:t> </a:t>
            </a:r>
            <a:r>
              <a:rPr lang="en-US" sz="2200" b="1" dirty="0" err="1">
                <a:solidFill>
                  <a:srgbClr val="002060"/>
                </a:solidFill>
              </a:rPr>
              <a:t>hiệu</a:t>
            </a:r>
            <a:r>
              <a:rPr lang="en-US" sz="2200" b="1" dirty="0">
                <a:solidFill>
                  <a:srgbClr val="002060"/>
                </a:solidFill>
              </a:rPr>
              <a:t> </a:t>
            </a:r>
            <a:r>
              <a:rPr lang="en-US" sz="2200" b="1" dirty="0" err="1">
                <a:solidFill>
                  <a:srgbClr val="002060"/>
                </a:solidFill>
              </a:rPr>
              <a:t>thi</a:t>
            </a:r>
            <a:r>
              <a:rPr lang="en-US" sz="2200" b="1" dirty="0">
                <a:solidFill>
                  <a:srgbClr val="002060"/>
                </a:solidFill>
              </a:rPr>
              <a:t> </a:t>
            </a:r>
            <a:r>
              <a:rPr lang="en-US" sz="2200" b="1" dirty="0" err="1">
                <a:solidFill>
                  <a:srgbClr val="002060"/>
                </a:solidFill>
              </a:rPr>
              <a:t>đua</a:t>
            </a:r>
            <a:r>
              <a:rPr lang="en-US" sz="2200" b="1" dirty="0">
                <a:solidFill>
                  <a:srgbClr val="002060"/>
                </a:solidFill>
              </a:rPr>
              <a:t>, </a:t>
            </a:r>
            <a:r>
              <a:rPr lang="en-US" sz="2200" b="1" dirty="0" err="1">
                <a:solidFill>
                  <a:srgbClr val="002060"/>
                </a:solidFill>
              </a:rPr>
              <a:t>hình</a:t>
            </a:r>
            <a:r>
              <a:rPr lang="en-US" sz="2200" b="1" dirty="0">
                <a:solidFill>
                  <a:srgbClr val="002060"/>
                </a:solidFill>
              </a:rPr>
              <a:t> </a:t>
            </a:r>
            <a:r>
              <a:rPr lang="en-US" sz="2200" b="1" dirty="0" err="1">
                <a:solidFill>
                  <a:srgbClr val="002060"/>
                </a:solidFill>
              </a:rPr>
              <a:t>thức</a:t>
            </a:r>
            <a:r>
              <a:rPr lang="en-US" sz="2200" b="1" dirty="0">
                <a:solidFill>
                  <a:srgbClr val="002060"/>
                </a:solidFill>
              </a:rPr>
              <a:t> </a:t>
            </a:r>
            <a:r>
              <a:rPr lang="en-US" sz="2200" b="1" dirty="0" err="1">
                <a:solidFill>
                  <a:srgbClr val="002060"/>
                </a:solidFill>
              </a:rPr>
              <a:t>khen</a:t>
            </a:r>
            <a:r>
              <a:rPr lang="en-US" sz="2200" b="1" dirty="0">
                <a:solidFill>
                  <a:srgbClr val="002060"/>
                </a:solidFill>
              </a:rPr>
              <a:t> </a:t>
            </a:r>
            <a:r>
              <a:rPr lang="en-US" sz="2200" b="1" dirty="0" err="1">
                <a:solidFill>
                  <a:srgbClr val="002060"/>
                </a:solidFill>
              </a:rPr>
              <a:t>thưởng</a:t>
            </a:r>
            <a:r>
              <a:rPr lang="en-US" sz="2200" b="1" dirty="0">
                <a:solidFill>
                  <a:srgbClr val="002060"/>
                </a:solidFill>
              </a:rPr>
              <a:t> </a:t>
            </a:r>
          </a:p>
          <a:p>
            <a:pPr algn="ctr"/>
            <a:r>
              <a:rPr lang="en-US" sz="2200" b="1" dirty="0">
                <a:solidFill>
                  <a:srgbClr val="00B050"/>
                </a:solidFill>
              </a:rPr>
              <a:t>(t</a:t>
            </a:r>
            <a:r>
              <a:rPr lang="vi-VN" sz="2200" b="1" dirty="0">
                <a:solidFill>
                  <a:srgbClr val="00B050"/>
                </a:solidFill>
              </a:rPr>
              <a:t>ừ Đ</a:t>
            </a:r>
            <a:r>
              <a:rPr lang="en-US" sz="2200" b="1" dirty="0" err="1">
                <a:solidFill>
                  <a:srgbClr val="00B050"/>
                </a:solidFill>
              </a:rPr>
              <a:t>iều</a:t>
            </a:r>
            <a:r>
              <a:rPr lang="vi-VN" sz="2200" b="1" dirty="0">
                <a:solidFill>
                  <a:srgbClr val="00B050"/>
                </a:solidFill>
              </a:rPr>
              <a:t> </a:t>
            </a:r>
            <a:r>
              <a:rPr lang="en-US" sz="2200" b="1" dirty="0">
                <a:solidFill>
                  <a:srgbClr val="00B050"/>
                </a:solidFill>
              </a:rPr>
              <a:t>4</a:t>
            </a:r>
            <a:r>
              <a:rPr lang="vi-VN" sz="2200" b="1" dirty="0">
                <a:solidFill>
                  <a:srgbClr val="00B050"/>
                </a:solidFill>
              </a:rPr>
              <a:t> đến Đ</a:t>
            </a:r>
            <a:r>
              <a:rPr lang="en-US" sz="2200" b="1" dirty="0" err="1">
                <a:solidFill>
                  <a:srgbClr val="00B050"/>
                </a:solidFill>
              </a:rPr>
              <a:t>iều</a:t>
            </a:r>
            <a:r>
              <a:rPr lang="vi-VN" sz="2200" b="1" dirty="0">
                <a:solidFill>
                  <a:srgbClr val="00B050"/>
                </a:solidFill>
              </a:rPr>
              <a:t> </a:t>
            </a:r>
            <a:r>
              <a:rPr lang="en-US" sz="2200" b="1" dirty="0">
                <a:solidFill>
                  <a:srgbClr val="00B050"/>
                </a:solidFill>
              </a:rPr>
              <a:t>16)</a:t>
            </a:r>
          </a:p>
        </p:txBody>
      </p:sp>
      <p:sp>
        <p:nvSpPr>
          <p:cNvPr id="88" name="AutoShape 74"/>
          <p:cNvSpPr>
            <a:spLocks noChangeArrowheads="1"/>
          </p:cNvSpPr>
          <p:nvPr/>
        </p:nvSpPr>
        <p:spPr bwMode="gray">
          <a:xfrm>
            <a:off x="3962400" y="3810000"/>
            <a:ext cx="7543800" cy="1260396"/>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defRPr/>
            </a:pPr>
            <a:endParaRPr lang="en-US" sz="1200" kern="0">
              <a:solidFill>
                <a:srgbClr val="000000"/>
              </a:solidFill>
            </a:endParaRPr>
          </a:p>
        </p:txBody>
      </p:sp>
      <p:sp>
        <p:nvSpPr>
          <p:cNvPr id="89" name="Rectangle 88"/>
          <p:cNvSpPr>
            <a:spLocks noChangeArrowheads="1"/>
          </p:cNvSpPr>
          <p:nvPr/>
        </p:nvSpPr>
        <p:spPr bwMode="auto">
          <a:xfrm>
            <a:off x="4267200" y="3886200"/>
            <a:ext cx="7086600" cy="1107996"/>
          </a:xfrm>
          <a:prstGeom prst="rect">
            <a:avLst/>
          </a:prstGeom>
          <a:noFill/>
          <a:ln w="9525">
            <a:noFill/>
            <a:miter lim="800000"/>
          </a:ln>
        </p:spPr>
        <p:txBody>
          <a:bodyPr wrap="square">
            <a:spAutoFit/>
          </a:bodyPr>
          <a:lstStyle/>
          <a:p>
            <a:pPr algn="ctr"/>
            <a:r>
              <a:rPr lang="vi-VN" sz="2200" b="1" dirty="0">
                <a:solidFill>
                  <a:srgbClr val="C00000"/>
                </a:solidFill>
              </a:rPr>
              <a:t>Chương </a:t>
            </a:r>
            <a:r>
              <a:rPr lang="en-US" sz="2200" b="1" dirty="0">
                <a:solidFill>
                  <a:srgbClr val="C00000"/>
                </a:solidFill>
              </a:rPr>
              <a:t>III</a:t>
            </a:r>
            <a:r>
              <a:rPr lang="vi-VN" sz="2200" b="1" dirty="0">
                <a:solidFill>
                  <a:srgbClr val="C00000"/>
                </a:solidFill>
              </a:rPr>
              <a:t>. </a:t>
            </a:r>
            <a:r>
              <a:rPr lang="en-US" sz="2200" b="1" dirty="0" err="1">
                <a:solidFill>
                  <a:srgbClr val="002060"/>
                </a:solidFill>
              </a:rPr>
              <a:t>Thẩm</a:t>
            </a:r>
            <a:r>
              <a:rPr lang="en-US" sz="2200" b="1" dirty="0">
                <a:solidFill>
                  <a:srgbClr val="002060"/>
                </a:solidFill>
              </a:rPr>
              <a:t> </a:t>
            </a:r>
            <a:r>
              <a:rPr lang="en-US" sz="2200" b="1" dirty="0" err="1">
                <a:solidFill>
                  <a:srgbClr val="002060"/>
                </a:solidFill>
              </a:rPr>
              <a:t>quyền</a:t>
            </a:r>
            <a:r>
              <a:rPr lang="en-US" sz="2200" b="1" dirty="0">
                <a:solidFill>
                  <a:srgbClr val="002060"/>
                </a:solidFill>
              </a:rPr>
              <a:t>, </a:t>
            </a:r>
            <a:r>
              <a:rPr lang="en-US" sz="2200" b="1" dirty="0" err="1">
                <a:solidFill>
                  <a:srgbClr val="002060"/>
                </a:solidFill>
              </a:rPr>
              <a:t>tuyến</a:t>
            </a:r>
            <a:r>
              <a:rPr lang="en-US" sz="2200" b="1" dirty="0">
                <a:solidFill>
                  <a:srgbClr val="002060"/>
                </a:solidFill>
              </a:rPr>
              <a:t> </a:t>
            </a:r>
            <a:r>
              <a:rPr lang="en-US" sz="2200" b="1" dirty="0" err="1">
                <a:solidFill>
                  <a:srgbClr val="002060"/>
                </a:solidFill>
              </a:rPr>
              <a:t>trình</a:t>
            </a:r>
            <a:r>
              <a:rPr lang="en-US" sz="2200" b="1" dirty="0">
                <a:solidFill>
                  <a:srgbClr val="002060"/>
                </a:solidFill>
              </a:rPr>
              <a:t>, </a:t>
            </a:r>
            <a:r>
              <a:rPr lang="en-US" sz="2200" b="1" dirty="0" err="1">
                <a:solidFill>
                  <a:srgbClr val="002060"/>
                </a:solidFill>
              </a:rPr>
              <a:t>quy</a:t>
            </a:r>
            <a:r>
              <a:rPr lang="en-US" sz="2200" b="1" dirty="0">
                <a:solidFill>
                  <a:srgbClr val="002060"/>
                </a:solidFill>
              </a:rPr>
              <a:t> </a:t>
            </a:r>
            <a:r>
              <a:rPr lang="en-US" sz="2200" b="1" dirty="0" err="1">
                <a:solidFill>
                  <a:srgbClr val="002060"/>
                </a:solidFill>
              </a:rPr>
              <a:t>định</a:t>
            </a:r>
            <a:r>
              <a:rPr lang="en-US" sz="2200" b="1" dirty="0">
                <a:solidFill>
                  <a:srgbClr val="002060"/>
                </a:solidFill>
              </a:rPr>
              <a:t> </a:t>
            </a:r>
            <a:r>
              <a:rPr lang="en-US" sz="2200" b="1" dirty="0" err="1">
                <a:solidFill>
                  <a:srgbClr val="002060"/>
                </a:solidFill>
              </a:rPr>
              <a:t>về</a:t>
            </a:r>
            <a:r>
              <a:rPr lang="en-US" sz="2200" b="1" dirty="0">
                <a:solidFill>
                  <a:srgbClr val="002060"/>
                </a:solidFill>
              </a:rPr>
              <a:t> </a:t>
            </a:r>
            <a:r>
              <a:rPr lang="en-US" sz="2200" b="1" dirty="0" err="1">
                <a:solidFill>
                  <a:srgbClr val="002060"/>
                </a:solidFill>
              </a:rPr>
              <a:t>hồ</a:t>
            </a:r>
            <a:r>
              <a:rPr lang="en-US" sz="2200" b="1" dirty="0">
                <a:solidFill>
                  <a:srgbClr val="002060"/>
                </a:solidFill>
              </a:rPr>
              <a:t> </a:t>
            </a:r>
            <a:r>
              <a:rPr lang="en-US" sz="2200" b="1" dirty="0" err="1">
                <a:solidFill>
                  <a:srgbClr val="002060"/>
                </a:solidFill>
              </a:rPr>
              <a:t>sơ</a:t>
            </a:r>
            <a:r>
              <a:rPr lang="en-US" sz="2200" b="1" dirty="0">
                <a:solidFill>
                  <a:srgbClr val="002060"/>
                </a:solidFill>
              </a:rPr>
              <a:t> </a:t>
            </a:r>
            <a:r>
              <a:rPr lang="en-US" sz="2200" b="1" dirty="0" err="1">
                <a:solidFill>
                  <a:srgbClr val="002060"/>
                </a:solidFill>
              </a:rPr>
              <a:t>khen</a:t>
            </a:r>
            <a:r>
              <a:rPr lang="en-US" sz="2200" b="1" dirty="0">
                <a:solidFill>
                  <a:srgbClr val="002060"/>
                </a:solidFill>
              </a:rPr>
              <a:t> </a:t>
            </a:r>
            <a:r>
              <a:rPr lang="en-US" sz="2200" b="1" dirty="0" err="1">
                <a:solidFill>
                  <a:srgbClr val="002060"/>
                </a:solidFill>
              </a:rPr>
              <a:t>thưởng</a:t>
            </a:r>
            <a:r>
              <a:rPr lang="en-US" sz="2200" b="1" dirty="0">
                <a:solidFill>
                  <a:srgbClr val="002060"/>
                </a:solidFill>
              </a:rPr>
              <a:t> </a:t>
            </a:r>
          </a:p>
          <a:p>
            <a:pPr algn="ctr"/>
            <a:r>
              <a:rPr lang="en-US" sz="2200" b="1" dirty="0">
                <a:solidFill>
                  <a:srgbClr val="00B050"/>
                </a:solidFill>
              </a:rPr>
              <a:t>(t</a:t>
            </a:r>
            <a:r>
              <a:rPr lang="vi-VN" sz="2200" b="1" dirty="0">
                <a:solidFill>
                  <a:srgbClr val="00B050"/>
                </a:solidFill>
              </a:rPr>
              <a:t>ừ Đ</a:t>
            </a:r>
            <a:r>
              <a:rPr lang="en-US" sz="2200" b="1" dirty="0" err="1">
                <a:solidFill>
                  <a:srgbClr val="00B050"/>
                </a:solidFill>
              </a:rPr>
              <a:t>iều</a:t>
            </a:r>
            <a:r>
              <a:rPr lang="vi-VN" sz="2200" b="1" dirty="0">
                <a:solidFill>
                  <a:srgbClr val="00B050"/>
                </a:solidFill>
              </a:rPr>
              <a:t> 1</a:t>
            </a:r>
            <a:r>
              <a:rPr lang="en-US" sz="2200" b="1" dirty="0">
                <a:solidFill>
                  <a:srgbClr val="00B050"/>
                </a:solidFill>
              </a:rPr>
              <a:t>7</a:t>
            </a:r>
            <a:r>
              <a:rPr lang="vi-VN" sz="2200" b="1" dirty="0">
                <a:solidFill>
                  <a:srgbClr val="00B050"/>
                </a:solidFill>
              </a:rPr>
              <a:t> đến Đ</a:t>
            </a:r>
            <a:r>
              <a:rPr lang="en-US" sz="2200" b="1" dirty="0" err="1">
                <a:solidFill>
                  <a:srgbClr val="00B050"/>
                </a:solidFill>
              </a:rPr>
              <a:t>iều</a:t>
            </a:r>
            <a:r>
              <a:rPr lang="vi-VN" sz="2200" b="1" dirty="0">
                <a:solidFill>
                  <a:srgbClr val="00B050"/>
                </a:solidFill>
              </a:rPr>
              <a:t> </a:t>
            </a:r>
            <a:r>
              <a:rPr lang="en-US" sz="2200" b="1" dirty="0">
                <a:solidFill>
                  <a:srgbClr val="00B050"/>
                </a:solidFill>
              </a:rPr>
              <a:t>21)</a:t>
            </a:r>
          </a:p>
        </p:txBody>
      </p:sp>
      <p:sp>
        <p:nvSpPr>
          <p:cNvPr id="90" name="AutoShape 74"/>
          <p:cNvSpPr>
            <a:spLocks noChangeArrowheads="1"/>
          </p:cNvSpPr>
          <p:nvPr/>
        </p:nvSpPr>
        <p:spPr bwMode="gray">
          <a:xfrm>
            <a:off x="4038600" y="5334000"/>
            <a:ext cx="7467600" cy="10668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defRPr/>
            </a:pPr>
            <a:endParaRPr lang="en-US" sz="1200" kern="0">
              <a:solidFill>
                <a:srgbClr val="000000"/>
              </a:solidFill>
            </a:endParaRPr>
          </a:p>
        </p:txBody>
      </p:sp>
      <p:sp>
        <p:nvSpPr>
          <p:cNvPr id="91" name="Rectangle 90"/>
          <p:cNvSpPr>
            <a:spLocks noChangeArrowheads="1"/>
          </p:cNvSpPr>
          <p:nvPr/>
        </p:nvSpPr>
        <p:spPr bwMode="auto">
          <a:xfrm>
            <a:off x="4114800" y="5410200"/>
            <a:ext cx="7010400" cy="830997"/>
          </a:xfrm>
          <a:prstGeom prst="rect">
            <a:avLst/>
          </a:prstGeom>
          <a:noFill/>
          <a:ln w="9525">
            <a:noFill/>
            <a:miter lim="800000"/>
          </a:ln>
        </p:spPr>
        <p:txBody>
          <a:bodyPr wrap="square">
            <a:spAutoFit/>
          </a:bodyPr>
          <a:lstStyle/>
          <a:p>
            <a:pPr algn="ctr">
              <a:defRPr/>
            </a:pPr>
            <a:r>
              <a:rPr lang="vi-VN" sz="2400" b="1" spc="-40" dirty="0">
                <a:solidFill>
                  <a:srgbClr val="C00000"/>
                </a:solidFill>
                <a:cs typeface="Arial" panose="020B0604020202020204" pitchFamily="34" charset="0"/>
              </a:rPr>
              <a:t>Chương </a:t>
            </a:r>
            <a:r>
              <a:rPr lang="en-US" sz="2400" b="1" spc="-40" dirty="0">
                <a:solidFill>
                  <a:srgbClr val="C00000"/>
                </a:solidFill>
                <a:cs typeface="Arial" panose="020B0604020202020204" pitchFamily="34" charset="0"/>
              </a:rPr>
              <a:t>IV</a:t>
            </a:r>
            <a:r>
              <a:rPr lang="vi-VN" sz="2400" b="1" spc="-40" dirty="0">
                <a:solidFill>
                  <a:srgbClr val="C00000"/>
                </a:solidFill>
                <a:cs typeface="Arial" panose="020B0604020202020204" pitchFamily="34" charset="0"/>
              </a:rPr>
              <a:t>.</a:t>
            </a:r>
            <a:r>
              <a:rPr lang="vi-VN" sz="2400" b="1" spc="-40" dirty="0">
                <a:solidFill>
                  <a:srgbClr val="002060"/>
                </a:solidFill>
                <a:cs typeface="Arial" panose="020B0604020202020204" pitchFamily="34" charset="0"/>
              </a:rPr>
              <a:t> </a:t>
            </a:r>
            <a:r>
              <a:rPr lang="en-US" sz="2400" b="1" spc="-40" dirty="0" err="1">
                <a:solidFill>
                  <a:srgbClr val="002060"/>
                </a:solidFill>
                <a:cs typeface="Arial" panose="020B0604020202020204" pitchFamily="34" charset="0"/>
              </a:rPr>
              <a:t>Điều</a:t>
            </a:r>
            <a:r>
              <a:rPr lang="en-US" sz="2400" b="1" spc="-40" dirty="0">
                <a:solidFill>
                  <a:srgbClr val="002060"/>
                </a:solidFill>
                <a:cs typeface="Arial" panose="020B0604020202020204" pitchFamily="34" charset="0"/>
              </a:rPr>
              <a:t> </a:t>
            </a:r>
            <a:r>
              <a:rPr lang="en-US" sz="2400" b="1" spc="-40" dirty="0" err="1">
                <a:solidFill>
                  <a:srgbClr val="002060"/>
                </a:solidFill>
                <a:cs typeface="Arial" panose="020B0604020202020204" pitchFamily="34" charset="0"/>
              </a:rPr>
              <a:t>khoản</a:t>
            </a:r>
            <a:r>
              <a:rPr lang="en-US" sz="2400" b="1" spc="-40" dirty="0">
                <a:solidFill>
                  <a:srgbClr val="002060"/>
                </a:solidFill>
                <a:cs typeface="Arial" panose="020B0604020202020204" pitchFamily="34" charset="0"/>
              </a:rPr>
              <a:t> </a:t>
            </a:r>
            <a:r>
              <a:rPr lang="en-US" sz="2400" b="1" spc="-40" dirty="0" err="1">
                <a:solidFill>
                  <a:srgbClr val="002060"/>
                </a:solidFill>
                <a:cs typeface="Arial" panose="020B0604020202020204" pitchFamily="34" charset="0"/>
              </a:rPr>
              <a:t>thi</a:t>
            </a:r>
            <a:r>
              <a:rPr lang="en-US" sz="2400" b="1" spc="-40" dirty="0">
                <a:solidFill>
                  <a:srgbClr val="002060"/>
                </a:solidFill>
                <a:cs typeface="Arial" panose="020B0604020202020204" pitchFamily="34" charset="0"/>
              </a:rPr>
              <a:t> </a:t>
            </a:r>
            <a:r>
              <a:rPr lang="en-US" sz="2400" b="1" spc="-40" dirty="0" err="1">
                <a:solidFill>
                  <a:srgbClr val="002060"/>
                </a:solidFill>
                <a:cs typeface="Arial" panose="020B0604020202020204" pitchFamily="34" charset="0"/>
              </a:rPr>
              <a:t>hành</a:t>
            </a:r>
            <a:endParaRPr lang="en-US" sz="2400" b="1" spc="-40" dirty="0">
              <a:solidFill>
                <a:srgbClr val="002060"/>
              </a:solidFill>
              <a:cs typeface="Arial" panose="020B0604020202020204" pitchFamily="34" charset="0"/>
            </a:endParaRPr>
          </a:p>
          <a:p>
            <a:pPr algn="ctr">
              <a:defRPr/>
            </a:pPr>
            <a:r>
              <a:rPr lang="en-US" sz="2400" b="1" spc="-40" dirty="0">
                <a:solidFill>
                  <a:srgbClr val="00B050"/>
                </a:solidFill>
                <a:cs typeface="Arial" panose="020B0604020202020204" pitchFamily="34" charset="0"/>
              </a:rPr>
              <a:t>(t</a:t>
            </a:r>
            <a:r>
              <a:rPr lang="vi-VN" sz="2400" b="1" spc="-40" dirty="0">
                <a:solidFill>
                  <a:srgbClr val="00B050"/>
                </a:solidFill>
                <a:cs typeface="Arial" panose="020B0604020202020204" pitchFamily="34" charset="0"/>
              </a:rPr>
              <a:t>ừ </a:t>
            </a:r>
            <a:r>
              <a:rPr lang="vi-VN" sz="2400" b="1" dirty="0">
                <a:solidFill>
                  <a:srgbClr val="00B050"/>
                </a:solidFill>
                <a:cs typeface="Arial" panose="020B0604020202020204" pitchFamily="34" charset="0"/>
              </a:rPr>
              <a:t>Đ</a:t>
            </a:r>
            <a:r>
              <a:rPr lang="en-US" sz="2400" b="1" dirty="0" err="1">
                <a:solidFill>
                  <a:srgbClr val="00B050"/>
                </a:solidFill>
                <a:cs typeface="Arial" panose="020B0604020202020204" pitchFamily="34" charset="0"/>
              </a:rPr>
              <a:t>iều</a:t>
            </a:r>
            <a:r>
              <a:rPr lang="en-US" sz="2400" b="1" dirty="0">
                <a:solidFill>
                  <a:srgbClr val="00B050"/>
                </a:solidFill>
                <a:cs typeface="Arial" panose="020B0604020202020204" pitchFamily="34" charset="0"/>
              </a:rPr>
              <a:t> </a:t>
            </a:r>
            <a:r>
              <a:rPr lang="en-US" sz="2400" b="1" spc="-40" dirty="0">
                <a:solidFill>
                  <a:srgbClr val="00B050"/>
                </a:solidFill>
                <a:cs typeface="Arial" panose="020B0604020202020204" pitchFamily="34" charset="0"/>
              </a:rPr>
              <a:t>22</a:t>
            </a:r>
            <a:r>
              <a:rPr lang="vi-VN" sz="2400" b="1" spc="-40" dirty="0">
                <a:solidFill>
                  <a:srgbClr val="00B050"/>
                </a:solidFill>
                <a:cs typeface="Arial" panose="020B0604020202020204" pitchFamily="34" charset="0"/>
              </a:rPr>
              <a:t> đến </a:t>
            </a:r>
            <a:r>
              <a:rPr lang="vi-VN" sz="2400" b="1" dirty="0">
                <a:solidFill>
                  <a:srgbClr val="00B050"/>
                </a:solidFill>
                <a:cs typeface="Arial" panose="020B0604020202020204" pitchFamily="34" charset="0"/>
              </a:rPr>
              <a:t>Đ</a:t>
            </a:r>
            <a:r>
              <a:rPr lang="en-US" sz="2400" b="1" dirty="0" err="1">
                <a:solidFill>
                  <a:srgbClr val="00B050"/>
                </a:solidFill>
                <a:cs typeface="Arial" panose="020B0604020202020204" pitchFamily="34" charset="0"/>
              </a:rPr>
              <a:t>iều</a:t>
            </a:r>
            <a:r>
              <a:rPr lang="vi-VN" sz="2400" b="1" spc="-40" dirty="0">
                <a:solidFill>
                  <a:srgbClr val="00B050"/>
                </a:solidFill>
                <a:cs typeface="Arial" panose="020B0604020202020204" pitchFamily="34" charset="0"/>
              </a:rPr>
              <a:t> </a:t>
            </a:r>
            <a:r>
              <a:rPr lang="en-US" sz="2400" b="1" spc="-40" dirty="0">
                <a:solidFill>
                  <a:srgbClr val="00B050"/>
                </a:solidFill>
                <a:cs typeface="Arial" panose="020B0604020202020204" pitchFamily="34" charset="0"/>
              </a:rPr>
              <a:t>23)</a:t>
            </a:r>
          </a:p>
        </p:txBody>
      </p:sp>
      <p:cxnSp>
        <p:nvCxnSpPr>
          <p:cNvPr id="100" name="Straight Arrow Connector 99"/>
          <p:cNvCxnSpPr/>
          <p:nvPr/>
        </p:nvCxnSpPr>
        <p:spPr>
          <a:xfrm>
            <a:off x="3429000" y="14478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2362200" y="1447800"/>
            <a:ext cx="1051051" cy="969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2881145" y="2968079"/>
            <a:ext cx="1081255" cy="3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743200" y="4339679"/>
            <a:ext cx="1081255" cy="3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276600" y="57912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09800" y="4731841"/>
            <a:ext cx="1059359" cy="1059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20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500"/>
                                        <p:tgtEl>
                                          <p:spTgt spid="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p:bldP spid="86" grpId="0" animBg="1"/>
      <p:bldP spid="87" grpId="0"/>
      <p:bldP spid="88" grpId="0" animBg="1"/>
      <p:bldP spid="89" grpId="0"/>
      <p:bldP spid="90"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 y="990601"/>
            <a:ext cx="11811000" cy="5638799"/>
          </a:xfrm>
        </p:spPr>
        <p:txBody>
          <a:bodyPr>
            <a:normAutofit lnSpcReduction="10000"/>
          </a:bodyPr>
          <a:lstStyle/>
          <a:p>
            <a:pPr algn="just">
              <a:lnSpc>
                <a:spcPct val="114000"/>
              </a:lnSpc>
              <a:spcBef>
                <a:spcPts val="600"/>
              </a:spcBef>
              <a:defRPr/>
            </a:pPr>
            <a:r>
              <a:rPr lang="en-US" sz="2800" b="1" dirty="0" err="1">
                <a:solidFill>
                  <a:srgbClr val="0000FF"/>
                </a:solidFill>
                <a:latin typeface="Times New Roman" panose="02020603050405020304" pitchFamily="18" charset="0"/>
                <a:ea typeface="SimSun" panose="02010600030101010101" pitchFamily="2" charset="-122"/>
              </a:rPr>
              <a:t>Điều</a:t>
            </a:r>
            <a:r>
              <a:rPr lang="en-US" sz="2800" b="1" dirty="0">
                <a:solidFill>
                  <a:srgbClr val="0000FF"/>
                </a:solidFill>
                <a:latin typeface="Times New Roman" panose="02020603050405020304" pitchFamily="18" charset="0"/>
                <a:ea typeface="SimSun" panose="02010600030101010101" pitchFamily="2" charset="-122"/>
              </a:rPr>
              <a:t> 1. </a:t>
            </a:r>
            <a:r>
              <a:rPr lang="en-US" sz="2800" b="1" dirty="0" err="1">
                <a:solidFill>
                  <a:srgbClr val="0000FF"/>
                </a:solidFill>
                <a:latin typeface="Times New Roman" panose="02020603050405020304" pitchFamily="18" charset="0"/>
                <a:ea typeface="SimSun" panose="02010600030101010101" pitchFamily="2" charset="-122"/>
              </a:rPr>
              <a:t>Phạm</a:t>
            </a:r>
            <a:r>
              <a:rPr lang="en-US" sz="2800" b="1" dirty="0">
                <a:solidFill>
                  <a:srgbClr val="0000FF"/>
                </a:solidFill>
                <a:latin typeface="Times New Roman" panose="02020603050405020304" pitchFamily="18" charset="0"/>
                <a:ea typeface="SimSun" panose="02010600030101010101" pitchFamily="2" charset="-122"/>
              </a:rPr>
              <a:t> vi </a:t>
            </a:r>
            <a:r>
              <a:rPr lang="en-US" sz="2800" b="1" dirty="0" err="1">
                <a:solidFill>
                  <a:srgbClr val="0000FF"/>
                </a:solidFill>
                <a:latin typeface="Times New Roman" panose="02020603050405020304" pitchFamily="18" charset="0"/>
                <a:ea typeface="SimSun" panose="02010600030101010101" pitchFamily="2" charset="-122"/>
              </a:rPr>
              <a:t>điều</a:t>
            </a:r>
            <a:r>
              <a:rPr lang="en-US" sz="2800" b="1" dirty="0">
                <a:solidFill>
                  <a:srgbClr val="0000FF"/>
                </a:solidFill>
                <a:latin typeface="Times New Roman" panose="02020603050405020304" pitchFamily="18" charset="0"/>
                <a:ea typeface="SimSun" panose="02010600030101010101" pitchFamily="2" charset="-122"/>
              </a:rPr>
              <a:t> </a:t>
            </a:r>
            <a:r>
              <a:rPr lang="en-US" sz="2800" b="1" dirty="0" err="1">
                <a:solidFill>
                  <a:srgbClr val="0000FF"/>
                </a:solidFill>
                <a:latin typeface="Times New Roman" panose="02020603050405020304" pitchFamily="18" charset="0"/>
                <a:ea typeface="SimSun" panose="02010600030101010101" pitchFamily="2" charset="-122"/>
              </a:rPr>
              <a:t>chỉnh</a:t>
            </a:r>
            <a:endParaRPr lang="en-US" sz="2800" b="1" dirty="0">
              <a:solidFill>
                <a:srgbClr val="0000FF"/>
              </a:solidFill>
              <a:latin typeface="Times New Roman" panose="02020603050405020304" pitchFamily="18" charset="0"/>
              <a:ea typeface="SimSun" panose="02010600030101010101" pitchFamily="2" charset="-122"/>
            </a:endParaRPr>
          </a:p>
          <a:p>
            <a:pPr indent="457200" algn="just">
              <a:spcBef>
                <a:spcPts val="600"/>
              </a:spcBef>
              <a:spcAft>
                <a:spcPts val="600"/>
              </a:spcAft>
            </a:pPr>
            <a:r>
              <a:rPr lang="en-US" sz="2800" dirty="0" err="1">
                <a:solidFill>
                  <a:srgbClr val="0000FF"/>
                </a:solidFill>
                <a:latin typeface="Times New Roman" panose="02020603050405020304" pitchFamily="18" charset="0"/>
                <a:ea typeface="SimSun" panose="02010600030101010101" pitchFamily="2" charset="-122"/>
              </a:rPr>
              <a:t>Quy</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định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này</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quy</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định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về</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nội</a:t>
            </a:r>
            <a:r>
              <a:rPr lang="en-US" sz="2800" dirty="0">
                <a:solidFill>
                  <a:srgbClr val="0000FF"/>
                </a:solidFill>
                <a:latin typeface="Times New Roman" panose="02020603050405020304" pitchFamily="18" charset="0"/>
                <a:ea typeface="SimSun" panose="02010600030101010101" pitchFamily="2" charset="-122"/>
              </a:rPr>
              <a:t> dung </a:t>
            </a:r>
            <a:r>
              <a:rPr lang="en-US" sz="2800" dirty="0" err="1">
                <a:solidFill>
                  <a:srgbClr val="0000FF"/>
                </a:solidFill>
                <a:latin typeface="Times New Roman" panose="02020603050405020304" pitchFamily="18" charset="0"/>
                <a:ea typeface="SimSun" panose="02010600030101010101" pitchFamily="2" charset="-122"/>
              </a:rPr>
              <a:t>thi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đua</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tổ</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chức</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phong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trào</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đua</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tiêu</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chuẩn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các</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danh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hiệu</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đua</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hình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thức</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đối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tượng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tiêu</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chuẩn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khen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thưởng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thẩm</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quyền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quyết</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định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khen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thưởng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trình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tự</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thủ</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tục</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khen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thưởng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quản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lý</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Nhà</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nước</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về</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đua</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khen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thưởng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quỹ</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đua</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khen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thưởng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quyền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và</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nghĩa</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vụ</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của</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cá</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nhân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tập</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thể</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hộ</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gia</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đình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được</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khen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thưởng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thực</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hiện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thống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nhất</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trên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địa</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bàn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Thành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phố</a:t>
            </a:r>
            <a:r>
              <a:rPr lang="en-US" sz="2800" dirty="0">
                <a:solidFill>
                  <a:srgbClr val="0000FF"/>
                </a:solidFill>
                <a:latin typeface="Times New Roman" panose="02020603050405020304" pitchFamily="18" charset="0"/>
                <a:ea typeface="SimSun" panose="02010600030101010101" pitchFamily="2" charset="-122"/>
              </a:rPr>
              <a:t>.</a:t>
            </a:r>
            <a:endParaRPr lang="en-US" sz="2400" dirty="0">
              <a:solidFill>
                <a:srgbClr val="0000FF"/>
              </a:solidFill>
              <a:latin typeface="Times New Roman" panose="02020603050405020304" pitchFamily="18" charset="0"/>
              <a:ea typeface="SimSun" panose="02010600030101010101" pitchFamily="2" charset="-122"/>
            </a:endParaRPr>
          </a:p>
          <a:p>
            <a:pPr algn="just">
              <a:lnSpc>
                <a:spcPct val="114000"/>
              </a:lnSpc>
              <a:spcBef>
                <a:spcPts val="600"/>
              </a:spcBef>
              <a:defRPr/>
            </a:pPr>
            <a:r>
              <a:rPr lang="en-US" sz="2800" b="1" dirty="0" err="1">
                <a:solidFill>
                  <a:srgbClr val="0000FF"/>
                </a:solidFill>
                <a:latin typeface="Times New Roman" panose="02020603050405020304" pitchFamily="18" charset="0"/>
                <a:ea typeface="SimSun" panose="02010600030101010101" pitchFamily="2" charset="-122"/>
              </a:rPr>
              <a:t>Điều</a:t>
            </a:r>
            <a:r>
              <a:rPr lang="en-US" sz="2800" b="1" dirty="0">
                <a:solidFill>
                  <a:srgbClr val="0000FF"/>
                </a:solidFill>
                <a:latin typeface="Times New Roman" panose="02020603050405020304" pitchFamily="18" charset="0"/>
                <a:ea typeface="SimSun" panose="02010600030101010101" pitchFamily="2" charset="-122"/>
              </a:rPr>
              <a:t> 2. </a:t>
            </a:r>
            <a:r>
              <a:rPr lang="en-US" sz="2800" b="1" dirty="0" err="1">
                <a:solidFill>
                  <a:srgbClr val="0000FF"/>
                </a:solidFill>
                <a:latin typeface="Times New Roman" panose="02020603050405020304" pitchFamily="18" charset="0"/>
                <a:ea typeface="SimSun" panose="02010600030101010101" pitchFamily="2" charset="-122"/>
              </a:rPr>
              <a:t>Đối</a:t>
            </a:r>
            <a:r>
              <a:rPr lang="en-US" sz="2800" b="1" dirty="0">
                <a:solidFill>
                  <a:srgbClr val="0000FF"/>
                </a:solidFill>
                <a:latin typeface="Times New Roman" panose="02020603050405020304" pitchFamily="18" charset="0"/>
                <a:ea typeface="SimSun" panose="02010600030101010101" pitchFamily="2" charset="-122"/>
              </a:rPr>
              <a:t> </a:t>
            </a:r>
            <a:r>
              <a:rPr lang="en-US" sz="2800" b="1" dirty="0" err="1">
                <a:solidFill>
                  <a:srgbClr val="0000FF"/>
                </a:solidFill>
                <a:latin typeface="Times New Roman" panose="02020603050405020304" pitchFamily="18" charset="0"/>
                <a:ea typeface="SimSun" panose="02010600030101010101" pitchFamily="2" charset="-122"/>
              </a:rPr>
              <a:t>tượng</a:t>
            </a:r>
            <a:r>
              <a:rPr lang="en-US" sz="2800" b="1" dirty="0">
                <a:solidFill>
                  <a:srgbClr val="0000FF"/>
                </a:solidFill>
                <a:latin typeface="Times New Roman" panose="02020603050405020304" pitchFamily="18" charset="0"/>
                <a:ea typeface="SimSun" panose="02010600030101010101" pitchFamily="2" charset="-122"/>
              </a:rPr>
              <a:t> </a:t>
            </a:r>
            <a:r>
              <a:rPr lang="en-US" sz="2800" b="1" dirty="0" err="1">
                <a:solidFill>
                  <a:srgbClr val="0000FF"/>
                </a:solidFill>
                <a:latin typeface="Times New Roman" panose="02020603050405020304" pitchFamily="18" charset="0"/>
                <a:ea typeface="SimSun" panose="02010600030101010101" pitchFamily="2" charset="-122"/>
              </a:rPr>
              <a:t>áp</a:t>
            </a:r>
            <a:r>
              <a:rPr lang="en-US" sz="2800" b="1" dirty="0">
                <a:solidFill>
                  <a:srgbClr val="0000FF"/>
                </a:solidFill>
                <a:latin typeface="Times New Roman" panose="02020603050405020304" pitchFamily="18" charset="0"/>
                <a:ea typeface="SimSun" panose="02010600030101010101" pitchFamily="2" charset="-122"/>
              </a:rPr>
              <a:t> </a:t>
            </a:r>
            <a:r>
              <a:rPr lang="en-US" sz="2800" b="1" dirty="0" err="1">
                <a:solidFill>
                  <a:srgbClr val="0000FF"/>
                </a:solidFill>
                <a:latin typeface="Times New Roman" panose="02020603050405020304" pitchFamily="18" charset="0"/>
                <a:ea typeface="SimSun" panose="02010600030101010101" pitchFamily="2" charset="-122"/>
              </a:rPr>
              <a:t>dụng</a:t>
            </a:r>
            <a:endParaRPr lang="en-US" sz="2800" b="1" dirty="0">
              <a:solidFill>
                <a:srgbClr val="0000FF"/>
              </a:solidFill>
              <a:latin typeface="Times New Roman" panose="02020603050405020304" pitchFamily="18" charset="0"/>
              <a:ea typeface="SimSun" panose="02010600030101010101" pitchFamily="2" charset="-122"/>
            </a:endParaRPr>
          </a:p>
          <a:p>
            <a:pPr algn="just">
              <a:lnSpc>
                <a:spcPct val="114000"/>
              </a:lnSpc>
              <a:spcBef>
                <a:spcPts val="600"/>
              </a:spcBef>
              <a:defRPr/>
            </a:pPr>
            <a:r>
              <a:rPr lang="en-US" sz="2800" dirty="0" err="1">
                <a:solidFill>
                  <a:srgbClr val="0000FF"/>
                </a:solidFill>
                <a:latin typeface="Times New Roman" panose="02020603050405020304" pitchFamily="18" charset="0"/>
                <a:ea typeface="SimSun" panose="02010600030101010101" pitchFamily="2" charset="-122"/>
              </a:rPr>
              <a:t>Quy</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định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này</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áp</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dụng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đối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với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cá</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nhân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tập</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thể</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hộ</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gia</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đình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người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Việt</a:t>
            </a:r>
            <a:r>
              <a:rPr lang="en-US" sz="2800" dirty="0">
                <a:solidFill>
                  <a:srgbClr val="0000FF"/>
                </a:solidFill>
                <a:latin typeface="Times New Roman" panose="02020603050405020304" pitchFamily="18" charset="0"/>
                <a:ea typeface="SimSun" panose="02010600030101010101" pitchFamily="2" charset="-122"/>
              </a:rPr>
              <a:t> Nam; </a:t>
            </a:r>
            <a:r>
              <a:rPr lang="en-US" sz="2800" dirty="0" err="1">
                <a:solidFill>
                  <a:srgbClr val="0000FF"/>
                </a:solidFill>
                <a:latin typeface="Times New Roman" panose="02020603050405020304" pitchFamily="18" charset="0"/>
                <a:ea typeface="SimSun" panose="02010600030101010101" pitchFamily="2" charset="-122"/>
              </a:rPr>
              <a:t>cá</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nhân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tập</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thể</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người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Việt</a:t>
            </a:r>
            <a:r>
              <a:rPr lang="en-US" sz="2800" dirty="0">
                <a:solidFill>
                  <a:srgbClr val="0000FF"/>
                </a:solidFill>
                <a:latin typeface="Times New Roman" panose="02020603050405020304" pitchFamily="18" charset="0"/>
                <a:ea typeface="SimSun" panose="02010600030101010101" pitchFamily="2" charset="-122"/>
              </a:rPr>
              <a:t> Nam </a:t>
            </a:r>
            <a:r>
              <a:rPr lang="en-US" sz="2800" dirty="0" err="1">
                <a:solidFill>
                  <a:srgbClr val="0000FF"/>
                </a:solidFill>
                <a:latin typeface="Times New Roman" panose="02020603050405020304" pitchFamily="18" charset="0"/>
                <a:ea typeface="SimSun" panose="02010600030101010101" pitchFamily="2" charset="-122"/>
              </a:rPr>
              <a:t>định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cư</a:t>
            </a:r>
            <a:r>
              <a:rPr lang="en-US" sz="2800" dirty="0">
                <a:solidFill>
                  <a:srgbClr val="0000FF"/>
                </a:solidFill>
                <a:latin typeface="Times New Roman" panose="02020603050405020304" pitchFamily="18" charset="0"/>
                <a:ea typeface="SimSun" panose="02010600030101010101" pitchFamily="2" charset="-122"/>
              </a:rPr>
              <a:t> ở </a:t>
            </a:r>
            <a:r>
              <a:rPr lang="en-US" sz="2800" dirty="0" err="1">
                <a:solidFill>
                  <a:srgbClr val="0000FF"/>
                </a:solidFill>
                <a:latin typeface="Times New Roman" panose="02020603050405020304" pitchFamily="18" charset="0"/>
                <a:ea typeface="SimSun" panose="02010600030101010101" pitchFamily="2" charset="-122"/>
              </a:rPr>
              <a:t>nước</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ngoài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cá</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nhân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tập</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thể</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người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nước</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ngoài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có</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thành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tích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và</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công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lao</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đóng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góp</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trong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sự</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nghiệp</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xây</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dựng</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bảo</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vệ</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và</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phát</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triển</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kinh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tế</a:t>
            </a:r>
            <a:r>
              <a:rPr lang="en-US" sz="2800" dirty="0">
                <a:solidFill>
                  <a:srgbClr val="0000FF"/>
                </a:solidFill>
                <a:latin typeface="Times New Roman" panose="02020603050405020304" pitchFamily="18" charset="0"/>
                <a:ea typeface="SimSun" panose="02010600030101010101" pitchFamily="2" charset="-122"/>
              </a:rPr>
              <a:t> - </a:t>
            </a:r>
            <a:r>
              <a:rPr lang="en-US" sz="2800" dirty="0" err="1">
                <a:solidFill>
                  <a:srgbClr val="0000FF"/>
                </a:solidFill>
                <a:latin typeface="Times New Roman" panose="02020603050405020304" pitchFamily="18" charset="0"/>
                <a:ea typeface="SimSun" panose="02010600030101010101" pitchFamily="2" charset="-122"/>
              </a:rPr>
              <a:t>xã</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hội</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của</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Thành</a:t>
            </a:r>
            <a:r>
              <a:rPr lang="en-US" sz="2800" dirty="0">
                <a:solidFill>
                  <a:srgbClr val="0000FF"/>
                </a:solidFill>
                <a:latin typeface="Times New Roman" panose="02020603050405020304" pitchFamily="18" charset="0"/>
                <a:ea typeface="SimSun" panose="02010600030101010101" pitchFamily="2" charset="-122"/>
              </a:rPr>
              <a:t> </a:t>
            </a:r>
            <a:r>
              <a:rPr lang="en-US" sz="2800" dirty="0" err="1">
                <a:solidFill>
                  <a:srgbClr val="0000FF"/>
                </a:solidFill>
                <a:latin typeface="Times New Roman" panose="02020603050405020304" pitchFamily="18" charset="0"/>
                <a:ea typeface="SimSun" panose="02010600030101010101" pitchFamily="2" charset="-122"/>
              </a:rPr>
              <a:t>phố</a:t>
            </a:r>
            <a:r>
              <a:rPr lang="en-US" sz="2800" dirty="0">
                <a:solidFill>
                  <a:srgbClr val="0000FF"/>
                </a:solidFill>
                <a:latin typeface="Times New Roman" panose="02020603050405020304" pitchFamily="18" charset="0"/>
                <a:ea typeface="SimSun" panose="02010600030101010101" pitchFamily="2" charset="-122"/>
              </a:rPr>
              <a:t>.</a:t>
            </a:r>
            <a:endParaRPr lang="en-US" sz="2500" dirty="0">
              <a:solidFill>
                <a:srgbClr val="0000FF"/>
              </a:solidFill>
              <a:latin typeface="+mj-lt"/>
            </a:endParaRPr>
          </a:p>
        </p:txBody>
      </p:sp>
      <p:sp>
        <p:nvSpPr>
          <p:cNvPr id="5" name="Title 4"/>
          <p:cNvSpPr>
            <a:spLocks noGrp="1"/>
          </p:cNvSpPr>
          <p:nvPr>
            <p:ph type="ctrTitle"/>
          </p:nvPr>
        </p:nvSpPr>
        <p:spPr>
          <a:xfrm>
            <a:off x="1295400" y="53425"/>
            <a:ext cx="10591800" cy="708576"/>
          </a:xfrm>
        </p:spPr>
        <p:txBody>
          <a:bodyPr/>
          <a:lstStyle/>
          <a:p>
            <a:pPr marL="137160" indent="0" algn="ctr">
              <a:lnSpc>
                <a:spcPct val="114000"/>
              </a:lnSpc>
              <a:buNone/>
              <a:defRPr/>
            </a:pPr>
            <a:r>
              <a:rPr lang="en-US" sz="3600" dirty="0" err="1">
                <a:solidFill>
                  <a:schemeClr val="bg1"/>
                </a:solidFill>
                <a:latin typeface="Times New Roman" panose="02020603050405020304" pitchFamily="18" charset="0"/>
                <a:cs typeface="Times New Roman" panose="02020603050405020304" pitchFamily="18" charset="0"/>
              </a:rPr>
              <a:t>Chương</a:t>
            </a:r>
            <a:r>
              <a:rPr lang="en-US" sz="3600" dirty="0">
                <a:solidFill>
                  <a:schemeClr val="bg1"/>
                </a:solidFill>
                <a:latin typeface="Times New Roman" panose="02020603050405020304" pitchFamily="18" charset="0"/>
                <a:cs typeface="Times New Roman" panose="02020603050405020304" pitchFamily="18" charset="0"/>
              </a:rPr>
              <a:t> I: </a:t>
            </a:r>
            <a:r>
              <a:rPr lang="en-US" sz="3600" dirty="0" err="1">
                <a:solidFill>
                  <a:schemeClr val="bg1"/>
                </a:solidFill>
                <a:latin typeface="Times New Roman" panose="02020603050405020304" pitchFamily="18" charset="0"/>
                <a:cs typeface="Times New Roman" panose="02020603050405020304" pitchFamily="18" charset="0"/>
              </a:rPr>
              <a:t>Những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quy</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định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chung</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Tree>
    <p:extLst>
      <p:ext uri="{BB962C8B-B14F-4D97-AF65-F5344CB8AC3E}">
        <p14:creationId xmlns:p14="http://schemas.microsoft.com/office/powerpoint/2010/main" val="28378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 y="1143000"/>
            <a:ext cx="11811000" cy="5486400"/>
          </a:xfrm>
        </p:spPr>
        <p:txBody>
          <a:bodyPr>
            <a:normAutofit/>
          </a:bodyPr>
          <a:lstStyle/>
          <a:p>
            <a:pPr algn="just">
              <a:spcBef>
                <a:spcPts val="200"/>
              </a:spcBef>
              <a:spcAft>
                <a:spcPts val="200"/>
              </a:spcAft>
              <a:defRPr/>
            </a:pPr>
            <a:endParaRPr lang="en-US" sz="2800" dirty="0">
              <a:latin typeface="Times New Roman" panose="02020603050405020304" pitchFamily="18" charset="0"/>
              <a:cs typeface="Times New Roman" panose="02020603050405020304" pitchFamily="18" charset="0"/>
            </a:endParaRPr>
          </a:p>
        </p:txBody>
      </p:sp>
      <p:sp>
        <p:nvSpPr>
          <p:cNvPr id="5" name="Title 4"/>
          <p:cNvSpPr>
            <a:spLocks noGrp="1"/>
          </p:cNvSpPr>
          <p:nvPr>
            <p:ph type="ctrTitle"/>
          </p:nvPr>
        </p:nvSpPr>
        <p:spPr>
          <a:xfrm>
            <a:off x="1219200" y="-18970"/>
            <a:ext cx="10668000" cy="895271"/>
          </a:xfrm>
        </p:spPr>
        <p:txBody>
          <a:bodyPr/>
          <a:lstStyle/>
          <a:p>
            <a:pPr marL="137160" indent="0" algn="ctr">
              <a:lnSpc>
                <a:spcPct val="114000"/>
              </a:lnSpc>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a:t>
            </a:r>
            <a:r>
              <a:rPr lang="en-US" sz="2400" dirty="0" err="1">
                <a:solidFill>
                  <a:schemeClr val="bg1"/>
                </a:solidFill>
                <a:latin typeface="Times New Roman" panose="02020603050405020304" pitchFamily="18" charset="0"/>
                <a:cs typeface="Times New Roman" panose="02020603050405020304" pitchFamily="18" charset="0"/>
              </a:rPr>
              <a:t>khen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299"/>
            <a:ext cx="990600" cy="990600"/>
          </a:xfrm>
          <a:prstGeom prst="rect">
            <a:avLst/>
          </a:prstGeom>
          <a:noFill/>
          <a:ln>
            <a:noFill/>
          </a:ln>
        </p:spPr>
      </p:pic>
      <p:sp>
        <p:nvSpPr>
          <p:cNvPr id="6" name="Rectangle 5">
            <a:extLst>
              <a:ext uri="{FF2B5EF4-FFF2-40B4-BE49-F238E27FC236}">
                <a16:creationId xmlns:a16="http://schemas.microsoft.com/office/drawing/2014/main" id="{B371DFFD-677C-5465-54E2-D0B66A66FB5A}"/>
              </a:ext>
            </a:extLst>
          </p:cNvPr>
          <p:cNvSpPr/>
          <p:nvPr/>
        </p:nvSpPr>
        <p:spPr>
          <a:xfrm>
            <a:off x="374876" y="2057400"/>
            <a:ext cx="1949223" cy="3360126"/>
          </a:xfrm>
          <a:prstGeom prst="rect">
            <a:avLst/>
          </a:prstGeom>
          <a:solidFill>
            <a:schemeClr val="accent2">
              <a:lumMod val="40000"/>
              <a:lumOff val="6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Danh</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hiệu</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thi</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đua</a:t>
            </a:r>
            <a:endPar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đối</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với</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thể</a:t>
            </a:r>
            <a:endPar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0F035AA-44E4-BE18-880F-0EDC480A5D8F}"/>
              </a:ext>
            </a:extLst>
          </p:cNvPr>
          <p:cNvSpPr/>
          <p:nvPr/>
        </p:nvSpPr>
        <p:spPr>
          <a:xfrm>
            <a:off x="3124200" y="1143000"/>
            <a:ext cx="5490881" cy="678921"/>
          </a:xfrm>
          <a:prstGeom prst="rect">
            <a:avLst/>
          </a:prstGeom>
          <a:solidFill>
            <a:schemeClr val="accent3">
              <a:lumMod val="60000"/>
              <a:lumOff val="40000"/>
            </a:schemeClr>
          </a:solidFill>
          <a:ln w="19050" cap="rnd" cmpd="sng" algn="ctr">
            <a:solidFill>
              <a:srgbClr val="90C226">
                <a:shade val="1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err="1">
                <a:ln w="0"/>
                <a:solidFill>
                  <a:srgbClr val="0000FF"/>
                </a:solidFill>
                <a:effectLst/>
                <a:uLnTx/>
                <a:uFillTx/>
                <a:latin typeface="Times New Roman" panose="02020603050405020304" pitchFamily="18" charset="0"/>
                <a:ea typeface="+mn-ea"/>
                <a:cs typeface="Times New Roman" panose="02020603050405020304" pitchFamily="18" charset="0"/>
              </a:rPr>
              <a:t>Cờ</a:t>
            </a:r>
            <a:r>
              <a:rPr kumimoji="0" lang="en-US" sz="3200" b="0" i="0" u="none" strike="noStrike" kern="0" cap="none" spc="0" normalizeH="0" baseline="0" noProof="0" dirty="0">
                <a:ln w="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w="0"/>
                <a:solidFill>
                  <a:srgbClr val="0000FF"/>
                </a:solidFill>
                <a:effectLst/>
                <a:uLnTx/>
                <a:uFillTx/>
                <a:latin typeface="Times New Roman" panose="02020603050405020304" pitchFamily="18" charset="0"/>
                <a:ea typeface="+mn-ea"/>
                <a:cs typeface="Times New Roman" panose="02020603050405020304" pitchFamily="18" charset="0"/>
              </a:rPr>
              <a:t>thi</a:t>
            </a:r>
            <a:r>
              <a:rPr kumimoji="0" lang="en-US" sz="3200" b="0" i="0" u="none" strike="noStrike" kern="0" cap="none" spc="0" normalizeH="0" baseline="0" noProof="0" dirty="0">
                <a:ln w="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w="0"/>
                <a:solidFill>
                  <a:srgbClr val="0000FF"/>
                </a:solidFill>
                <a:effectLst/>
                <a:uLnTx/>
                <a:uFillTx/>
                <a:latin typeface="Times New Roman" panose="02020603050405020304" pitchFamily="18" charset="0"/>
                <a:ea typeface="+mn-ea"/>
                <a:cs typeface="Times New Roman" panose="02020603050405020304" pitchFamily="18" charset="0"/>
              </a:rPr>
              <a:t>đua</a:t>
            </a:r>
            <a:r>
              <a:rPr kumimoji="0" lang="en-US" sz="3200" b="0" i="0" u="none" strike="noStrike" kern="0" cap="none" spc="0" normalizeH="0" baseline="0" noProof="0" dirty="0">
                <a:ln w="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w="0"/>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0" cap="none" spc="0" normalizeH="0" baseline="0" noProof="0" dirty="0">
                <a:ln w="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w="0"/>
                <a:solidFill>
                  <a:srgbClr val="0000FF"/>
                </a:solidFill>
                <a:effectLst/>
                <a:uLnTx/>
                <a:uFillTx/>
                <a:latin typeface="Times New Roman" panose="02020603050405020304" pitchFamily="18" charset="0"/>
                <a:ea typeface="+mn-ea"/>
                <a:cs typeface="Times New Roman" panose="02020603050405020304" pitchFamily="18" charset="0"/>
              </a:rPr>
              <a:t>Chính</a:t>
            </a:r>
            <a:r>
              <a:rPr kumimoji="0" lang="en-US" sz="3200" b="0" i="0" u="none" strike="noStrike" kern="0" cap="none" spc="0" normalizeH="0" baseline="0" noProof="0" dirty="0">
                <a:ln w="0"/>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w="0"/>
                <a:solidFill>
                  <a:srgbClr val="0000FF"/>
                </a:solidFill>
                <a:effectLst/>
                <a:uLnTx/>
                <a:uFillTx/>
                <a:latin typeface="Times New Roman" panose="02020603050405020304" pitchFamily="18" charset="0"/>
                <a:ea typeface="+mn-ea"/>
                <a:cs typeface="Times New Roman" panose="02020603050405020304" pitchFamily="18" charset="0"/>
              </a:rPr>
              <a:t>phủ</a:t>
            </a:r>
            <a:endParaRPr kumimoji="0" lang="en-US" sz="3200" b="0" i="0" u="none" strike="noStrike" kern="0" cap="none" spc="0" normalizeH="0" baseline="0" noProof="0" dirty="0">
              <a:ln w="0"/>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84CCFF6A-2289-A810-C01C-E8AEFAE068D6}"/>
              </a:ext>
            </a:extLst>
          </p:cNvPr>
          <p:cNvSpPr/>
          <p:nvPr/>
        </p:nvSpPr>
        <p:spPr>
          <a:xfrm>
            <a:off x="3124201" y="2088620"/>
            <a:ext cx="5490882" cy="741681"/>
          </a:xfrm>
          <a:prstGeom prst="rect">
            <a:avLst/>
          </a:prstGeom>
          <a:solidFill>
            <a:schemeClr val="accent3">
              <a:lumMod val="75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Cờ</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thi</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đua</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endPar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4977DC4F-EB5A-2935-505D-253147891496}"/>
              </a:ext>
            </a:extLst>
          </p:cNvPr>
          <p:cNvSpPr/>
          <p:nvPr/>
        </p:nvSpPr>
        <p:spPr>
          <a:xfrm>
            <a:off x="3124201" y="3028411"/>
            <a:ext cx="5490882" cy="747510"/>
          </a:xfrm>
          <a:prstGeom prst="rect">
            <a:avLst/>
          </a:prstGeom>
          <a:solidFill>
            <a:schemeClr val="accent3">
              <a:lumMod val="60000"/>
              <a:lumOff val="4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Tập</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thể</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Lao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động</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xuất</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sắc</a:t>
            </a:r>
            <a:endPar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8928B512-F524-1856-B395-EE943D7316F1}"/>
              </a:ext>
            </a:extLst>
          </p:cNvPr>
          <p:cNvSpPr/>
          <p:nvPr/>
        </p:nvSpPr>
        <p:spPr>
          <a:xfrm>
            <a:off x="3124200" y="4038600"/>
            <a:ext cx="5440977" cy="678922"/>
          </a:xfrm>
          <a:prstGeom prst="rect">
            <a:avLst/>
          </a:prstGeom>
          <a:solidFill>
            <a:schemeClr val="accent3">
              <a:lumMod val="75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Tập</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thể</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Lao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động</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tiên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tiến</a:t>
            </a:r>
            <a:endPar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a:extLst>
              <a:ext uri="{FF2B5EF4-FFF2-40B4-BE49-F238E27FC236}">
                <a16:creationId xmlns:a16="http://schemas.microsoft.com/office/drawing/2014/main" id="{7FC626F7-496C-F3F9-7CDB-7F8D749DB969}"/>
              </a:ext>
            </a:extLst>
          </p:cNvPr>
          <p:cNvSpPr/>
          <p:nvPr/>
        </p:nvSpPr>
        <p:spPr>
          <a:xfrm>
            <a:off x="3124200" y="4901605"/>
            <a:ext cx="5490882" cy="737195"/>
          </a:xfrm>
          <a:prstGeom prst="rect">
            <a:avLst/>
          </a:prstGeom>
          <a:solidFill>
            <a:schemeClr val="accent3">
              <a:lumMod val="60000"/>
              <a:lumOff val="4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Xã</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phường</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thi</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trấn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tiêu</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biểu</a:t>
            </a:r>
            <a:endPar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id="{891A2FCE-7BA1-66D7-9AFE-DFE61E501EB2}"/>
              </a:ext>
            </a:extLst>
          </p:cNvPr>
          <p:cNvSpPr/>
          <p:nvPr/>
        </p:nvSpPr>
        <p:spPr>
          <a:xfrm>
            <a:off x="3124201" y="5793558"/>
            <a:ext cx="5490882" cy="755818"/>
          </a:xfrm>
          <a:prstGeom prst="rect">
            <a:avLst/>
          </a:prstGeom>
          <a:solidFill>
            <a:schemeClr val="accent3">
              <a:lumMod val="75000"/>
            </a:schemeClr>
          </a:solidFill>
          <a:ln w="19050" cap="rnd" cmpd="sng" algn="ctr">
            <a:solidFill>
              <a:srgbClr val="90C226">
                <a:shade val="1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Khu</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hóa</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ấp</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hóa</a:t>
            </a:r>
            <a:endPar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4" name="Oval 13">
            <a:extLst>
              <a:ext uri="{FF2B5EF4-FFF2-40B4-BE49-F238E27FC236}">
                <a16:creationId xmlns:a16="http://schemas.microsoft.com/office/drawing/2014/main" id="{8B4C8C4F-4661-60BD-5C9D-D95D5DE3217C}"/>
              </a:ext>
            </a:extLst>
          </p:cNvPr>
          <p:cNvSpPr/>
          <p:nvPr/>
        </p:nvSpPr>
        <p:spPr>
          <a:xfrm>
            <a:off x="9435354" y="1854770"/>
            <a:ext cx="2451846" cy="431743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FF"/>
                </a:solidFill>
                <a:latin typeface="Times New Roman" panose="02020603050405020304" pitchFamily="18" charset="0"/>
                <a:cs typeface="Times New Roman" panose="02020603050405020304" pitchFamily="18" charset="0"/>
              </a:rPr>
              <a:t>Danh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hiệu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đua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hộ</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đình</a:t>
            </a:r>
            <a:r>
              <a:rPr lang="en-US" sz="3200" dirty="0">
                <a:solidFill>
                  <a:srgbClr val="0000FF"/>
                </a:solidFill>
                <a:latin typeface="Times New Roman" panose="02020603050405020304" pitchFamily="18" charset="0"/>
                <a:cs typeface="Times New Roman" panose="02020603050405020304" pitchFamily="18" charset="0"/>
              </a:rPr>
              <a:t>:</a:t>
            </a:r>
          </a:p>
          <a:p>
            <a:pPr algn="ctr"/>
            <a:r>
              <a:rPr lang="en-US" sz="3200" dirty="0" err="1">
                <a:solidFill>
                  <a:srgbClr val="0000FF"/>
                </a:solidFill>
                <a:latin typeface="Times New Roman" panose="02020603050405020304" pitchFamily="18" charset="0"/>
                <a:cs typeface="Times New Roman" panose="02020603050405020304" pitchFamily="18" charset="0"/>
              </a:rPr>
              <a:t>Gia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Văn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hóa</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082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 y="1219200"/>
            <a:ext cx="11582400" cy="5410200"/>
          </a:xfrm>
        </p:spPr>
        <p:txBody>
          <a:bodyPr>
            <a:normAutofit/>
          </a:bodyPr>
          <a:lstStyle/>
          <a:p>
            <a:pPr algn="just">
              <a:spcBef>
                <a:spcPts val="200"/>
              </a:spcBef>
              <a:spcAft>
                <a:spcPts val="200"/>
              </a:spcAft>
              <a:defRPr/>
            </a:pPr>
            <a:endParaRPr lang="en-US" sz="2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
        <p:nvSpPr>
          <p:cNvPr id="6" name="Rectangle 5">
            <a:extLst>
              <a:ext uri="{FF2B5EF4-FFF2-40B4-BE49-F238E27FC236}">
                <a16:creationId xmlns:a16="http://schemas.microsoft.com/office/drawing/2014/main" id="{B371DFFD-677C-5465-54E2-D0B66A66FB5A}"/>
              </a:ext>
            </a:extLst>
          </p:cNvPr>
          <p:cNvSpPr/>
          <p:nvPr/>
        </p:nvSpPr>
        <p:spPr>
          <a:xfrm>
            <a:off x="685800" y="2596661"/>
            <a:ext cx="2286000" cy="2508739"/>
          </a:xfrm>
          <a:prstGeom prst="rect">
            <a:avLst/>
          </a:prstGeom>
          <a:solidFill>
            <a:schemeClr val="bg2">
              <a:lumMod val="9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Danh</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hiệu</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thi</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đua</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đối</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với</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a:t>
            </a:r>
            <a:r>
              <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endParaRPr kumimoji="0" lang="en-US" sz="2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84CCFF6A-2289-A810-C01C-E8AEFAE068D6}"/>
              </a:ext>
            </a:extLst>
          </p:cNvPr>
          <p:cNvSpPr/>
          <p:nvPr/>
        </p:nvSpPr>
        <p:spPr>
          <a:xfrm>
            <a:off x="4724400" y="1219200"/>
            <a:ext cx="6934200" cy="984738"/>
          </a:xfrm>
          <a:prstGeom prst="rect">
            <a:avLst/>
          </a:prstGeom>
          <a:solidFill>
            <a:schemeClr val="accent5">
              <a:lumMod val="40000"/>
              <a:lumOff val="6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đua</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4977DC4F-EB5A-2935-505D-253147891496}"/>
              </a:ext>
            </a:extLst>
          </p:cNvPr>
          <p:cNvSpPr/>
          <p:nvPr/>
        </p:nvSpPr>
        <p:spPr>
          <a:xfrm>
            <a:off x="4724400" y="2596662"/>
            <a:ext cx="6934200" cy="984738"/>
          </a:xfrm>
          <a:prstGeom prst="rect">
            <a:avLst/>
          </a:prstGeom>
          <a:solidFill>
            <a:schemeClr val="accent5">
              <a:lumMod val="60000"/>
              <a:lumOff val="4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đua</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phố</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8928B512-F524-1856-B395-EE943D7316F1}"/>
              </a:ext>
            </a:extLst>
          </p:cNvPr>
          <p:cNvSpPr/>
          <p:nvPr/>
        </p:nvSpPr>
        <p:spPr>
          <a:xfrm>
            <a:off x="4724400" y="4120662"/>
            <a:ext cx="6934200" cy="984738"/>
          </a:xfrm>
          <a:prstGeom prst="rect">
            <a:avLst/>
          </a:prstGeom>
          <a:solidFill>
            <a:schemeClr val="accent5">
              <a:lumMod val="40000"/>
              <a:lumOff val="6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đua</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cơ</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sở</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7FC626F7-496C-F3F9-7CDB-7F8D749DB969}"/>
              </a:ext>
            </a:extLst>
          </p:cNvPr>
          <p:cNvSpPr/>
          <p:nvPr/>
        </p:nvSpPr>
        <p:spPr>
          <a:xfrm>
            <a:off x="4724400" y="5632938"/>
            <a:ext cx="6934200" cy="844062"/>
          </a:xfrm>
          <a:prstGeom prst="rect">
            <a:avLst/>
          </a:prstGeom>
          <a:solidFill>
            <a:schemeClr val="accent5">
              <a:lumMod val="60000"/>
              <a:lumOff val="4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Lao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tiên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a:solidFill>
                  <a:schemeClr val="bg1"/>
                </a:solidFill>
                <a:latin typeface="Times New Roman" panose="02020603050405020304" pitchFamily="18" charset="0"/>
                <a:cs typeface="Times New Roman" panose="02020603050405020304" pitchFamily="18" charset="0"/>
              </a:rPr>
              <a:t>Chương II: </a:t>
            </a:r>
            <a:r>
              <a:rPr lang="en-US" sz="2400">
                <a:solidFill>
                  <a:schemeClr val="bg1"/>
                </a:solidFill>
                <a:latin typeface="Times New Roman" panose="02020603050405020304" pitchFamily="18" charset="0"/>
                <a:cs typeface="Times New Roman" panose="02020603050405020304" pitchFamily="18" charset="0"/>
              </a:rPr>
              <a:t>Đối tượng, tiêu chuẩn, danh hiệu thi đua, hình  thức  khen thưởng </a:t>
            </a:r>
            <a:r>
              <a:rPr lang="vi-VN" sz="2400">
                <a:solidFill>
                  <a:schemeClr val="bg1"/>
                </a:solidFill>
                <a:latin typeface="Times New Roman" panose="02020603050405020304" pitchFamily="18" charset="0"/>
                <a:cs typeface="Times New Roman" panose="02020603050405020304" pitchFamily="18" charset="0"/>
              </a:rPr>
              <a:t>và tiêu chuẩn danh hiệu thi đua</a:t>
            </a:r>
            <a:endParaRPr lang="vi-VN"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36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02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 y="990601"/>
            <a:ext cx="11811000" cy="5638799"/>
          </a:xfrm>
        </p:spPr>
        <p:txBody>
          <a:bodyPr>
            <a:noAutofit/>
          </a:bodyPr>
          <a:lstStyle/>
          <a:p>
            <a:pPr algn="ctr">
              <a:spcBef>
                <a:spcPts val="0"/>
              </a:spcBef>
              <a:spcAft>
                <a:spcPts val="0"/>
              </a:spcAft>
              <a:defRPr/>
            </a:pPr>
            <a:r>
              <a:rPr lang="en-US" sz="4000" b="1" dirty="0">
                <a:solidFill>
                  <a:srgbClr val="C00000"/>
                </a:solidFill>
                <a:latin typeface="Times New Roman" panose="02020603050405020304" pitchFamily="18" charset="0"/>
                <a:cs typeface="Times New Roman" panose="02020603050405020304" pitchFamily="18" charset="0"/>
              </a:rPr>
              <a:t>DANH HIỆU LAO ĐỘNG TIÊN TIẾN</a:t>
            </a:r>
            <a:r>
              <a:rPr lang="en-US" sz="3600" b="1" dirty="0">
                <a:solidFill>
                  <a:srgbClr val="C00000"/>
                </a:solidFill>
                <a:latin typeface="Times New Roman" panose="02020603050405020304" pitchFamily="18" charset="0"/>
                <a:cs typeface="Times New Roman" panose="02020603050405020304" pitchFamily="18" charset="0"/>
              </a:rPr>
              <a:t> </a:t>
            </a:r>
          </a:p>
          <a:p>
            <a:pPr indent="457200" algn="just">
              <a:spcBef>
                <a:spcPts val="600"/>
              </a:spcBef>
              <a:spcAft>
                <a:spcPts val="600"/>
              </a:spcAft>
            </a:pPr>
            <a:endParaRPr lang="en-US" sz="1400" dirty="0">
              <a:latin typeface="Times New Roman" panose="02020603050405020304" pitchFamily="18" charset="0"/>
              <a:ea typeface="SimSun" panose="02010600030101010101" pitchFamily="2" charset="-122"/>
            </a:endParaRPr>
          </a:p>
          <a:p>
            <a:pPr indent="457200" algn="just">
              <a:spcBef>
                <a:spcPts val="600"/>
              </a:spcBef>
              <a:spcAft>
                <a:spcPts val="600"/>
              </a:spcAft>
            </a:pPr>
            <a:r>
              <a:rPr lang="en-US" sz="4000" dirty="0">
                <a:solidFill>
                  <a:srgbClr val="0000FF"/>
                </a:solidFill>
                <a:latin typeface="Times New Roman" panose="02020603050405020304" pitchFamily="18" charset="0"/>
                <a:ea typeface="SimSun" panose="02010600030101010101" pitchFamily="2" charset="-122"/>
              </a:rPr>
              <a:t>- </a:t>
            </a:r>
            <a:r>
              <a:rPr lang="vi-VN" sz="4000" dirty="0">
                <a:solidFill>
                  <a:srgbClr val="0000FF"/>
                </a:solidFill>
                <a:latin typeface="Times New Roman" panose="02020603050405020304" pitchFamily="18" charset="0"/>
                <a:ea typeface="SimSun" panose="02010600030101010101" pitchFamily="2" charset="-122"/>
              </a:rPr>
              <a:t>Danh hiệu “Lao động tiên tiến” được xét tặng cho cán bộ, công chức, viên chức, người lao động</a:t>
            </a:r>
            <a:r>
              <a:rPr lang="en-US" sz="4000" dirty="0">
                <a:solidFill>
                  <a:srgbClr val="0000FF"/>
                </a:solidFill>
                <a:latin typeface="Times New Roman" panose="02020603050405020304" pitchFamily="18" charset="0"/>
                <a:ea typeface="SimSun" panose="02010600030101010101" pitchFamily="2" charset="-122"/>
              </a:rPr>
              <a:t>.</a:t>
            </a:r>
          </a:p>
          <a:p>
            <a:pPr indent="457200" algn="just">
              <a:spcBef>
                <a:spcPts val="600"/>
              </a:spcBef>
              <a:spcAft>
                <a:spcPts val="600"/>
              </a:spcAft>
            </a:pP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Hoàn</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thành</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tốt</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nhiệm</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vụ</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trở</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lên</a:t>
            </a:r>
            <a:r>
              <a:rPr lang="vi-VN" sz="4000" dirty="0">
                <a:solidFill>
                  <a:srgbClr val="0000FF"/>
                </a:solidFill>
                <a:latin typeface="Times New Roman" panose="02020603050405020304" pitchFamily="18" charset="0"/>
                <a:ea typeface="SimSun" panose="02010600030101010101" pitchFamily="2" charset="-122"/>
              </a:rPr>
              <a:t>.</a:t>
            </a:r>
            <a:endParaRPr lang="en-US" sz="4000" dirty="0">
              <a:solidFill>
                <a:srgbClr val="0000FF"/>
              </a:solidFill>
              <a:latin typeface="Times New Roman" panose="02020603050405020304" pitchFamily="18" charset="0"/>
              <a:ea typeface="SimSun" panose="02010600030101010101" pitchFamily="2" charset="-122"/>
            </a:endParaRPr>
          </a:p>
          <a:p>
            <a:pPr indent="457200" algn="just">
              <a:spcBef>
                <a:spcPts val="600"/>
              </a:spcBef>
              <a:spcAft>
                <a:spcPts val="600"/>
              </a:spcAft>
            </a:pP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Có</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tinh</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thần</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tự</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lực</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tự</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cường</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tương</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trợ</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tích</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cực</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tham</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gia</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phong</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trào</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thi</a:t>
            </a:r>
            <a:r>
              <a:rPr lang="en-US" sz="4000" dirty="0">
                <a:solidFill>
                  <a:srgbClr val="0000FF"/>
                </a:solidFill>
                <a:latin typeface="Times New Roman" panose="02020603050405020304" pitchFamily="18" charset="0"/>
                <a:ea typeface="SimSun" panose="02010600030101010101" pitchFamily="2" charset="-122"/>
              </a:rPr>
              <a:t> </a:t>
            </a:r>
            <a:r>
              <a:rPr lang="en-US" sz="4000" dirty="0" err="1">
                <a:solidFill>
                  <a:srgbClr val="0000FF"/>
                </a:solidFill>
                <a:latin typeface="Times New Roman" panose="02020603050405020304" pitchFamily="18" charset="0"/>
                <a:ea typeface="SimSun" panose="02010600030101010101" pitchFamily="2" charset="-122"/>
              </a:rPr>
              <a:t>đua</a:t>
            </a:r>
            <a:r>
              <a:rPr lang="vi-VN" sz="4000" dirty="0">
                <a:solidFill>
                  <a:srgbClr val="0000FF"/>
                </a:solidFill>
                <a:latin typeface="Times New Roman" panose="02020603050405020304" pitchFamily="18" charset="0"/>
                <a:ea typeface="SimSun" panose="02010600030101010101" pitchFamily="2" charset="-122"/>
              </a:rPr>
              <a:t>.</a:t>
            </a:r>
            <a:r>
              <a:rPr lang="vi-VN" sz="4000" dirty="0">
                <a:latin typeface="Times New Roman" panose="02020603050405020304" pitchFamily="18" charset="0"/>
                <a:ea typeface="SimSun" panose="02010600030101010101" pitchFamily="2" charset="-122"/>
              </a:rPr>
              <a:t> </a:t>
            </a:r>
            <a:endParaRPr lang="en-US" sz="4000"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6"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a:solidFill>
                  <a:schemeClr val="bg1"/>
                </a:solidFill>
                <a:latin typeface="Times New Roman" panose="02020603050405020304" pitchFamily="18" charset="0"/>
                <a:cs typeface="Times New Roman" panose="02020603050405020304" pitchFamily="18" charset="0"/>
              </a:rPr>
              <a:t>Chương II: </a:t>
            </a:r>
            <a:r>
              <a:rPr lang="en-US" sz="2400">
                <a:solidFill>
                  <a:schemeClr val="bg1"/>
                </a:solidFill>
                <a:latin typeface="Times New Roman" panose="02020603050405020304" pitchFamily="18" charset="0"/>
                <a:cs typeface="Times New Roman" panose="02020603050405020304" pitchFamily="18" charset="0"/>
              </a:rPr>
              <a:t>Đối tượng, tiêu chuẩn, danh hiệu thi đua, hình  thức  khen thưởng </a:t>
            </a:r>
            <a:r>
              <a:rPr lang="vi-VN" sz="2400">
                <a:solidFill>
                  <a:schemeClr val="bg1"/>
                </a:solidFill>
                <a:latin typeface="Times New Roman" panose="02020603050405020304" pitchFamily="18" charset="0"/>
                <a:cs typeface="Times New Roman" panose="02020603050405020304" pitchFamily="18" charset="0"/>
              </a:rPr>
              <a:t>và tiêu chuẩn danh hiệu thi đua</a:t>
            </a:r>
            <a:endParaRPr lang="vi-VN"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72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8" name="Rectangle: Rounded Corners 4">
            <a:extLst>
              <a:ext uri="{FF2B5EF4-FFF2-40B4-BE49-F238E27FC236}">
                <a16:creationId xmlns:a16="http://schemas.microsoft.com/office/drawing/2014/main" id="{49827237-F296-23DB-F529-7BEA1068AE06}"/>
              </a:ext>
            </a:extLst>
          </p:cNvPr>
          <p:cNvSpPr/>
          <p:nvPr/>
        </p:nvSpPr>
        <p:spPr>
          <a:xfrm>
            <a:off x="1676400" y="971551"/>
            <a:ext cx="9067800" cy="628649"/>
          </a:xfrm>
          <a:prstGeom prst="roundRect">
            <a:avLst/>
          </a:prstGeom>
          <a:solidFill>
            <a:srgbClr val="FFFF00"/>
          </a:solidFill>
          <a:ln w="19050" cap="rnd" cmpd="sng" algn="ctr">
            <a:solidFill>
              <a:srgbClr val="90C226">
                <a:shade val="1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eaLnBrk="0" fontAlgn="base" latinLnBrk="0" hangingPunct="0">
              <a:lnSpc>
                <a:spcPct val="100000"/>
              </a:lnSpc>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DANH HIỆU</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TẬP THỂ LAO ĐỘNG XUẤT SẮC</a:t>
            </a:r>
            <a:endParaRPr lang="en-US" sz="3200" b="1" kern="0" dirty="0">
              <a:solidFill>
                <a:srgbClr val="FF0000"/>
              </a:solidFill>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a:solidFill>
                  <a:schemeClr val="bg1"/>
                </a:solidFill>
                <a:latin typeface="Times New Roman" panose="02020603050405020304" pitchFamily="18" charset="0"/>
                <a:cs typeface="Times New Roman" panose="02020603050405020304" pitchFamily="18" charset="0"/>
              </a:rPr>
              <a:t>Chương II: </a:t>
            </a:r>
            <a:r>
              <a:rPr lang="en-US" sz="2400">
                <a:solidFill>
                  <a:schemeClr val="bg1"/>
                </a:solidFill>
                <a:latin typeface="Times New Roman" panose="02020603050405020304" pitchFamily="18" charset="0"/>
                <a:cs typeface="Times New Roman" panose="02020603050405020304" pitchFamily="18" charset="0"/>
              </a:rPr>
              <a:t>Đối tượng, tiêu chuẩn, danh hiệu thi đua, hình thức khen thưởng </a:t>
            </a:r>
            <a:r>
              <a:rPr lang="vi-VN" sz="2400">
                <a:solidFill>
                  <a:schemeClr val="bg1"/>
                </a:solidFill>
                <a:latin typeface="Times New Roman" panose="02020603050405020304" pitchFamily="18" charset="0"/>
                <a:cs typeface="Times New Roman" panose="02020603050405020304" pitchFamily="18" charset="0"/>
              </a:rPr>
              <a:t>và tiêu chuẩn danh hiệu thi đua</a:t>
            </a:r>
            <a:endParaRPr lang="vi-VN" sz="24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5945001-B776-EF19-1964-A4B4035CE6EC}"/>
              </a:ext>
            </a:extLst>
          </p:cNvPr>
          <p:cNvSpPr txBox="1"/>
          <p:nvPr/>
        </p:nvSpPr>
        <p:spPr>
          <a:xfrm>
            <a:off x="1195137" y="1695450"/>
            <a:ext cx="9829800" cy="4832092"/>
          </a:xfrm>
          <a:prstGeom prst="rect">
            <a:avLst/>
          </a:prstGeom>
          <a:noFill/>
        </p:spPr>
        <p:txBody>
          <a:bodyPr wrap="square">
            <a:spAutoFit/>
          </a:bodyPr>
          <a:lstStyle/>
          <a:p>
            <a:r>
              <a:rPr lang="vi-VN" sz="2800"/>
              <a:t>1. Danh hiệu “Tập thể lao động xuất sắc” để tặng hằng năm cho tập thể đạt các tiêu chuẩn sau đây:</a:t>
            </a:r>
          </a:p>
          <a:p>
            <a:r>
              <a:rPr lang="vi-VN" sz="2800"/>
              <a:t>a) Hoàn thành xuất sắc nhiệm vụ được giao;</a:t>
            </a:r>
          </a:p>
          <a:p>
            <a:r>
              <a:rPr lang="vi-VN" sz="2800"/>
              <a:t>b) Tích cực tham gia phong trào thi đua thường xuyên, thiết thực, hiệu quả;</a:t>
            </a:r>
          </a:p>
          <a:p>
            <a:r>
              <a:rPr lang="vi-VN" sz="2800"/>
              <a:t>c) Có 100% cá nhân trong tập thể hoàn thành nhiệm vụ được giao, trong đó có ít nhất là 70% cá nhân đạt danh hiệu “Lao động tiên tiến”;</a:t>
            </a:r>
          </a:p>
          <a:p>
            <a:r>
              <a:rPr lang="vi-VN" sz="2800"/>
              <a:t>d) Có cá nhân đạt danh hiệu “Chiến sĩ thi đua cơ sở”;</a:t>
            </a:r>
          </a:p>
          <a:p>
            <a:r>
              <a:rPr lang="vi-VN" sz="2800"/>
              <a:t>đ) Nội bộ đoàn kết, gương mẫu chấp hành tốt chủ trương của Đảng, chính sách, pháp luật của Nhà nước.</a:t>
            </a:r>
          </a:p>
        </p:txBody>
      </p:sp>
    </p:spTree>
    <p:extLst>
      <p:ext uri="{BB962C8B-B14F-4D97-AF65-F5344CB8AC3E}">
        <p14:creationId xmlns:p14="http://schemas.microsoft.com/office/powerpoint/2010/main" val="590749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8" name="Title 4"/>
          <p:cNvSpPr>
            <a:spLocks noGrp="1"/>
          </p:cNvSpPr>
          <p:nvPr>
            <p:ph type="ctrTitle"/>
          </p:nvPr>
        </p:nvSpPr>
        <p:spPr>
          <a:xfrm>
            <a:off x="1219200" y="-18970"/>
            <a:ext cx="10668000" cy="895271"/>
          </a:xfrm>
        </p:spPr>
        <p:txBody>
          <a:bodyPr/>
          <a:lstStyle/>
          <a:p>
            <a:pPr marL="137160" indent="0" algn="ctr">
              <a:lnSpc>
                <a:spcPct val="114000"/>
              </a:lnSpc>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a:solidFill>
                  <a:schemeClr val="bg1"/>
                </a:solidFill>
                <a:latin typeface="Times New Roman" panose="02020603050405020304" pitchFamily="18" charset="0"/>
                <a:cs typeface="Times New Roman" panose="02020603050405020304" pitchFamily="18" charset="0"/>
              </a:rPr>
              <a:t>, hình thức khen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3" name="object 6">
            <a:extLst>
              <a:ext uri="{FF2B5EF4-FFF2-40B4-BE49-F238E27FC236}">
                <a16:creationId xmlns:a16="http://schemas.microsoft.com/office/drawing/2014/main" id="{A8FBDC75-C576-8D6A-A5A6-DBB134E165EF}"/>
              </a:ext>
            </a:extLst>
          </p:cNvPr>
          <p:cNvSpPr txBox="1"/>
          <p:nvPr/>
        </p:nvSpPr>
        <p:spPr>
          <a:xfrm>
            <a:off x="647700" y="1219200"/>
            <a:ext cx="11277600" cy="4772587"/>
          </a:xfrm>
          <a:prstGeom prst="rect">
            <a:avLst/>
          </a:prstGeom>
        </p:spPr>
        <p:txBody>
          <a:bodyPr vert="horz" wrap="square" lIns="0" tIns="4887" rIns="0" bIns="0" rtlCol="0">
            <a:spAutoFit/>
          </a:bodyPr>
          <a:lstStyle/>
          <a:p>
            <a:pPr>
              <a:lnSpc>
                <a:spcPct val="107000"/>
              </a:lnSpc>
              <a:spcAft>
                <a:spcPts val="770"/>
              </a:spcAft>
            </a:pP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Cờ</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đua</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Thành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phố</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(Đ26,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Luật</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TĐKT):</a:t>
            </a:r>
            <a:endParaRPr lang="en-US" sz="28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39826" algn="just">
              <a:lnSpc>
                <a:spcPct val="107000"/>
              </a:lnSpc>
              <a:spcBef>
                <a:spcPts val="577"/>
              </a:spcBef>
              <a:spcAft>
                <a:spcPts val="577"/>
              </a:spcAft>
            </a:pP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Danh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đua</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Thành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tặng</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đua</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indent="439826" algn="just">
              <a:lnSpc>
                <a:spcPct val="107000"/>
              </a:lnSpc>
              <a:spcBef>
                <a:spcPts val="577"/>
              </a:spcBef>
              <a:spcAft>
                <a:spcPts val="577"/>
              </a:spcAft>
            </a:pP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Hoàn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indent="439826" algn="just">
              <a:lnSpc>
                <a:spcPct val="107000"/>
              </a:lnSpc>
              <a:spcBef>
                <a:spcPts val="577"/>
              </a:spcBef>
              <a:spcAft>
                <a:spcPts val="577"/>
              </a:spcAft>
            </a:pP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(Hoàn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CV 6355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02/4/2024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 TCTW); ….</a:t>
            </a:r>
            <a:endParaRPr lang="en-US" sz="28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indent="439826" algn="just">
              <a:lnSpc>
                <a:spcPct val="107000"/>
              </a:lnSpc>
              <a:spcBef>
                <a:spcPts val="577"/>
              </a:spcBef>
              <a:spcAft>
                <a:spcPts val="577"/>
              </a:spcAft>
            </a:pP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Danh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đua</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Thành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tặng</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đua</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Thành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03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641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8" name="Rectangle 7">
            <a:extLst>
              <a:ext uri="{FF2B5EF4-FFF2-40B4-BE49-F238E27FC236}">
                <a16:creationId xmlns:a16="http://schemas.microsoft.com/office/drawing/2014/main" id="{B371DFFD-677C-5465-54E2-D0B66A66FB5A}"/>
              </a:ext>
            </a:extLst>
          </p:cNvPr>
          <p:cNvSpPr/>
          <p:nvPr/>
        </p:nvSpPr>
        <p:spPr>
          <a:xfrm>
            <a:off x="457200" y="2077741"/>
            <a:ext cx="2743200" cy="3360126"/>
          </a:xfrm>
          <a:prstGeom prst="rect">
            <a:avLst/>
          </a:prstGeom>
          <a:solidFill>
            <a:srgbClr val="90C226">
              <a:lumMod val="60000"/>
              <a:lumOff val="40000"/>
            </a:srgb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thức</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khen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thưởng</a:t>
            </a:r>
            <a:endPar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80F035AA-44E4-BE18-880F-0EDC480A5D8F}"/>
              </a:ext>
            </a:extLst>
          </p:cNvPr>
          <p:cNvSpPr/>
          <p:nvPr/>
        </p:nvSpPr>
        <p:spPr>
          <a:xfrm>
            <a:off x="5016044" y="914400"/>
            <a:ext cx="6947355" cy="755122"/>
          </a:xfrm>
          <a:prstGeom prst="rect">
            <a:avLst/>
          </a:prstGeom>
          <a:solidFill>
            <a:schemeClr val="accent5">
              <a:lumMod val="20000"/>
              <a:lumOff val="80000"/>
            </a:schemeClr>
          </a:solidFill>
          <a:ln w="19050" cap="rnd" cmpd="sng" algn="ctr">
            <a:solidFill>
              <a:srgbClr val="90C226">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w="0"/>
                <a:solidFill>
                  <a:srgbClr val="FF0000"/>
                </a:solidFill>
                <a:effectLst/>
                <a:uLnTx/>
                <a:uFillTx/>
                <a:latin typeface="Times New Roman" panose="02020603050405020304" pitchFamily="18" charset="0"/>
                <a:ea typeface="+mn-ea"/>
                <a:cs typeface="Times New Roman" panose="02020603050405020304" pitchFamily="18" charset="0"/>
              </a:rPr>
              <a:t>Kỷ</a:t>
            </a:r>
            <a:r>
              <a:rPr kumimoji="0" lang="en-US" sz="3200" b="0" i="0" u="none" strike="noStrike" kern="0" cap="none" spc="0" normalizeH="0" baseline="0" noProof="0" dirty="0">
                <a:ln w="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w="0"/>
                <a:solidFill>
                  <a:srgbClr val="FF0000"/>
                </a:solidFill>
                <a:effectLst/>
                <a:uLnTx/>
                <a:uFillTx/>
                <a:latin typeface="Times New Roman" panose="02020603050405020304" pitchFamily="18" charset="0"/>
                <a:ea typeface="+mn-ea"/>
                <a:cs typeface="Times New Roman" panose="02020603050405020304" pitchFamily="18" charset="0"/>
              </a:rPr>
              <a:t>niệm</a:t>
            </a:r>
            <a:r>
              <a:rPr kumimoji="0" lang="en-US" sz="3200" b="0" i="0" u="none" strike="noStrike" kern="0" cap="none" spc="0" normalizeH="0" baseline="0" noProof="0" dirty="0">
                <a:ln w="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w="0"/>
                <a:solidFill>
                  <a:srgbClr val="FF0000"/>
                </a:solidFill>
                <a:effectLst/>
                <a:uLnTx/>
                <a:uFillTx/>
                <a:latin typeface="Times New Roman" panose="02020603050405020304" pitchFamily="18" charset="0"/>
                <a:ea typeface="+mn-ea"/>
                <a:cs typeface="Times New Roman" panose="02020603050405020304" pitchFamily="18" charset="0"/>
              </a:rPr>
              <a:t>chương</a:t>
            </a:r>
            <a:endParaRPr kumimoji="0" lang="en-US" sz="3200" b="0" i="0" u="none" strike="noStrike" kern="0" cap="none" spc="0" normalizeH="0" baseline="0" noProof="0" dirty="0">
              <a:ln w="0"/>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84CCFF6A-2289-A810-C01C-E8AEFAE068D6}"/>
              </a:ext>
            </a:extLst>
          </p:cNvPr>
          <p:cNvSpPr/>
          <p:nvPr/>
        </p:nvSpPr>
        <p:spPr>
          <a:xfrm>
            <a:off x="5073090" y="1828800"/>
            <a:ext cx="6890310" cy="907521"/>
          </a:xfrm>
          <a:prstGeom prst="rect">
            <a:avLst/>
          </a:prstGeom>
          <a:solidFill>
            <a:schemeClr val="accent5">
              <a:lumMod val="60000"/>
              <a:lumOff val="4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khen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Chủ</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tịch</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lang="en-US" sz="3200" kern="0" dirty="0" err="1">
                <a:solidFill>
                  <a:srgbClr val="0000FF"/>
                </a:solidFill>
                <a:latin typeface="Times New Roman" panose="02020603050405020304" pitchFamily="18" charset="0"/>
                <a:cs typeface="Times New Roman" panose="02020603050405020304" pitchFamily="18" charset="0"/>
              </a:rPr>
              <a:t>Ủy</a:t>
            </a:r>
            <a:r>
              <a:rPr lang="en-US" sz="3200" kern="0" dirty="0">
                <a:solidFill>
                  <a:srgbClr val="0000FF"/>
                </a:solidFill>
                <a:latin typeface="Times New Roman" panose="02020603050405020304" pitchFamily="18" charset="0"/>
                <a:cs typeface="Times New Roman" panose="02020603050405020304" pitchFamily="18" charset="0"/>
              </a:rPr>
              <a:t> ban </a:t>
            </a:r>
            <a:br>
              <a:rPr lang="en-US" sz="3200" kern="0" dirty="0">
                <a:solidFill>
                  <a:srgbClr val="0000FF"/>
                </a:solidFill>
                <a:latin typeface="Times New Roman" panose="02020603050405020304" pitchFamily="18" charset="0"/>
                <a:cs typeface="Times New Roman" panose="02020603050405020304" pitchFamily="18" charset="0"/>
              </a:rPr>
            </a:br>
            <a:r>
              <a:rPr lang="en-US" sz="3200" kern="0" dirty="0" err="1">
                <a:solidFill>
                  <a:srgbClr val="0000FF"/>
                </a:solidFill>
                <a:latin typeface="Times New Roman" panose="02020603050405020304" pitchFamily="18" charset="0"/>
                <a:cs typeface="Times New Roman" panose="02020603050405020304" pitchFamily="18" charset="0"/>
              </a:rPr>
              <a:t>nhân</a:t>
            </a:r>
            <a:r>
              <a:rPr lang="en-US" sz="3200" kern="0" dirty="0">
                <a:solidFill>
                  <a:srgbClr val="0000FF"/>
                </a:solidFill>
                <a:latin typeface="Times New Roman" panose="02020603050405020304" pitchFamily="18" charset="0"/>
                <a:cs typeface="Times New Roman" panose="02020603050405020304" pitchFamily="18" charset="0"/>
              </a:rPr>
              <a:t> </a:t>
            </a:r>
            <a:r>
              <a:rPr lang="en-US" sz="3200" kern="0" dirty="0" err="1">
                <a:solidFill>
                  <a:srgbClr val="0000FF"/>
                </a:solidFill>
                <a:latin typeface="Times New Roman" panose="02020603050405020304" pitchFamily="18" charset="0"/>
                <a:cs typeface="Times New Roman" panose="02020603050405020304" pitchFamily="18" charset="0"/>
              </a:rPr>
              <a:t>dân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endPar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a:extLst>
              <a:ext uri="{FF2B5EF4-FFF2-40B4-BE49-F238E27FC236}">
                <a16:creationId xmlns:a16="http://schemas.microsoft.com/office/drawing/2014/main" id="{4977DC4F-EB5A-2935-505D-253147891496}"/>
              </a:ext>
            </a:extLst>
          </p:cNvPr>
          <p:cNvSpPr/>
          <p:nvPr/>
        </p:nvSpPr>
        <p:spPr>
          <a:xfrm>
            <a:off x="5016045" y="2895600"/>
            <a:ext cx="6947354" cy="990600"/>
          </a:xfrm>
          <a:prstGeom prst="rect">
            <a:avLst/>
          </a:prstGeom>
          <a:solidFill>
            <a:schemeClr val="accent5">
              <a:lumMod val="60000"/>
              <a:lumOff val="4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Cờ</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Truyền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thống</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Ủy</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ban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dân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endPar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a:extLst>
              <a:ext uri="{FF2B5EF4-FFF2-40B4-BE49-F238E27FC236}">
                <a16:creationId xmlns:a16="http://schemas.microsoft.com/office/drawing/2014/main" id="{8928B512-F524-1856-B395-EE943D7316F1}"/>
              </a:ext>
            </a:extLst>
          </p:cNvPr>
          <p:cNvSpPr/>
          <p:nvPr/>
        </p:nvSpPr>
        <p:spPr>
          <a:xfrm>
            <a:off x="5023180" y="4114800"/>
            <a:ext cx="6940219" cy="563723"/>
          </a:xfrm>
          <a:prstGeom prst="rect">
            <a:avLst/>
          </a:prstGeom>
          <a:solidFill>
            <a:schemeClr val="accent5">
              <a:lumMod val="20000"/>
              <a:lumOff val="8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Huy</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hiệu</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phố</a:t>
            </a:r>
            <a:endPar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id="{7FC626F7-496C-F3F9-7CDB-7F8D749DB969}"/>
              </a:ext>
            </a:extLst>
          </p:cNvPr>
          <p:cNvSpPr/>
          <p:nvPr/>
        </p:nvSpPr>
        <p:spPr>
          <a:xfrm>
            <a:off x="5042913" y="4876800"/>
            <a:ext cx="6920487" cy="914400"/>
          </a:xfrm>
          <a:prstGeom prst="rect">
            <a:avLst/>
          </a:prstGeom>
          <a:solidFill>
            <a:schemeClr val="accent5">
              <a:lumMod val="60000"/>
              <a:lumOff val="40000"/>
            </a:schemeClr>
          </a:solidFill>
          <a:ln w="19050" cap="rnd" cmpd="sng" algn="ctr">
            <a:solidFill>
              <a:srgbClr val="90C226">
                <a:shade val="1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khen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Chủ</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tịch</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Ủy</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ban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endPar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a:extLst>
              <a:ext uri="{FF2B5EF4-FFF2-40B4-BE49-F238E27FC236}">
                <a16:creationId xmlns:a16="http://schemas.microsoft.com/office/drawing/2014/main" id="{891A2FCE-7BA1-66D7-9AFE-DFE61E501EB2}"/>
              </a:ext>
            </a:extLst>
          </p:cNvPr>
          <p:cNvSpPr/>
          <p:nvPr/>
        </p:nvSpPr>
        <p:spPr>
          <a:xfrm>
            <a:off x="5073089" y="5947424"/>
            <a:ext cx="6890310" cy="758176"/>
          </a:xfrm>
          <a:prstGeom prst="rect">
            <a:avLst/>
          </a:prstGeom>
          <a:solidFill>
            <a:schemeClr val="accent5">
              <a:lumMod val="60000"/>
              <a:lumOff val="40000"/>
            </a:schemeClr>
          </a:solidFill>
          <a:ln w="19050" cap="rnd" cmpd="sng" algn="ctr">
            <a:solidFill>
              <a:srgbClr val="90C226">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Giấy</a:t>
            </a:r>
            <a:r>
              <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khen</a:t>
            </a:r>
            <a:endParaRPr kumimoji="0" lang="en-US" sz="32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cxnSp>
        <p:nvCxnSpPr>
          <p:cNvPr id="16" name="Straight Arrow Connector 15"/>
          <p:cNvCxnSpPr>
            <a:stCxn id="8" idx="3"/>
            <a:endCxn id="9" idx="1"/>
          </p:cNvCxnSpPr>
          <p:nvPr/>
        </p:nvCxnSpPr>
        <p:spPr>
          <a:xfrm flipV="1">
            <a:off x="3200400" y="1291961"/>
            <a:ext cx="1815644" cy="2465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10" idx="1"/>
          </p:cNvCxnSpPr>
          <p:nvPr/>
        </p:nvCxnSpPr>
        <p:spPr>
          <a:xfrm flipV="1">
            <a:off x="3200400" y="2282561"/>
            <a:ext cx="1872690" cy="14752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11" idx="1"/>
          </p:cNvCxnSpPr>
          <p:nvPr/>
        </p:nvCxnSpPr>
        <p:spPr>
          <a:xfrm flipV="1">
            <a:off x="3200400" y="3390900"/>
            <a:ext cx="1815645" cy="366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3"/>
            <a:endCxn id="12" idx="1"/>
          </p:cNvCxnSpPr>
          <p:nvPr/>
        </p:nvCxnSpPr>
        <p:spPr>
          <a:xfrm>
            <a:off x="3200400" y="3757804"/>
            <a:ext cx="1822780" cy="638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3"/>
            <a:endCxn id="13" idx="1"/>
          </p:cNvCxnSpPr>
          <p:nvPr/>
        </p:nvCxnSpPr>
        <p:spPr>
          <a:xfrm>
            <a:off x="3200400" y="3757804"/>
            <a:ext cx="1842513" cy="1576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14" idx="1"/>
          </p:cNvCxnSpPr>
          <p:nvPr/>
        </p:nvCxnSpPr>
        <p:spPr>
          <a:xfrm>
            <a:off x="3200400" y="3757804"/>
            <a:ext cx="1872689" cy="2568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itle 4"/>
          <p:cNvSpPr>
            <a:spLocks noGrp="1"/>
          </p:cNvSpPr>
          <p:nvPr>
            <p:ph type="ctrTitle"/>
          </p:nvPr>
        </p:nvSpPr>
        <p:spPr>
          <a:xfrm>
            <a:off x="1219200" y="-18970"/>
            <a:ext cx="10668000" cy="895271"/>
          </a:xfrm>
        </p:spPr>
        <p:txBody>
          <a:bodyPr/>
          <a:lstStyle/>
          <a:p>
            <a:pPr marL="137160" indent="0" algn="ctr">
              <a:lnSpc>
                <a:spcPct val="114000"/>
              </a:lnSpc>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khen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Tree>
    <p:extLst>
      <p:ext uri="{BB962C8B-B14F-4D97-AF65-F5344CB8AC3E}">
        <p14:creationId xmlns:p14="http://schemas.microsoft.com/office/powerpoint/2010/main" val="2266642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1245E-2F43-4D5E-8698-304628B6C7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B421E7E-65E0-11A0-E3F9-71EFE3202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a:extLst>
              <a:ext uri="{FF2B5EF4-FFF2-40B4-BE49-F238E27FC236}">
                <a16:creationId xmlns:a16="http://schemas.microsoft.com/office/drawing/2014/main" id="{0E2E6683-0780-331E-532A-0A7BA03BE5D4}"/>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khen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2" name="object 6">
            <a:extLst>
              <a:ext uri="{FF2B5EF4-FFF2-40B4-BE49-F238E27FC236}">
                <a16:creationId xmlns:a16="http://schemas.microsoft.com/office/drawing/2014/main" id="{52763523-B571-458D-0A3E-74EB30B5D738}"/>
              </a:ext>
            </a:extLst>
          </p:cNvPr>
          <p:cNvSpPr txBox="1"/>
          <p:nvPr/>
        </p:nvSpPr>
        <p:spPr>
          <a:xfrm>
            <a:off x="647700" y="1066800"/>
            <a:ext cx="11275595" cy="5368904"/>
          </a:xfrm>
          <a:prstGeom prst="rect">
            <a:avLst/>
          </a:prstGeom>
        </p:spPr>
        <p:txBody>
          <a:bodyPr vert="horz" wrap="square" lIns="0" tIns="4887" rIns="0" bIns="0" rtlCol="0">
            <a:spAutoFit/>
          </a:bodyPr>
          <a:lstStyle/>
          <a:p>
            <a:pPr>
              <a:lnSpc>
                <a:spcPct val="107000"/>
              </a:lnSpc>
              <a:spcAft>
                <a:spcPts val="770"/>
              </a:spcAft>
            </a:pPr>
            <a:r>
              <a:rPr lang="en-US" sz="2694" b="1" kern="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 khen của Chủ tịch Ủy ban nhân dân Thành phố (Đ12 Qđ 65)</a:t>
            </a:r>
            <a:endParaRPr lang="en-US" sz="2694" kern="1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513"/>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1</a:t>
            </a:r>
            <a:r>
              <a:rPr kumimoji="0" lang="vi-VN" sz="20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Khen thưởng công trạng</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293232" algn="just" defTabSz="914400" rtl="0" eaLnBrk="1" fontAlgn="auto" latinLnBrk="0" hangingPunct="1">
              <a:lnSpc>
                <a:spcPct val="100000"/>
              </a:lnSpc>
              <a:spcBef>
                <a:spcPts val="257"/>
              </a:spcBef>
              <a:spcAft>
                <a:spcPts val="257"/>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 Cá nhân có 02 lần liên tục được tặng danh hiệu “Chiến sĩ thi đua cơ sở” </a:t>
            </a:r>
            <a:r>
              <a:rPr kumimoji="0" lang="vi-VN" sz="20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hoặc</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02 năm liên tục trở lên hoàn thành xuất sắc nhiệm vụ, trong thời gian đó có 02 sáng kiến</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293232" algn="just" defTabSz="914400" rtl="0" eaLnBrk="1" fontAlgn="auto" latinLnBrk="0" hangingPunct="1">
              <a:lnSpc>
                <a:spcPct val="100000"/>
              </a:lnSpc>
              <a:spcBef>
                <a:spcPts val="257"/>
              </a:spcBef>
              <a:spcAft>
                <a:spcPts val="257"/>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b) Tập thể có 02 năm liên tục được công nhận hoàn thành xuất sắc nhiệm vụ hoặc đạt danh hiệu “Tập thể Lao động xuất sắc”, </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293232" algn="just" defTabSz="914400" rtl="0" eaLnBrk="1" fontAlgn="auto" latinLnBrk="0" hangingPunct="1">
              <a:lnSpc>
                <a:spcPct val="100000"/>
              </a:lnSpc>
              <a:spcBef>
                <a:spcPts val="257"/>
              </a:spcBef>
              <a:spcAft>
                <a:spcPts val="257"/>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 Tập thể tham gia cụm, khối thi đua cấp Thành phố có thành tích xuất sắc, được bình xét trong phong trào thi đua hằng năm (trừ những tập thể được tặng Cờ thi đua);</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293232" algn="just" defTabSz="914400" rtl="0" eaLnBrk="1" fontAlgn="auto" latinLnBrk="0" hangingPunct="1">
              <a:lnSpc>
                <a:spcPct val="100000"/>
              </a:lnSpc>
              <a:spcBef>
                <a:spcPts val="257"/>
              </a:spcBef>
              <a:spcAft>
                <a:spcPts val="257"/>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d) Cá nhân, tập thể không thuộc đối tượng xét tặng các danh hiệu thi đua, hình thức khen thưởng hằng năm: xét chọn trong số các cá nhân, tập thể tiêu biểu xuất sắc có 02 năm liên tục được tặng Giấy khen;</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293232" algn="just" defTabSz="914400" rtl="0" eaLnBrk="1" fontAlgn="auto" latinLnBrk="0" hangingPunct="1">
              <a:lnSpc>
                <a:spcPct val="100000"/>
              </a:lnSpc>
              <a:spcBef>
                <a:spcPts val="257"/>
              </a:spcBef>
              <a:spcAft>
                <a:spcPts val="257"/>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 </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Công nhân g</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iỏi về chuyên môn, nghiệp vụ, tay nghề</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trong 02 năm liên tục có 01 sáng kiến và có đóng góp trong việc đào tạo, bồi dưỡng, g</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iúp đỡ cho từ 0</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lao động trở lên phát huy nân</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g</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cao tay n</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g</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h</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ề</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chuyên môn, nghiệp vụ </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hoặc có 02 năm liên tục hoàn thành tốt nhiệm vụ, có 02 Giấy khen</a:t>
            </a: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293232" algn="just" defTabSz="914400" rtl="0" eaLnBrk="1" fontAlgn="auto" latinLnBrk="0" hangingPunct="1">
              <a:lnSpc>
                <a:spcPct val="100000"/>
              </a:lnSpc>
              <a:spcBef>
                <a:spcPts val="257"/>
              </a:spcBef>
              <a:spcAft>
                <a:spcPts val="257"/>
              </a:spcAft>
              <a:buClrTx/>
              <a:buSzTx/>
              <a:buFontTx/>
              <a:buNone/>
              <a:tabLst/>
              <a:defRPr/>
            </a:pPr>
            <a:r>
              <a:rPr kumimoji="0" lang="vi-VN" sz="2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e) Nông dân có mô hình sản xuất tiêu biểu mang lại hiệu quả, ổn định từ 02 năm liên tục trở lên, có phạm vi ảnh hưởng trong địa bàn cấp xã và đạt danh hiệu Nông dân sản xuất kinh doanh giỏi cấp huyện trở lên.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76189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khen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2" name="object 6">
            <a:extLst>
              <a:ext uri="{FF2B5EF4-FFF2-40B4-BE49-F238E27FC236}">
                <a16:creationId xmlns:a16="http://schemas.microsoft.com/office/drawing/2014/main" id="{359B8029-CBE9-3D0F-C14B-CD914C61DFEB}"/>
              </a:ext>
            </a:extLst>
          </p:cNvPr>
          <p:cNvSpPr txBox="1"/>
          <p:nvPr/>
        </p:nvSpPr>
        <p:spPr>
          <a:xfrm>
            <a:off x="533400" y="957435"/>
            <a:ext cx="10439400" cy="5855191"/>
          </a:xfrm>
          <a:prstGeom prst="rect">
            <a:avLst/>
          </a:prstGeom>
        </p:spPr>
        <p:txBody>
          <a:bodyPr vert="horz" wrap="square" lIns="0" tIns="4887" rIns="0" bIns="0" rtlCol="0">
            <a:spAutoFit/>
          </a:bodyPr>
          <a:lstStyle/>
          <a:p>
            <a:pPr>
              <a:lnSpc>
                <a:spcPct val="107000"/>
              </a:lnSpc>
              <a:spcAft>
                <a:spcPts val="770"/>
              </a:spcAft>
            </a:pPr>
            <a:r>
              <a:rPr lang="en-US" sz="2694" b="1" kern="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 khen của Chủ tịch Ủy ban nhân dân Thành phố (Đ12 Qđ 65)</a:t>
            </a:r>
            <a:endParaRPr lang="en-US" sz="2694" kern="1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1048" algn="just">
              <a:spcBef>
                <a:spcPts val="577"/>
              </a:spcBef>
              <a:spcAft>
                <a:spcPts val="577"/>
              </a:spcAft>
            </a:pPr>
            <a:r>
              <a:rPr lang="vi-VN" sz="2800" b="1">
                <a:solidFill>
                  <a:prstClr val="black"/>
                </a:solidFill>
                <a:latin typeface="Times New Roman" panose="02020603050405020304" pitchFamily="18" charset="0"/>
                <a:ea typeface="Times New Roman" panose="02020603050405020304" pitchFamily="18" charset="0"/>
              </a:rPr>
              <a:t>2</a:t>
            </a:r>
            <a:r>
              <a:rPr lang="vi-VN" sz="2800" b="1" dirty="0">
                <a:solidFill>
                  <a:prstClr val="black"/>
                </a:solidFill>
                <a:latin typeface="Times New Roman" panose="02020603050405020304" pitchFamily="18" charset="0"/>
                <a:ea typeface="Times New Roman" panose="02020603050405020304" pitchFamily="18" charset="0"/>
              </a:rPr>
              <a:t>. Khen thưởng thành tích xuất sắc, đột xuất</a:t>
            </a:r>
            <a:endParaRPr lang="en-US" sz="2800" dirty="0">
              <a:solidFill>
                <a:prstClr val="black"/>
              </a:solidFill>
              <a:latin typeface="Times New Roman" panose="02020603050405020304" pitchFamily="18" charset="0"/>
              <a:ea typeface="Times New Roman" panose="02020603050405020304" pitchFamily="18" charset="0"/>
            </a:endParaRPr>
          </a:p>
          <a:p>
            <a:pPr indent="441048" algn="just">
              <a:spcBef>
                <a:spcPts val="577"/>
              </a:spcBef>
              <a:spcAft>
                <a:spcPts val="577"/>
              </a:spcAft>
            </a:pPr>
            <a:r>
              <a:rPr lang="vi-VN" sz="2800" b="1" dirty="0">
                <a:solidFill>
                  <a:prstClr val="black"/>
                </a:solidFill>
                <a:latin typeface="Times New Roman" panose="02020603050405020304" pitchFamily="18" charset="0"/>
                <a:ea typeface="Times New Roman" panose="02020603050405020304" pitchFamily="18" charset="0"/>
              </a:rPr>
              <a:t>a) Thành tích xuất sắc</a:t>
            </a:r>
            <a:endParaRPr lang="en-US" sz="2800" dirty="0">
              <a:solidFill>
                <a:prstClr val="black"/>
              </a:solidFill>
              <a:latin typeface="Times New Roman" panose="02020603050405020304" pitchFamily="18" charset="0"/>
              <a:ea typeface="Times New Roman" panose="02020603050405020304" pitchFamily="18" charset="0"/>
            </a:endParaRPr>
          </a:p>
          <a:p>
            <a:pPr indent="439826" algn="just">
              <a:spcBef>
                <a:spcPts val="385"/>
              </a:spcBef>
              <a:spcAft>
                <a:spcPts val="385"/>
              </a:spcAft>
            </a:pPr>
            <a:r>
              <a:rPr lang="vi-VN" sz="2800" dirty="0">
                <a:solidFill>
                  <a:prstClr val="black"/>
                </a:solidFill>
                <a:latin typeface="Times New Roman" panose="02020603050405020304" pitchFamily="18" charset="0"/>
                <a:ea typeface="Times New Roman" panose="02020603050405020304" pitchFamily="18" charset="0"/>
              </a:rPr>
              <a:t>Trong sáng tạo, ứng dụng tiến bộ khoa học, kỹ thuật được cơ quan có thẩm quyền công nhận hoặc trong công tác xã hội, từ thiện nhân đạo hoặc trong một lĩnh vực công tác cụ thể đóng góp vào sự phát triển kinh tế - xã hội của Thành phố; </a:t>
            </a:r>
            <a:endParaRPr lang="en-US" sz="2800" dirty="0">
              <a:solidFill>
                <a:prstClr val="black"/>
              </a:solidFill>
              <a:latin typeface="Times New Roman" panose="02020603050405020304" pitchFamily="18" charset="0"/>
              <a:ea typeface="Times New Roman" panose="02020603050405020304" pitchFamily="18" charset="0"/>
            </a:endParaRPr>
          </a:p>
          <a:p>
            <a:pPr indent="439826" algn="just">
              <a:spcBef>
                <a:spcPts val="385"/>
              </a:spcBef>
              <a:spcAft>
                <a:spcPts val="385"/>
              </a:spcAft>
            </a:pPr>
            <a:r>
              <a:rPr lang="vi-VN" sz="2800" dirty="0">
                <a:solidFill>
                  <a:prstClr val="black"/>
                </a:solidFill>
                <a:latin typeface="Times New Roman" panose="02020603050405020304" pitchFamily="18" charset="0"/>
                <a:ea typeface="Times New Roman" panose="02020603050405020304" pitchFamily="18" charset="0"/>
              </a:rPr>
              <a:t>Có đóng góp về công sức, đất đai, tài sản cho địa phương, xã hội mang lại hiệu quả đã được công nhận và nhân rộng trên địa bàn Thành phố;</a:t>
            </a:r>
            <a:endParaRPr lang="en-US" sz="2800" dirty="0">
              <a:solidFill>
                <a:prstClr val="black"/>
              </a:solidFill>
              <a:latin typeface="Times New Roman" panose="02020603050405020304" pitchFamily="18" charset="0"/>
              <a:ea typeface="Times New Roman" panose="02020603050405020304" pitchFamily="18" charset="0"/>
            </a:endParaRPr>
          </a:p>
          <a:p>
            <a:pPr indent="439826" algn="just">
              <a:spcBef>
                <a:spcPts val="385"/>
              </a:spcBef>
              <a:spcAft>
                <a:spcPts val="385"/>
              </a:spcAft>
            </a:pPr>
            <a:r>
              <a:rPr lang="vi-VN" sz="2800" dirty="0">
                <a:solidFill>
                  <a:prstClr val="black"/>
                </a:solidFill>
                <a:latin typeface="Times New Roman" panose="02020603050405020304" pitchFamily="18" charset="0"/>
                <a:ea typeface="Times New Roman" panose="02020603050405020304" pitchFamily="18" charset="0"/>
              </a:rPr>
              <a:t>Sơ kết, tổng kết việc thực hiện Luật, Pháp lệnh, Nghị định,... chủ yếu khen thưởng cá nhân, tập thể, hộ gia đình trực tiếp tham </a:t>
            </a:r>
            <a:r>
              <a:rPr lang="vi-VN" sz="2800">
                <a:solidFill>
                  <a:prstClr val="black"/>
                </a:solidFill>
                <a:latin typeface="Times New Roman" panose="02020603050405020304" pitchFamily="18" charset="0"/>
                <a:ea typeface="Times New Roman" panose="02020603050405020304" pitchFamily="18" charset="0"/>
              </a:rPr>
              <a:t>gia;</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5468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EAEBC-DAAA-6F89-6A10-21AC15010CD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6A53134-546E-C16C-6C7C-C5E5D4CD2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a:extLst>
              <a:ext uri="{FF2B5EF4-FFF2-40B4-BE49-F238E27FC236}">
                <a16:creationId xmlns:a16="http://schemas.microsoft.com/office/drawing/2014/main" id="{C7AFAFC0-F8B2-1191-AE5D-0E98C108498C}"/>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khen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2" name="object 6">
            <a:extLst>
              <a:ext uri="{FF2B5EF4-FFF2-40B4-BE49-F238E27FC236}">
                <a16:creationId xmlns:a16="http://schemas.microsoft.com/office/drawing/2014/main" id="{17A9D0F0-D899-94D8-D957-16FF5CB3B205}"/>
              </a:ext>
            </a:extLst>
          </p:cNvPr>
          <p:cNvSpPr txBox="1"/>
          <p:nvPr/>
        </p:nvSpPr>
        <p:spPr>
          <a:xfrm>
            <a:off x="533400" y="1122970"/>
            <a:ext cx="10439400" cy="5735030"/>
          </a:xfrm>
          <a:prstGeom prst="rect">
            <a:avLst/>
          </a:prstGeom>
        </p:spPr>
        <p:txBody>
          <a:bodyPr vert="horz" wrap="square" lIns="0" tIns="4887" rIns="0" bIns="0" rtlCol="0">
            <a:spAutoFit/>
          </a:bodyPr>
          <a:lstStyle/>
          <a:p>
            <a:pPr>
              <a:lnSpc>
                <a:spcPct val="107000"/>
              </a:lnSpc>
              <a:spcAft>
                <a:spcPts val="770"/>
              </a:spcAft>
            </a:pP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khen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tịch</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Ủy</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Thành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phố</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(Đ12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Qđ</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65)</a:t>
            </a:r>
            <a:endParaRPr lang="en-US" sz="2694"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1048" algn="just">
              <a:spcBef>
                <a:spcPts val="577"/>
              </a:spcBef>
              <a:spcAft>
                <a:spcPts val="577"/>
              </a:spcAft>
            </a:pPr>
            <a:r>
              <a:rPr lang="vi-VN" sz="2309" b="1" dirty="0">
                <a:solidFill>
                  <a:prstClr val="black"/>
                </a:solidFill>
                <a:latin typeface="Times New Roman" panose="02020603050405020304" pitchFamily="18" charset="0"/>
                <a:ea typeface="Times New Roman" panose="02020603050405020304" pitchFamily="18" charset="0"/>
              </a:rPr>
              <a:t>2. Khen thưởng thành tích xuất sắc, đột xuất</a:t>
            </a:r>
            <a:endParaRPr lang="en-US" sz="2309" dirty="0">
              <a:solidFill>
                <a:prstClr val="black"/>
              </a:solidFill>
              <a:latin typeface="Times New Roman" panose="02020603050405020304" pitchFamily="18" charset="0"/>
              <a:ea typeface="Times New Roman" panose="02020603050405020304" pitchFamily="18" charset="0"/>
            </a:endParaRPr>
          </a:p>
          <a:p>
            <a:pPr indent="441048" algn="just">
              <a:spcBef>
                <a:spcPts val="577"/>
              </a:spcBef>
              <a:spcAft>
                <a:spcPts val="577"/>
              </a:spcAft>
            </a:pPr>
            <a:r>
              <a:rPr lang="vi-VN" sz="2309" b="1" dirty="0">
                <a:solidFill>
                  <a:prstClr val="black"/>
                </a:solidFill>
                <a:latin typeface="Times New Roman" panose="02020603050405020304" pitchFamily="18" charset="0"/>
                <a:ea typeface="Times New Roman" panose="02020603050405020304" pitchFamily="18" charset="0"/>
              </a:rPr>
              <a:t>a) Thành tích xuất sắc</a:t>
            </a:r>
            <a:endParaRPr lang="en-US" sz="2309" dirty="0">
              <a:solidFill>
                <a:prstClr val="black"/>
              </a:solidFill>
              <a:latin typeface="Times New Roman" panose="02020603050405020304" pitchFamily="18" charset="0"/>
              <a:ea typeface="Times New Roman" panose="02020603050405020304" pitchFamily="18" charset="0"/>
            </a:endParaRPr>
          </a:p>
          <a:p>
            <a:pPr indent="439826" algn="just">
              <a:spcBef>
                <a:spcPts val="385"/>
              </a:spcBef>
              <a:spcAft>
                <a:spcPts val="385"/>
              </a:spcAft>
            </a:pPr>
            <a:r>
              <a:rPr lang="vi-VN" sz="2309">
                <a:solidFill>
                  <a:prstClr val="black"/>
                </a:solidFill>
                <a:latin typeface="Times New Roman" panose="02020603050405020304" pitchFamily="18" charset="0"/>
                <a:ea typeface="Times New Roman" panose="02020603050405020304" pitchFamily="18" charset="0"/>
              </a:rPr>
              <a:t>Nhân kỷ niệm ngày thành lập các cơ quan, đơn vị (05 năm, 10 năm, 15 năm,…): các cá nhân, tập thể thuộc cơ quan Trung ương có trụ sở trú đóng trên địa bàn và các cá nhân, tập thể thuộc Thành phố (không thuộc đối tượng xét khen thưởng hằng năm) có thành tích xuất sắc, có đóng góp tích cực cho sự phát triển của Thành phố; </a:t>
            </a:r>
          </a:p>
          <a:p>
            <a:pPr indent="439826" algn="just">
              <a:spcBef>
                <a:spcPts val="385"/>
              </a:spcBef>
              <a:spcAft>
                <a:spcPts val="385"/>
              </a:spcAft>
            </a:pPr>
            <a:r>
              <a:rPr lang="vi-VN" sz="2309">
                <a:solidFill>
                  <a:prstClr val="black"/>
                </a:solidFill>
                <a:latin typeface="Times New Roman" panose="02020603050405020304" pitchFamily="18" charset="0"/>
                <a:ea typeface="Times New Roman" panose="02020603050405020304" pitchFamily="18" charset="0"/>
              </a:rPr>
              <a:t>Xét tặng cho tập thể đơn vị khi tổ chức Đại hội kết thúc nhiệm kỳ cấp Thành phố và không quá 30% cá nhân là thành viên Ban Chấp hành. Đối với Hội đồng nhân dân Thành phố Hồ Chí Minh khi kết thúc nhiệm kỳ, số lượng do Thường trực Hội đồng nhân dân xem xét, thống nhất đề xuất. Đối với các hội không thuộc đối tượng xét thi đua hằng năm thì đề xuất khen thưởng không quá 30% tập thể trực thuộc;</a:t>
            </a:r>
          </a:p>
          <a:p>
            <a:pPr indent="439826" algn="just">
              <a:spcBef>
                <a:spcPts val="385"/>
              </a:spcBef>
              <a:spcAft>
                <a:spcPts val="385"/>
              </a:spcAft>
            </a:pPr>
            <a:r>
              <a:rPr lang="vi-VN" sz="2309">
                <a:solidFill>
                  <a:prstClr val="black"/>
                </a:solidFill>
                <a:latin typeface="Times New Roman" panose="02020603050405020304" pitchFamily="18" charset="0"/>
                <a:ea typeface="Times New Roman" panose="02020603050405020304" pitchFamily="18" charset="0"/>
              </a:rPr>
              <a:t>Khen cống hiến: Cá nhân là lãnh đạo quản lý (theo quy định) có thời gian giữ chức vụ từ 05 năm trở lên, được đánh giá Hoàn thành tốt nhiệm vụ trở lên</a:t>
            </a:r>
            <a:endParaRPr lang="vi-VN" sz="2309"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649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44E92-4831-1DD4-41E2-892A2C75E11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54CEB51-FF0A-E71C-9175-0A6D83B6A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a:extLst>
              <a:ext uri="{FF2B5EF4-FFF2-40B4-BE49-F238E27FC236}">
                <a16:creationId xmlns:a16="http://schemas.microsoft.com/office/drawing/2014/main" id="{CD1594C3-9868-F98C-1BE9-65EFE967F2D6}"/>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khen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2" name="object 6">
            <a:extLst>
              <a:ext uri="{FF2B5EF4-FFF2-40B4-BE49-F238E27FC236}">
                <a16:creationId xmlns:a16="http://schemas.microsoft.com/office/drawing/2014/main" id="{98A15E75-DCB6-24B4-A35F-A25584B5C5A2}"/>
              </a:ext>
            </a:extLst>
          </p:cNvPr>
          <p:cNvSpPr txBox="1"/>
          <p:nvPr/>
        </p:nvSpPr>
        <p:spPr>
          <a:xfrm>
            <a:off x="533400" y="1662556"/>
            <a:ext cx="11353800" cy="3995130"/>
          </a:xfrm>
          <a:prstGeom prst="rect">
            <a:avLst/>
          </a:prstGeom>
        </p:spPr>
        <p:txBody>
          <a:bodyPr vert="horz" wrap="square" lIns="0" tIns="4887" rIns="0" bIns="0" rtlCol="0">
            <a:spAutoFit/>
          </a:bodyPr>
          <a:lstStyle/>
          <a:p>
            <a:pPr>
              <a:lnSpc>
                <a:spcPct val="107000"/>
              </a:lnSpc>
              <a:spcAft>
                <a:spcPts val="770"/>
              </a:spcAft>
            </a:pP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khen</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tịch</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Ủy</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Thành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phố</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(Đ12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Qđ</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65)</a:t>
            </a:r>
            <a:endParaRPr lang="en-US" sz="28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1048" algn="just">
              <a:spcBef>
                <a:spcPts val="577"/>
              </a:spcBef>
              <a:spcAft>
                <a:spcPts val="577"/>
              </a:spcAft>
            </a:pPr>
            <a:r>
              <a:rPr lang="vi-VN" sz="2800" b="1" dirty="0">
                <a:solidFill>
                  <a:prstClr val="black"/>
                </a:solidFill>
                <a:latin typeface="Times New Roman" panose="02020603050405020304" pitchFamily="18" charset="0"/>
                <a:ea typeface="Times New Roman" panose="02020603050405020304" pitchFamily="18" charset="0"/>
              </a:rPr>
              <a:t>2. Khen thưởng thành tích xuất sắc, đột xuất</a:t>
            </a:r>
            <a:endParaRPr lang="en-US" sz="2800" dirty="0">
              <a:solidFill>
                <a:prstClr val="black"/>
              </a:solidFill>
              <a:latin typeface="Times New Roman" panose="02020603050405020304" pitchFamily="18" charset="0"/>
              <a:ea typeface="Times New Roman" panose="02020603050405020304" pitchFamily="18" charset="0"/>
            </a:endParaRPr>
          </a:p>
          <a:p>
            <a:pPr indent="294047" algn="just">
              <a:spcBef>
                <a:spcPts val="385"/>
              </a:spcBef>
              <a:spcAft>
                <a:spcPts val="385"/>
              </a:spcAft>
            </a:pPr>
            <a:r>
              <a:rPr lang="vi-VN" sz="2800" b="1">
                <a:latin typeface="Times New Roman" panose="02020603050405020304" pitchFamily="18" charset="0"/>
                <a:ea typeface="Times New Roman" panose="02020603050405020304" pitchFamily="18" charset="0"/>
              </a:rPr>
              <a:t> b) Thành tích đột xuất</a:t>
            </a:r>
            <a:endParaRPr lang="en-US" sz="2800">
              <a:latin typeface="Times New Roman" panose="02020603050405020304" pitchFamily="18" charset="0"/>
              <a:ea typeface="Times New Roman" panose="02020603050405020304" pitchFamily="18" charset="0"/>
            </a:endParaRPr>
          </a:p>
          <a:p>
            <a:pPr indent="293232" algn="just">
              <a:spcBef>
                <a:spcPts val="385"/>
              </a:spcBef>
              <a:spcAft>
                <a:spcPts val="385"/>
              </a:spcAft>
            </a:pPr>
            <a:r>
              <a:rPr lang="vi-VN" sz="2800">
                <a:latin typeface="Times New Roman" panose="02020603050405020304" pitchFamily="18" charset="0"/>
                <a:ea typeface="Times New Roman" panose="02020603050405020304" pitchFamily="18" charset="0"/>
              </a:rPr>
              <a:t>Cá nhân, tập thể có thành tích xuất sắc đạt được ngoài chương trình, kế hoạch, nhiệm vụ phải đảm nhiệm hoặc được giao;</a:t>
            </a:r>
            <a:endParaRPr lang="en-US" sz="2800">
              <a:latin typeface="Times New Roman" panose="02020603050405020304" pitchFamily="18" charset="0"/>
              <a:ea typeface="Times New Roman" panose="02020603050405020304" pitchFamily="18" charset="0"/>
            </a:endParaRPr>
          </a:p>
          <a:p>
            <a:pPr indent="293232" algn="just">
              <a:spcBef>
                <a:spcPts val="385"/>
              </a:spcBef>
              <a:spcAft>
                <a:spcPts val="385"/>
              </a:spcAft>
            </a:pPr>
            <a:r>
              <a:rPr lang="vi-VN" sz="2800">
                <a:latin typeface="Times New Roman" panose="02020603050405020304" pitchFamily="18" charset="0"/>
                <a:ea typeface="Times New Roman" panose="02020603050405020304" pitchFamily="18" charset="0"/>
              </a:rPr>
              <a:t>Cá nhân, tập thể, hộ gia đình có hành động dũng cảm cứu người, cứu tài sản của Nhân dân, của Nhà nước hoặc trong chiến đấu, phục vụ chiến đấu </a:t>
            </a:r>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có phạm vi ảnh hưởng và tác dụng nêu gương trong toàn Thành phố;</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5132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FF67E-3643-7616-149F-87337C8E1B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5DAFE7-FC21-396A-0E2E-2DFFFD6AC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a:extLst>
              <a:ext uri="{FF2B5EF4-FFF2-40B4-BE49-F238E27FC236}">
                <a16:creationId xmlns:a16="http://schemas.microsoft.com/office/drawing/2014/main" id="{3DF26414-4464-1E6F-004E-91F2D7D72EE9}"/>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khen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2" name="object 6">
            <a:extLst>
              <a:ext uri="{FF2B5EF4-FFF2-40B4-BE49-F238E27FC236}">
                <a16:creationId xmlns:a16="http://schemas.microsoft.com/office/drawing/2014/main" id="{7815EC30-8BF8-92C3-98C8-85122C22D0FC}"/>
              </a:ext>
            </a:extLst>
          </p:cNvPr>
          <p:cNvSpPr txBox="1"/>
          <p:nvPr/>
        </p:nvSpPr>
        <p:spPr>
          <a:xfrm>
            <a:off x="533400" y="1375298"/>
            <a:ext cx="11353800" cy="4107404"/>
          </a:xfrm>
          <a:prstGeom prst="rect">
            <a:avLst/>
          </a:prstGeom>
        </p:spPr>
        <p:txBody>
          <a:bodyPr vert="horz" wrap="square" lIns="0" tIns="4887" rIns="0" bIns="0" rtlCol="0">
            <a:spAutoFit/>
          </a:bodyPr>
          <a:lstStyle/>
          <a:p>
            <a:pPr>
              <a:lnSpc>
                <a:spcPct val="107000"/>
              </a:lnSpc>
              <a:spcAft>
                <a:spcPts val="770"/>
              </a:spcAft>
            </a:pP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khen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tịch</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Ủy</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Thành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phố</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(Đ12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Qđ</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65)</a:t>
            </a:r>
            <a:endParaRPr lang="en-US" sz="2694"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1048" algn="just">
              <a:spcBef>
                <a:spcPts val="577"/>
              </a:spcBef>
              <a:spcAft>
                <a:spcPts val="577"/>
              </a:spcAft>
            </a:pPr>
            <a:r>
              <a:rPr lang="vi-VN" sz="2309" b="1" dirty="0">
                <a:solidFill>
                  <a:prstClr val="black"/>
                </a:solidFill>
                <a:latin typeface="Times New Roman" panose="02020603050405020304" pitchFamily="18" charset="0"/>
                <a:ea typeface="Times New Roman" panose="02020603050405020304" pitchFamily="18" charset="0"/>
              </a:rPr>
              <a:t>2. Khen thưởng thành tích xuất sắc, đột xuất</a:t>
            </a:r>
            <a:endParaRPr lang="en-US" sz="2309" dirty="0">
              <a:solidFill>
                <a:prstClr val="black"/>
              </a:solidFill>
              <a:latin typeface="Times New Roman" panose="02020603050405020304" pitchFamily="18" charset="0"/>
              <a:ea typeface="Times New Roman" panose="02020603050405020304" pitchFamily="18" charset="0"/>
            </a:endParaRPr>
          </a:p>
          <a:p>
            <a:pPr indent="294047" algn="just">
              <a:spcBef>
                <a:spcPts val="385"/>
              </a:spcBef>
              <a:spcAft>
                <a:spcPts val="385"/>
              </a:spcAft>
            </a:pPr>
            <a:r>
              <a:rPr lang="vi-VN" sz="2400" b="1">
                <a:latin typeface="Times New Roman" panose="02020603050405020304" pitchFamily="18" charset="0"/>
                <a:ea typeface="Times New Roman" panose="02020603050405020304" pitchFamily="18" charset="0"/>
              </a:rPr>
              <a:t> b) Thành tích đột xuất</a:t>
            </a:r>
            <a:endParaRPr lang="en-US" sz="2400">
              <a:latin typeface="Times New Roman" panose="02020603050405020304" pitchFamily="18" charset="0"/>
              <a:ea typeface="Times New Roman" panose="02020603050405020304" pitchFamily="18" charset="0"/>
            </a:endParaRPr>
          </a:p>
          <a:p>
            <a:pPr indent="293232" algn="just">
              <a:spcBef>
                <a:spcPts val="385"/>
              </a:spcBef>
              <a:spcAft>
                <a:spcPts val="385"/>
              </a:spcAft>
            </a:pPr>
            <a:r>
              <a:rPr lang="en-US" sz="2400">
                <a:latin typeface="Times New Roman" panose="02020603050405020304" pitchFamily="18" charset="0"/>
                <a:ea typeface="Times New Roman" panose="02020603050405020304" pitchFamily="18" charset="0"/>
              </a:rPr>
              <a:t>Trong hội thi quốc gia, khu vực, quốc tế: </a:t>
            </a:r>
            <a:r>
              <a:rPr lang="vi-VN" sz="2400">
                <a:latin typeface="Times New Roman" panose="02020603050405020304" pitchFamily="18" charset="0"/>
                <a:ea typeface="Times New Roman" panose="02020603050405020304" pitchFamily="18" charset="0"/>
              </a:rPr>
              <a:t>Huy chương Vàng, Bạc, Đồng hoặc giải Đặc biệt, Nhất, Nhì, Ba và Khuyến khích </a:t>
            </a:r>
            <a:endParaRPr lang="en-US" sz="2400">
              <a:latin typeface="Times New Roman" panose="02020603050405020304" pitchFamily="18" charset="0"/>
              <a:ea typeface="Times New Roman" panose="02020603050405020304" pitchFamily="18" charset="0"/>
            </a:endParaRPr>
          </a:p>
          <a:p>
            <a:pPr indent="293232" algn="just">
              <a:spcBef>
                <a:spcPts val="385"/>
              </a:spcBef>
              <a:spcAft>
                <a:spcPts val="385"/>
              </a:spcAft>
            </a:pPr>
            <a:r>
              <a:rPr lang="en-US" sz="2400">
                <a:latin typeface="Times New Roman" panose="02020603050405020304" pitchFamily="18" charset="0"/>
                <a:ea typeface="Times New Roman" panose="02020603050405020304" pitchFamily="18" charset="0"/>
              </a:rPr>
              <a:t>Trong hội thi cấp Thành phố: </a:t>
            </a:r>
            <a:r>
              <a:rPr lang="vi-VN" sz="2400">
                <a:latin typeface="Times New Roman" panose="02020603050405020304" pitchFamily="18" charset="0"/>
                <a:ea typeface="Times New Roman" panose="02020603050405020304" pitchFamily="18" charset="0"/>
              </a:rPr>
              <a:t>Giải cao nhất.</a:t>
            </a:r>
            <a:endParaRPr lang="en-US" sz="2400">
              <a:latin typeface="Times New Roman" panose="02020603050405020304" pitchFamily="18" charset="0"/>
              <a:ea typeface="Times New Roman" panose="02020603050405020304" pitchFamily="18" charset="0"/>
            </a:endParaRPr>
          </a:p>
          <a:p>
            <a:pPr indent="293232" algn="just">
              <a:spcBef>
                <a:spcPts val="385"/>
              </a:spcBef>
              <a:spcAft>
                <a:spcPts val="385"/>
              </a:spcAft>
            </a:pPr>
            <a:r>
              <a:rPr lang="vi-VN" sz="2400">
                <a:latin typeface="Times New Roman" panose="02020603050405020304" pitchFamily="18" charset="0"/>
                <a:ea typeface="Times New Roman" panose="02020603050405020304" pitchFamily="18" charset="0"/>
              </a:rPr>
              <a:t>Số lượng giải thưởng quy định tại nội dung trên theo thể lệ cuộc thi. </a:t>
            </a:r>
            <a:endParaRPr lang="en-US" sz="2400">
              <a:latin typeface="Times New Roman" panose="02020603050405020304" pitchFamily="18" charset="0"/>
              <a:ea typeface="Times New Roman" panose="02020603050405020304" pitchFamily="18" charset="0"/>
            </a:endParaRPr>
          </a:p>
          <a:p>
            <a:pPr indent="293232" algn="just">
              <a:spcBef>
                <a:spcPts val="385"/>
              </a:spcBef>
              <a:spcAft>
                <a:spcPts val="385"/>
              </a:spcAft>
            </a:pPr>
            <a:r>
              <a:rPr lang="vi-VN" sz="2400">
                <a:latin typeface="Times New Roman" panose="02020603050405020304" pitchFamily="18" charset="0"/>
                <a:ea typeface="Times New Roman" panose="02020603050405020304" pitchFamily="18" charset="0"/>
              </a:rPr>
              <a:t>Cá nhân được các cơ quan có thẩm quyền phân công trực tiếp bồi dưỡng, đào tạo, huấn luyện cho các đối tượng nêu trên;</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8618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CFC3A-D656-2A33-006F-256FCC0DB7E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49BC9E3-0DF6-03E0-FFDD-6D8DEDBF5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a:extLst>
              <a:ext uri="{FF2B5EF4-FFF2-40B4-BE49-F238E27FC236}">
                <a16:creationId xmlns:a16="http://schemas.microsoft.com/office/drawing/2014/main" id="{5A6A88C0-3719-AC20-3E30-688DA6CCEF64}"/>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khen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2" name="object 6">
            <a:extLst>
              <a:ext uri="{FF2B5EF4-FFF2-40B4-BE49-F238E27FC236}">
                <a16:creationId xmlns:a16="http://schemas.microsoft.com/office/drawing/2014/main" id="{32189881-6691-6CEB-0CC9-ADD3CC6C85E2}"/>
              </a:ext>
            </a:extLst>
          </p:cNvPr>
          <p:cNvSpPr txBox="1"/>
          <p:nvPr/>
        </p:nvSpPr>
        <p:spPr>
          <a:xfrm>
            <a:off x="557463" y="876301"/>
            <a:ext cx="11353800" cy="5906487"/>
          </a:xfrm>
          <a:prstGeom prst="rect">
            <a:avLst/>
          </a:prstGeom>
        </p:spPr>
        <p:txBody>
          <a:bodyPr vert="horz" wrap="square" lIns="0" tIns="4887" rIns="0" bIns="0" rtlCol="0">
            <a:spAutoFit/>
          </a:bodyPr>
          <a:lstStyle/>
          <a:p>
            <a:pPr>
              <a:lnSpc>
                <a:spcPct val="107000"/>
              </a:lnSpc>
              <a:spcAft>
                <a:spcPts val="770"/>
              </a:spcAft>
            </a:pP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khen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tịch</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Ủy</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Thành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phố</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(Đ12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Qđ</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65)</a:t>
            </a:r>
            <a:endParaRPr lang="en-US" sz="2694"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1048" algn="just">
              <a:spcBef>
                <a:spcPts val="577"/>
              </a:spcBef>
              <a:spcAft>
                <a:spcPts val="577"/>
              </a:spcAft>
            </a:pPr>
            <a:r>
              <a:rPr lang="vi-VN" sz="2800" b="1" dirty="0">
                <a:solidFill>
                  <a:prstClr val="black"/>
                </a:solidFill>
                <a:latin typeface="Times New Roman" panose="02020603050405020304" pitchFamily="18" charset="0"/>
                <a:ea typeface="Times New Roman" panose="02020603050405020304" pitchFamily="18" charset="0"/>
              </a:rPr>
              <a:t>2. Khen thưởng thành tích xuất sắc, đột xuất</a:t>
            </a:r>
            <a:endParaRPr lang="en-US" sz="2800" dirty="0">
              <a:solidFill>
                <a:prstClr val="black"/>
              </a:solidFill>
              <a:latin typeface="Times New Roman" panose="02020603050405020304" pitchFamily="18" charset="0"/>
              <a:ea typeface="Times New Roman" panose="02020603050405020304" pitchFamily="18" charset="0"/>
            </a:endParaRPr>
          </a:p>
          <a:p>
            <a:pPr indent="294047" algn="just">
              <a:spcBef>
                <a:spcPts val="385"/>
              </a:spcBef>
              <a:spcAft>
                <a:spcPts val="385"/>
              </a:spcAft>
            </a:pPr>
            <a:r>
              <a:rPr lang="vi-VN" sz="2800" b="1">
                <a:latin typeface="Times New Roman" panose="02020603050405020304" pitchFamily="18" charset="0"/>
                <a:ea typeface="Times New Roman" panose="02020603050405020304" pitchFamily="18" charset="0"/>
              </a:rPr>
              <a:t> b) Thành tích đột xuất</a:t>
            </a:r>
            <a:endParaRPr lang="en-US" sz="2800">
              <a:latin typeface="Times New Roman" panose="02020603050405020304" pitchFamily="18" charset="0"/>
              <a:ea typeface="Times New Roman" panose="02020603050405020304" pitchFamily="18" charset="0"/>
            </a:endParaRPr>
          </a:p>
          <a:p>
            <a:pPr indent="293232" algn="just">
              <a:spcBef>
                <a:spcPts val="385"/>
              </a:spcBef>
              <a:spcAft>
                <a:spcPts val="385"/>
              </a:spcAft>
            </a:pPr>
            <a:r>
              <a:rPr lang="vi-VN" sz="2800">
                <a:latin typeface="Times New Roman" panose="02020603050405020304" pitchFamily="18" charset="0"/>
                <a:ea typeface="Times New Roman" panose="02020603050405020304" pitchFamily="18" charset="0"/>
              </a:rPr>
              <a:t>Cá nhân đạt Thủ khoa kỳ thi Trung học phổ thông, </a:t>
            </a:r>
            <a:endParaRPr lang="en-US" sz="2800">
              <a:latin typeface="Times New Roman" panose="02020603050405020304" pitchFamily="18" charset="0"/>
              <a:ea typeface="Times New Roman" panose="02020603050405020304" pitchFamily="18" charset="0"/>
            </a:endParaRPr>
          </a:p>
          <a:p>
            <a:pPr indent="293232" algn="just">
              <a:spcBef>
                <a:spcPts val="385"/>
              </a:spcBef>
              <a:spcAft>
                <a:spcPts val="385"/>
              </a:spcAft>
            </a:pPr>
            <a:r>
              <a:rPr lang="vi-VN" sz="2800">
                <a:latin typeface="Times New Roman" panose="02020603050405020304" pitchFamily="18" charset="0"/>
                <a:ea typeface="Times New Roman" panose="02020603050405020304" pitchFamily="18" charset="0"/>
              </a:rPr>
              <a:t>Thủ khoa tốt nghiệp đầu ra tại các Học viện, các trường Đại học, Cao đẳng, Trung cấp thuộc Thành phố và các kỳ thi quốc gia;</a:t>
            </a:r>
            <a:endParaRPr lang="en-US" sz="2800">
              <a:latin typeface="Times New Roman" panose="02020603050405020304" pitchFamily="18" charset="0"/>
              <a:ea typeface="Times New Roman" panose="02020603050405020304" pitchFamily="18" charset="0"/>
            </a:endParaRPr>
          </a:p>
          <a:p>
            <a:pPr indent="293232" algn="just">
              <a:spcBef>
                <a:spcPts val="385"/>
              </a:spcBef>
              <a:spcAft>
                <a:spcPts val="385"/>
              </a:spcAft>
            </a:pPr>
            <a:r>
              <a:rPr lang="vi-VN" sz="2800">
                <a:latin typeface="Times New Roman" panose="02020603050405020304" pitchFamily="18" charset="0"/>
                <a:ea typeface="Times New Roman" panose="02020603050405020304" pitchFamily="18" charset="0"/>
              </a:rPr>
              <a:t>Cá nhân, tập thể, hộ gia đình có thành tích xuất sắc đạt các giải thưởng, danh hiệu do Ủy ban nhân dân Thành phố tổ chức phát động và công nhận;</a:t>
            </a:r>
            <a:endParaRPr lang="en-US" sz="2800">
              <a:latin typeface="Times New Roman" panose="02020603050405020304" pitchFamily="18" charset="0"/>
              <a:ea typeface="Times New Roman" panose="02020603050405020304" pitchFamily="18" charset="0"/>
            </a:endParaRPr>
          </a:p>
          <a:p>
            <a:pPr indent="286716" algn="just">
              <a:spcBef>
                <a:spcPts val="385"/>
              </a:spcBef>
              <a:spcAft>
                <a:spcPts val="385"/>
              </a:spcAft>
            </a:pPr>
            <a:r>
              <a:rPr lang="vi-VN" sz="2800" spc="-19">
                <a:latin typeface="Times New Roman" panose="02020603050405020304" pitchFamily="18" charset="0"/>
                <a:ea typeface="Times New Roman" panose="02020603050405020304" pitchFamily="18" charset="0"/>
              </a:rPr>
              <a:t>Các cá nhân, tập thể, hộ gia đình </a:t>
            </a:r>
            <a:r>
              <a:rPr lang="en-US" sz="2800" spc="-19">
                <a:latin typeface="Times New Roman" panose="02020603050405020304" pitchFamily="18" charset="0"/>
                <a:ea typeface="Times New Roman" panose="02020603050405020304" pitchFamily="18" charset="0"/>
              </a:rPr>
              <a:t>đã được khen thưởng rồi, UBNDTP không tặng Bằng khen</a:t>
            </a:r>
            <a:r>
              <a:rPr lang="vi-VN" sz="2800" spc="-19">
                <a:latin typeface="Times New Roman" panose="02020603050405020304" pitchFamily="18" charset="0"/>
                <a:ea typeface="Times New Roman" panose="02020603050405020304" pitchFamily="18" charset="0"/>
              </a:rPr>
              <a:t>. Trong một số trường hợp cụ thể, cơ quan, tổ chức đề nghị khen thưởng phối hợp với Sở Nội vụ báo cáo, đề xuất trình Chủ tịch Ủy ban nhân dân Thành phố quyết định;</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128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A85FD-7972-ED95-276C-9775BA8389AE}"/>
              </a:ext>
            </a:extLst>
          </p:cNvPr>
          <p:cNvSpPr/>
          <p:nvPr/>
        </p:nvSpPr>
        <p:spPr>
          <a:xfrm>
            <a:off x="766916" y="826476"/>
            <a:ext cx="2296637" cy="5269523"/>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0000FF"/>
                </a:solidFill>
                <a:latin typeface="Times New Roman" panose="02020603050405020304" pitchFamily="18" charset="0"/>
                <a:cs typeface="Times New Roman" panose="02020603050405020304" pitchFamily="18" charset="0"/>
              </a:rPr>
              <a:t>LUẬT </a:t>
            </a:r>
          </a:p>
          <a:p>
            <a:pPr algn="ctr" eaLnBrk="1" fontAlgn="auto" hangingPunct="1">
              <a:spcBef>
                <a:spcPts val="0"/>
              </a:spcBef>
              <a:spcAft>
                <a:spcPts val="0"/>
              </a:spcAft>
              <a:defRPr/>
            </a:pPr>
            <a:r>
              <a:rPr lang="en-US" sz="3200" b="1" dirty="0">
                <a:solidFill>
                  <a:srgbClr val="0000FF"/>
                </a:solidFill>
                <a:latin typeface="Times New Roman" panose="02020603050405020304" pitchFamily="18" charset="0"/>
                <a:cs typeface="Times New Roman" panose="02020603050405020304" pitchFamily="18" charset="0"/>
              </a:rPr>
              <a:t>THI ĐUA, KHEN THƯỞNG NĂM 2022</a:t>
            </a:r>
          </a:p>
        </p:txBody>
      </p:sp>
      <p:sp>
        <p:nvSpPr>
          <p:cNvPr id="5" name="Arrow: Right 4">
            <a:extLst>
              <a:ext uri="{FF2B5EF4-FFF2-40B4-BE49-F238E27FC236}">
                <a16:creationId xmlns:a16="http://schemas.microsoft.com/office/drawing/2014/main" id="{B9F739D9-4EF5-F7EA-4D35-F7E7B999F359}"/>
              </a:ext>
            </a:extLst>
          </p:cNvPr>
          <p:cNvSpPr/>
          <p:nvPr/>
        </p:nvSpPr>
        <p:spPr>
          <a:xfrm>
            <a:off x="3429000" y="2725616"/>
            <a:ext cx="1311520" cy="1406769"/>
          </a:xfrm>
          <a:prstGeom prst="rightArrow">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Rounded Corners 8">
            <a:extLst>
              <a:ext uri="{FF2B5EF4-FFF2-40B4-BE49-F238E27FC236}">
                <a16:creationId xmlns:a16="http://schemas.microsoft.com/office/drawing/2014/main" id="{6498E708-821F-DF34-3C8C-2BEA2F6DD729}"/>
              </a:ext>
            </a:extLst>
          </p:cNvPr>
          <p:cNvSpPr/>
          <p:nvPr/>
        </p:nvSpPr>
        <p:spPr>
          <a:xfrm>
            <a:off x="5105966" y="4057650"/>
            <a:ext cx="3047433" cy="158115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0000FF"/>
                </a:solidFill>
                <a:latin typeface="Times New Roman" panose="02020603050405020304" pitchFamily="18" charset="0"/>
                <a:cs typeface="Times New Roman" panose="02020603050405020304" pitchFamily="18" charset="0"/>
              </a:rPr>
              <a:t>96 ĐIỀU</a:t>
            </a:r>
          </a:p>
        </p:txBody>
      </p:sp>
      <p:sp>
        <p:nvSpPr>
          <p:cNvPr id="10" name="Right Brace 9">
            <a:extLst>
              <a:ext uri="{FF2B5EF4-FFF2-40B4-BE49-F238E27FC236}">
                <a16:creationId xmlns:a16="http://schemas.microsoft.com/office/drawing/2014/main" id="{3A1A1C6D-2212-DD81-71EB-DC426A91388A}"/>
              </a:ext>
            </a:extLst>
          </p:cNvPr>
          <p:cNvSpPr/>
          <p:nvPr/>
        </p:nvSpPr>
        <p:spPr>
          <a:xfrm>
            <a:off x="8359027" y="2286000"/>
            <a:ext cx="211015" cy="196947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8" name="Rectangle: Rounded Corners 7">
            <a:extLst>
              <a:ext uri="{FF2B5EF4-FFF2-40B4-BE49-F238E27FC236}">
                <a16:creationId xmlns:a16="http://schemas.microsoft.com/office/drawing/2014/main" id="{EA6DB8C8-1CE6-BC51-DC7B-FEF25E95717D}"/>
              </a:ext>
            </a:extLst>
          </p:cNvPr>
          <p:cNvSpPr/>
          <p:nvPr/>
        </p:nvSpPr>
        <p:spPr>
          <a:xfrm>
            <a:off x="4974035" y="1219200"/>
            <a:ext cx="3179364" cy="1547446"/>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0000FF"/>
                </a:solidFill>
                <a:latin typeface="Times New Roman" panose="02020603050405020304" pitchFamily="18" charset="0"/>
                <a:cs typeface="Times New Roman" panose="02020603050405020304" pitchFamily="18" charset="0"/>
              </a:rPr>
              <a:t>08 CHƯƠNG</a:t>
            </a:r>
          </a:p>
        </p:txBody>
      </p:sp>
      <p:sp>
        <p:nvSpPr>
          <p:cNvPr id="11" name="Oval 10">
            <a:extLst>
              <a:ext uri="{FF2B5EF4-FFF2-40B4-BE49-F238E27FC236}">
                <a16:creationId xmlns:a16="http://schemas.microsoft.com/office/drawing/2014/main" id="{E2DA054B-8280-FCF6-7110-F395BA5AB3A5}"/>
              </a:ext>
            </a:extLst>
          </p:cNvPr>
          <p:cNvSpPr/>
          <p:nvPr/>
        </p:nvSpPr>
        <p:spPr>
          <a:xfrm>
            <a:off x="8686799" y="228603"/>
            <a:ext cx="2738283" cy="3124200"/>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err="1">
                <a:solidFill>
                  <a:srgbClr val="0000FF"/>
                </a:solidFill>
                <a:latin typeface="Times New Roman" panose="02020603050405020304" pitchFamily="18" charset="0"/>
                <a:cs typeface="Times New Roman" panose="02020603050405020304" pitchFamily="18" charset="0"/>
              </a:rPr>
              <a:t>Giao</a:t>
            </a:r>
            <a:r>
              <a:rPr lang="en-US" sz="3200" b="1" dirty="0">
                <a:solidFill>
                  <a:srgbClr val="0000FF"/>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3200" b="1" dirty="0" err="1">
                <a:solidFill>
                  <a:srgbClr val="0000FF"/>
                </a:solidFill>
                <a:latin typeface="Times New Roman" panose="02020603050405020304" pitchFamily="18" charset="0"/>
                <a:cs typeface="Times New Roman" panose="02020603050405020304" pitchFamily="18" charset="0"/>
              </a:rPr>
              <a:t>Chính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phủ</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định</a:t>
            </a:r>
            <a:r>
              <a:rPr lang="en-US" sz="3200" b="1" dirty="0">
                <a:solidFill>
                  <a:srgbClr val="0000FF"/>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3200" b="1" dirty="0">
                <a:solidFill>
                  <a:srgbClr val="0000FF"/>
                </a:solidFill>
                <a:latin typeface="Times New Roman" panose="02020603050405020304" pitchFamily="18" charset="0"/>
                <a:cs typeface="Times New Roman" panose="02020603050405020304" pitchFamily="18" charset="0"/>
              </a:rPr>
              <a:t>33 </a:t>
            </a:r>
            <a:r>
              <a:rPr lang="en-US" sz="3200" b="1" dirty="0" err="1">
                <a:solidFill>
                  <a:srgbClr val="0000FF"/>
                </a:solidFill>
                <a:latin typeface="Times New Roman" panose="02020603050405020304" pitchFamily="18" charset="0"/>
                <a:cs typeface="Times New Roman" panose="02020603050405020304" pitchFamily="18" charset="0"/>
              </a:rPr>
              <a:t>Điều</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7BA1C6-410F-12FC-3961-E109D201EE9E}"/>
              </a:ext>
            </a:extLst>
          </p:cNvPr>
          <p:cNvSpPr>
            <a:spLocks noGrp="1"/>
          </p:cNvSpPr>
          <p:nvPr>
            <p:ph idx="4294967295"/>
          </p:nvPr>
        </p:nvSpPr>
        <p:spPr>
          <a:xfrm>
            <a:off x="8839198" y="3581400"/>
            <a:ext cx="2819402" cy="3124200"/>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noAutofit/>
          </a:bodyPr>
          <a:lstStyle/>
          <a:p>
            <a:pPr marL="34290" indent="0" algn="ctr" eaLnBrk="1" fontAlgn="auto" hangingPunct="1">
              <a:spcBef>
                <a:spcPts val="0"/>
              </a:spcBef>
              <a:spcAft>
                <a:spcPts val="0"/>
              </a:spcAft>
              <a:buNone/>
              <a:defRPr/>
            </a:pPr>
            <a:r>
              <a:rPr lang="en-US" sz="3100" b="1" dirty="0" err="1">
                <a:solidFill>
                  <a:srgbClr val="0000FF"/>
                </a:solidFill>
                <a:latin typeface="Times New Roman" panose="02020603050405020304" pitchFamily="18" charset="0"/>
                <a:cs typeface="Times New Roman" panose="02020603050405020304" pitchFamily="18" charset="0"/>
              </a:rPr>
              <a:t>Giao</a:t>
            </a:r>
            <a:r>
              <a:rPr lang="en-US" sz="3100" b="1" dirty="0">
                <a:solidFill>
                  <a:srgbClr val="0000FF"/>
                </a:solidFill>
                <a:latin typeface="Times New Roman" panose="02020603050405020304" pitchFamily="18" charset="0"/>
                <a:cs typeface="Times New Roman" panose="02020603050405020304" pitchFamily="18" charset="0"/>
              </a:rPr>
              <a:t> </a:t>
            </a:r>
          </a:p>
          <a:p>
            <a:pPr marL="34290" indent="0" algn="ctr" eaLnBrk="1" fontAlgn="auto" hangingPunct="1">
              <a:spcBef>
                <a:spcPts val="0"/>
              </a:spcBef>
              <a:spcAft>
                <a:spcPts val="0"/>
              </a:spcAft>
              <a:buNone/>
              <a:defRPr/>
            </a:pPr>
            <a:r>
              <a:rPr lang="en-US" sz="3100" b="1">
                <a:solidFill>
                  <a:srgbClr val="0000FF"/>
                </a:solidFill>
                <a:latin typeface="Times New Roman" panose="02020603050405020304" pitchFamily="18" charset="0"/>
                <a:cs typeface="Times New Roman" panose="02020603050405020304" pitchFamily="18" charset="0"/>
              </a:rPr>
              <a:t>Bộ, ban ngành, tỉnh, quy </a:t>
            </a:r>
            <a:r>
              <a:rPr lang="en-US" sz="3100" b="1" dirty="0" err="1">
                <a:solidFill>
                  <a:srgbClr val="0000FF"/>
                </a:solidFill>
                <a:latin typeface="Times New Roman" panose="02020603050405020304" pitchFamily="18" charset="0"/>
                <a:cs typeface="Times New Roman" panose="02020603050405020304" pitchFamily="18" charset="0"/>
              </a:rPr>
              <a:t>định</a:t>
            </a:r>
            <a:r>
              <a:rPr lang="en-US" sz="3100" b="1" dirty="0">
                <a:solidFill>
                  <a:srgbClr val="0000FF"/>
                </a:solidFill>
                <a:latin typeface="Times New Roman" panose="02020603050405020304" pitchFamily="18" charset="0"/>
                <a:cs typeface="Times New Roman" panose="02020603050405020304" pitchFamily="18" charset="0"/>
              </a:rPr>
              <a:t> </a:t>
            </a:r>
          </a:p>
          <a:p>
            <a:pPr marL="34290" indent="0" algn="ctr" eaLnBrk="1" fontAlgn="auto" hangingPunct="1">
              <a:spcBef>
                <a:spcPts val="0"/>
              </a:spcBef>
              <a:spcAft>
                <a:spcPts val="0"/>
              </a:spcAft>
              <a:buNone/>
              <a:defRPr/>
            </a:pPr>
            <a:r>
              <a:rPr lang="en-US" sz="3100" b="1" dirty="0">
                <a:solidFill>
                  <a:srgbClr val="0000FF"/>
                </a:solidFill>
                <a:latin typeface="Times New Roman" panose="02020603050405020304" pitchFamily="18" charset="0"/>
                <a:cs typeface="Times New Roman" panose="02020603050405020304" pitchFamily="18" charset="0"/>
              </a:rPr>
              <a:t>33 </a:t>
            </a:r>
            <a:r>
              <a:rPr lang="en-US" sz="3100" b="1" dirty="0" err="1">
                <a:solidFill>
                  <a:srgbClr val="0000FF"/>
                </a:solidFill>
                <a:latin typeface="Times New Roman" panose="02020603050405020304" pitchFamily="18" charset="0"/>
                <a:cs typeface="Times New Roman" panose="02020603050405020304" pitchFamily="18" charset="0"/>
              </a:rPr>
              <a:t>Điều</a:t>
            </a:r>
            <a:endParaRPr lang="en-US" sz="31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966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0E5E8-3352-172A-5DAE-35C3F2822D6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8FA2210-7647-AFDF-7C55-155C31FFA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a:extLst>
              <a:ext uri="{FF2B5EF4-FFF2-40B4-BE49-F238E27FC236}">
                <a16:creationId xmlns:a16="http://schemas.microsoft.com/office/drawing/2014/main" id="{9A0FE549-0878-CF24-AE1C-F9FE1A8CFCE0}"/>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khen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2" name="object 6">
            <a:extLst>
              <a:ext uri="{FF2B5EF4-FFF2-40B4-BE49-F238E27FC236}">
                <a16:creationId xmlns:a16="http://schemas.microsoft.com/office/drawing/2014/main" id="{91952B95-53B1-E551-11A2-7758177EE24A}"/>
              </a:ext>
            </a:extLst>
          </p:cNvPr>
          <p:cNvSpPr txBox="1"/>
          <p:nvPr/>
        </p:nvSpPr>
        <p:spPr>
          <a:xfrm>
            <a:off x="419100" y="1905000"/>
            <a:ext cx="11353800" cy="3521218"/>
          </a:xfrm>
          <a:prstGeom prst="rect">
            <a:avLst/>
          </a:prstGeom>
        </p:spPr>
        <p:txBody>
          <a:bodyPr vert="horz" wrap="square" lIns="0" tIns="4887" rIns="0" bIns="0" rtlCol="0">
            <a:spAutoFit/>
          </a:bodyPr>
          <a:lstStyle/>
          <a:p>
            <a:pPr>
              <a:lnSpc>
                <a:spcPct val="107000"/>
              </a:lnSpc>
              <a:spcAft>
                <a:spcPts val="770"/>
              </a:spcAft>
            </a:pP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khen</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tịch</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Ủy</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Thành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phố</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(Đ12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Qđ</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65)</a:t>
            </a:r>
            <a:endParaRPr lang="en-US" sz="28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1048" algn="just">
              <a:spcBef>
                <a:spcPts val="577"/>
              </a:spcBef>
              <a:spcAft>
                <a:spcPts val="577"/>
              </a:spcAft>
            </a:pPr>
            <a:r>
              <a:rPr lang="vi-VN" sz="2800" b="1">
                <a:solidFill>
                  <a:prstClr val="black"/>
                </a:solidFill>
                <a:latin typeface="Times New Roman" panose="02020603050405020304" pitchFamily="18" charset="0"/>
                <a:ea typeface="Times New Roman" panose="02020603050405020304" pitchFamily="18" charset="0"/>
              </a:rPr>
              <a:t>3. Khen thưởng phong trào thi đua</a:t>
            </a:r>
          </a:p>
          <a:p>
            <a:pPr indent="441048" algn="just">
              <a:spcBef>
                <a:spcPts val="577"/>
              </a:spcBef>
              <a:spcAft>
                <a:spcPts val="577"/>
              </a:spcAft>
            </a:pPr>
            <a:r>
              <a:rPr lang="vi-VN" sz="2800">
                <a:solidFill>
                  <a:prstClr val="black"/>
                </a:solidFill>
                <a:latin typeface="Times New Roman" panose="02020603050405020304" pitchFamily="18" charset="0"/>
                <a:ea typeface="Times New Roman" panose="02020603050405020304" pitchFamily="18" charset="0"/>
              </a:rPr>
              <a:t>a) Cá nhân, tập thể, hộ gia đình có thành tích xuất sắc tiêu biểu được bình xét khi sơ kết, tổng kết phong trào thi đua do Trung ương và Thành phố phát động;</a:t>
            </a:r>
          </a:p>
          <a:p>
            <a:pPr indent="441048" algn="just">
              <a:spcBef>
                <a:spcPts val="577"/>
              </a:spcBef>
              <a:spcAft>
                <a:spcPts val="577"/>
              </a:spcAft>
            </a:pPr>
            <a:r>
              <a:rPr lang="vi-VN" sz="2800">
                <a:solidFill>
                  <a:prstClr val="black"/>
                </a:solidFill>
                <a:latin typeface="Times New Roman" panose="02020603050405020304" pitchFamily="18" charset="0"/>
                <a:ea typeface="Times New Roman" panose="02020603050405020304" pitchFamily="18" charset="0"/>
              </a:rPr>
              <a:t>b) Phong trào thi đua do cơ quan, đơn vị, địa phương thuộc Thành phố phát động và được Chủ tịch Ủy ban nhân dân Thành phố chấp thuận.</a:t>
            </a:r>
            <a:endParaRPr lang="vi-VN"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9640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AF17-5E94-A183-E0EE-B18640A58C4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8A4D9A9-8151-8BE7-C695-5843418AA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a:extLst>
              <a:ext uri="{FF2B5EF4-FFF2-40B4-BE49-F238E27FC236}">
                <a16:creationId xmlns:a16="http://schemas.microsoft.com/office/drawing/2014/main" id="{19D6464C-638E-0BEA-CFFF-ABFC9F09EAC0}"/>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khen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2" name="object 6">
            <a:extLst>
              <a:ext uri="{FF2B5EF4-FFF2-40B4-BE49-F238E27FC236}">
                <a16:creationId xmlns:a16="http://schemas.microsoft.com/office/drawing/2014/main" id="{71DC20D9-E0A7-6A6E-933C-670D1B9F320F}"/>
              </a:ext>
            </a:extLst>
          </p:cNvPr>
          <p:cNvSpPr txBox="1"/>
          <p:nvPr/>
        </p:nvSpPr>
        <p:spPr>
          <a:xfrm>
            <a:off x="419100" y="1905000"/>
            <a:ext cx="11353800" cy="2505556"/>
          </a:xfrm>
          <a:prstGeom prst="rect">
            <a:avLst/>
          </a:prstGeom>
        </p:spPr>
        <p:txBody>
          <a:bodyPr vert="horz" wrap="square" lIns="0" tIns="4887" rIns="0" bIns="0" rtlCol="0">
            <a:spAutoFit/>
          </a:bodyPr>
          <a:lstStyle/>
          <a:p>
            <a:pPr>
              <a:lnSpc>
                <a:spcPct val="107000"/>
              </a:lnSpc>
              <a:spcAft>
                <a:spcPts val="770"/>
              </a:spcAft>
            </a:pP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khen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tịch</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Ủy</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Thành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phố</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(Đ12 </a:t>
            </a:r>
            <a:r>
              <a:rPr lang="en-US" sz="2694"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Qđ</a:t>
            </a:r>
            <a:r>
              <a:rPr lang="en-US" sz="2694"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65)</a:t>
            </a:r>
            <a:endParaRPr lang="en-US" sz="2694"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1048" algn="just">
              <a:spcBef>
                <a:spcPts val="577"/>
              </a:spcBef>
              <a:spcAft>
                <a:spcPts val="577"/>
              </a:spcAft>
            </a:pPr>
            <a:r>
              <a:rPr lang="vi-VN" sz="2800" b="1">
                <a:solidFill>
                  <a:prstClr val="black"/>
                </a:solidFill>
                <a:latin typeface="Times New Roman" panose="02020603050405020304" pitchFamily="18" charset="0"/>
                <a:ea typeface="Times New Roman" panose="02020603050405020304" pitchFamily="18" charset="0"/>
              </a:rPr>
              <a:t>4. Khen thưởng đối ngoại</a:t>
            </a:r>
          </a:p>
          <a:p>
            <a:pPr indent="441048" algn="just">
              <a:spcBef>
                <a:spcPts val="577"/>
              </a:spcBef>
              <a:spcAft>
                <a:spcPts val="577"/>
              </a:spcAft>
            </a:pPr>
            <a:r>
              <a:rPr lang="vi-VN" sz="2800">
                <a:solidFill>
                  <a:prstClr val="black"/>
                </a:solidFill>
                <a:latin typeface="Times New Roman" panose="02020603050405020304" pitchFamily="18" charset="0"/>
                <a:ea typeface="Times New Roman" panose="02020603050405020304" pitchFamily="18" charset="0"/>
              </a:rPr>
              <a:t>Cá nhân, tập thể người Việt Nam định cư ở nước ngoài, cá nhân, tập thể người nước ngoài có thành tích đóng góp vào sự nghiệp xây dựng, bảo vệ và phát triển Thành phố.</a:t>
            </a:r>
          </a:p>
        </p:txBody>
      </p:sp>
    </p:spTree>
    <p:extLst>
      <p:ext uri="{BB962C8B-B14F-4D97-AF65-F5344CB8AC3E}">
        <p14:creationId xmlns:p14="http://schemas.microsoft.com/office/powerpoint/2010/main" val="1560590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thưởng </a:t>
            </a:r>
            <a:r>
              <a:rPr lang="en-US" sz="2400" dirty="0" err="1">
                <a:solidFill>
                  <a:schemeClr val="bg1"/>
                </a:solidFill>
                <a:latin typeface="Times New Roman" panose="02020603050405020304" pitchFamily="18" charset="0"/>
                <a:cs typeface="Times New Roman" panose="02020603050405020304" pitchFamily="18" charset="0"/>
              </a:rPr>
              <a:t>khen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3" name="Rectangle 2">
            <a:extLst>
              <a:ext uri="{FF2B5EF4-FFF2-40B4-BE49-F238E27FC236}">
                <a16:creationId xmlns:a16="http://schemas.microsoft.com/office/drawing/2014/main" id="{2CB68B46-82F9-C3BD-B041-992AA08EFB68}"/>
              </a:ext>
            </a:extLst>
          </p:cNvPr>
          <p:cNvSpPr/>
          <p:nvPr/>
        </p:nvSpPr>
        <p:spPr>
          <a:xfrm>
            <a:off x="457200" y="876301"/>
            <a:ext cx="11430000" cy="58292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Cờ Truyền thống của Ủy ban nhân dân Thành phồ được xét tặng cho những đơn vị nhân kỷ niệm thành lập (10 năm, 15 năm, 20 năm,…).</a:t>
            </a:r>
          </a:p>
          <a:p>
            <a:pPr algn="just"/>
            <a:r>
              <a:rPr lang="en-US" sz="2800">
                <a:latin typeface="Times New Roman" panose="02020603050405020304" pitchFamily="18" charset="0"/>
                <a:cs typeface="Times New Roman" panose="02020603050405020304" pitchFamily="18" charset="0"/>
              </a:rPr>
              <a:t>1. Đối tượng xét tặng</a:t>
            </a:r>
          </a:p>
          <a:p>
            <a:pPr algn="just"/>
            <a:r>
              <a:rPr lang="en-US" sz="2800">
                <a:latin typeface="Times New Roman" panose="02020603050405020304" pitchFamily="18" charset="0"/>
                <a:cs typeface="Times New Roman" panose="02020603050405020304" pitchFamily="18" charset="0"/>
              </a:rPr>
              <a:t>Cơ quan, đơn vị, địa phương thuộc Thành phố và các đơn vị trực thuộc (có tư cách pháp nhân) có tham cụm, khối thi đua do Thành phố; Bệnh viện, trường học thuộc Thành phố thuộc Bộ, ngành Trung ương trú đóng </a:t>
            </a:r>
          </a:p>
          <a:p>
            <a:pPr algn="just"/>
            <a:r>
              <a:rPr lang="en-US" sz="2800">
                <a:latin typeface="Times New Roman" panose="02020603050405020304" pitchFamily="18" charset="0"/>
                <a:cs typeface="Times New Roman" panose="02020603050405020304" pitchFamily="18" charset="0"/>
              </a:rPr>
              <a:t>trên địa bàn Thành phố.</a:t>
            </a:r>
          </a:p>
          <a:p>
            <a:pPr algn="just"/>
            <a:r>
              <a:rPr lang="en-US" sz="2800">
                <a:latin typeface="Times New Roman" panose="02020603050405020304" pitchFamily="18" charset="0"/>
                <a:cs typeface="Times New Roman" panose="02020603050405020304" pitchFamily="18" charset="0"/>
              </a:rPr>
              <a:t>2. Tiêu chuẩn xét tặng</a:t>
            </a:r>
          </a:p>
          <a:p>
            <a:pPr marL="514350" indent="-514350" algn="just">
              <a:buAutoNum type="alphaLcPeriod"/>
            </a:pPr>
            <a:r>
              <a:rPr lang="en-US" sz="2800">
                <a:latin typeface="Times New Roman" panose="02020603050405020304" pitchFamily="18" charset="0"/>
                <a:cs typeface="Times New Roman" panose="02020603050405020304" pitchFamily="18" charset="0"/>
              </a:rPr>
              <a:t>Gương mẫu chấp hành chủ trương của Đảng, chính sách, pháp luật của Nhà nước;</a:t>
            </a:r>
          </a:p>
          <a:p>
            <a:pPr marL="514350" indent="-514350" algn="just">
              <a:buAutoNum type="alphaLcPeriod"/>
            </a:pPr>
            <a:r>
              <a:rPr lang="en-US" sz="2800">
                <a:latin typeface="Times New Roman" panose="02020603050405020304" pitchFamily="18" charset="0"/>
                <a:cs typeface="Times New Roman" panose="02020603050405020304" pitchFamily="18" charset="0"/>
              </a:rPr>
              <a:t>Có thành tích xuất sắc đóng góp cho sự phát triển của Thành phố, trong 10 năm tính đến thời điểm đề nghị tặng Cờ Truyền thống có ít nhất 01 Cờ thi đua hoặc 02 bằng khen của Thành phố, Bộ, ngành, đoàn thể Trung ương.  </a:t>
            </a:r>
          </a:p>
          <a:p>
            <a:pPr algn="just"/>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132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a:t>
            </a:r>
            <a:r>
              <a:rPr lang="en-US" sz="2400" dirty="0" err="1">
                <a:solidFill>
                  <a:schemeClr val="bg1"/>
                </a:solidFill>
                <a:latin typeface="Times New Roman" panose="02020603050405020304" pitchFamily="18" charset="0"/>
                <a:cs typeface="Times New Roman" panose="02020603050405020304" pitchFamily="18" charset="0"/>
              </a:rPr>
              <a:t>khen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76301"/>
            <a:ext cx="11582400" cy="5676899"/>
          </a:xfrm>
          <a:prstGeom prst="rect">
            <a:avLst/>
          </a:prstGeom>
        </p:spPr>
      </p:pic>
    </p:spTree>
    <p:extLst>
      <p:ext uri="{BB962C8B-B14F-4D97-AF65-F5344CB8AC3E}">
        <p14:creationId xmlns:p14="http://schemas.microsoft.com/office/powerpoint/2010/main" val="4151396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a:t>
            </a:r>
            <a:r>
              <a:rPr lang="en-US" sz="2400" dirty="0" err="1">
                <a:solidFill>
                  <a:schemeClr val="bg1"/>
                </a:solidFill>
                <a:latin typeface="Times New Roman" panose="02020603050405020304" pitchFamily="18" charset="0"/>
                <a:cs typeface="Times New Roman" panose="02020603050405020304" pitchFamily="18" charset="0"/>
              </a:rPr>
              <a:t>khen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2" name="object 6">
            <a:extLst>
              <a:ext uri="{FF2B5EF4-FFF2-40B4-BE49-F238E27FC236}">
                <a16:creationId xmlns:a16="http://schemas.microsoft.com/office/drawing/2014/main" id="{02BC2F98-397B-7453-0772-3AA691FB0A2F}"/>
              </a:ext>
            </a:extLst>
          </p:cNvPr>
          <p:cNvSpPr txBox="1"/>
          <p:nvPr/>
        </p:nvSpPr>
        <p:spPr>
          <a:xfrm>
            <a:off x="533400" y="876301"/>
            <a:ext cx="11389893" cy="6025878"/>
          </a:xfrm>
          <a:prstGeom prst="rect">
            <a:avLst/>
          </a:prstGeom>
        </p:spPr>
        <p:txBody>
          <a:bodyPr vert="horz" wrap="square" lIns="0" tIns="4887" rIns="0" bIns="0" rtlCol="0">
            <a:spAutoFit/>
          </a:bodyPr>
          <a:lstStyle/>
          <a:p>
            <a:pPr>
              <a:lnSpc>
                <a:spcPct val="107000"/>
              </a:lnSpc>
              <a:spcAft>
                <a:spcPts val="770"/>
              </a:spcAft>
            </a:pP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Giấy</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khen</a:t>
            </a:r>
            <a:r>
              <a:rPr lang="en-US" sz="2800" b="1" kern="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Điều 16 Quyết định số </a:t>
            </a:r>
            <a:r>
              <a:rPr lang="en-US"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65</a:t>
            </a:r>
            <a:endParaRPr lang="en-US" sz="28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41048" algn="just">
              <a:spcBef>
                <a:spcPts val="577"/>
              </a:spcBef>
              <a:spcAft>
                <a:spcPts val="577"/>
              </a:spcAft>
            </a:pPr>
            <a:r>
              <a:rPr lang="en-US" sz="2800" b="1" dirty="0">
                <a:solidFill>
                  <a:prstClr val="black"/>
                </a:solidFill>
                <a:latin typeface="Times New Roman" panose="02020603050405020304" pitchFamily="18" charset="0"/>
                <a:ea typeface="Times New Roman" panose="02020603050405020304" pitchFamily="18" charset="0"/>
              </a:rPr>
              <a:t>3. </a:t>
            </a:r>
            <a:r>
              <a:rPr lang="en-US" sz="2800" b="1" dirty="0" err="1">
                <a:solidFill>
                  <a:prstClr val="black"/>
                </a:solidFill>
                <a:latin typeface="Times New Roman" panose="02020603050405020304" pitchFamily="18" charset="0"/>
                <a:ea typeface="Times New Roman" panose="02020603050405020304" pitchFamily="18" charset="0"/>
              </a:rPr>
              <a:t>Khen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thưởng</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thành</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tích</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xuất</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sắc</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đột</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xuất</a:t>
            </a:r>
            <a:endParaRPr lang="en-US" sz="2800" dirty="0">
              <a:solidFill>
                <a:prstClr val="black"/>
              </a:solidFill>
              <a:latin typeface="Times New Roman" panose="02020603050405020304" pitchFamily="18" charset="0"/>
              <a:ea typeface="Times New Roman" panose="02020603050405020304" pitchFamily="18" charset="0"/>
            </a:endParaRPr>
          </a:p>
          <a:p>
            <a:pPr indent="439826" algn="just">
              <a:spcBef>
                <a:spcPts val="577"/>
              </a:spcBef>
              <a:spcAft>
                <a:spcPts val="577"/>
              </a:spcAft>
            </a:pPr>
            <a:r>
              <a:rPr lang="en-US" sz="2800" dirty="0">
                <a:solidFill>
                  <a:prstClr val="black"/>
                </a:solidFill>
                <a:latin typeface="Times New Roman" panose="02020603050405020304" pitchFamily="18" charset="0"/>
                <a:ea typeface="Times New Roman" panose="02020603050405020304" pitchFamily="18" charset="0"/>
              </a:rPr>
              <a:t>a) </a:t>
            </a:r>
            <a:r>
              <a:rPr lang="en-US" sz="2800" dirty="0" err="1">
                <a:solidFill>
                  <a:prstClr val="black"/>
                </a:solidFill>
                <a:latin typeface="Times New Roman" panose="02020603050405020304" pitchFamily="18" charset="0"/>
                <a:ea typeface="Times New Roman" panose="02020603050405020304" pitchFamily="18" charset="0"/>
              </a:rPr>
              <a:t>Cá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tập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tích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đóng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góp</a:t>
            </a:r>
            <a:r>
              <a:rPr lang="en-US" sz="2800" dirty="0">
                <a:solidFill>
                  <a:prstClr val="black"/>
                </a:solidFill>
                <a:latin typeface="Times New Roman" panose="02020603050405020304" pitchFamily="18" charset="0"/>
                <a:ea typeface="Times New Roman" panose="02020603050405020304" pitchFamily="18" charset="0"/>
              </a:rPr>
              <a:t> … </a:t>
            </a:r>
            <a:r>
              <a:rPr lang="en-US" sz="2800" dirty="0" err="1">
                <a:solidFill>
                  <a:prstClr val="black"/>
                </a:solidFill>
                <a:latin typeface="Times New Roman" panose="02020603050405020304" pitchFamily="18" charset="0"/>
                <a:ea typeface="Times New Roman" panose="02020603050405020304" pitchFamily="18" charset="0"/>
              </a:rPr>
              <a:t>nhân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kỷ</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niệm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ngày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truyền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thống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ngày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lập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hoặc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hội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tổng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nhiệm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kỳ</a:t>
            </a:r>
            <a:r>
              <a:rPr lang="vi-VN" sz="28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indent="439826" algn="just">
              <a:spcBef>
                <a:spcPts val="577"/>
              </a:spcBef>
              <a:spcAft>
                <a:spcPts val="577"/>
              </a:spcAft>
            </a:pPr>
            <a:r>
              <a:rPr lang="en-US" sz="2800" dirty="0">
                <a:solidFill>
                  <a:prstClr val="black"/>
                </a:solidFill>
                <a:latin typeface="Times New Roman" panose="02020603050405020304" pitchFamily="18" charset="0"/>
                <a:ea typeface="Times New Roman" panose="02020603050405020304" pitchFamily="18" charset="0"/>
              </a:rPr>
              <a:t>b) </a:t>
            </a:r>
            <a:r>
              <a:rPr lang="en-US" sz="2800" dirty="0" err="1">
                <a:solidFill>
                  <a:prstClr val="black"/>
                </a:solidFill>
                <a:latin typeface="Times New Roman" panose="02020603050405020304" pitchFamily="18" charset="0"/>
                <a:ea typeface="Times New Roman" panose="02020603050405020304" pitchFamily="18" charset="0"/>
              </a:rPr>
              <a:t>Cá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tập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hộ</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tích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tổng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triển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khai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thực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Luật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Pháp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lệnh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Nghị</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định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giải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thưởng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tại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Lễ</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hội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Tổng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điều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Bầu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cử</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Hội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Hội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thao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Hội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diễn</a:t>
            </a:r>
            <a:r>
              <a:rPr lang="en-US" sz="2800" dirty="0">
                <a:solidFill>
                  <a:prstClr val="black"/>
                </a:solidFill>
                <a:latin typeface="Times New Roman" panose="02020603050405020304" pitchFamily="18" charset="0"/>
                <a:ea typeface="Times New Roman" panose="02020603050405020304" pitchFamily="18" charset="0"/>
              </a:rPr>
              <a:t>, Liên </a:t>
            </a:r>
            <a:r>
              <a:rPr lang="en-US" sz="2800" dirty="0" err="1">
                <a:solidFill>
                  <a:prstClr val="black"/>
                </a:solidFill>
                <a:latin typeface="Times New Roman" panose="02020603050405020304" pitchFamily="18" charset="0"/>
                <a:ea typeface="Times New Roman" panose="02020603050405020304" pitchFamily="18" charset="0"/>
              </a:rPr>
              <a:t>hoan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quan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vị</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Thành </a:t>
            </a:r>
            <a:r>
              <a:rPr lang="en-US" sz="2800" dirty="0" err="1">
                <a:solidFill>
                  <a:prstClr val="black"/>
                </a:solidFill>
                <a:latin typeface="Times New Roman" panose="02020603050405020304" pitchFamily="18" charset="0"/>
                <a:ea typeface="Times New Roman" panose="02020603050405020304" pitchFamily="18" charset="0"/>
              </a:rPr>
              <a:t>phố</a:t>
            </a:r>
            <a:r>
              <a:rPr lang="vi-VN" sz="28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pPr indent="439826" algn="just">
              <a:spcBef>
                <a:spcPts val="577"/>
              </a:spcBef>
              <a:spcAft>
                <a:spcPts val="577"/>
              </a:spcAft>
            </a:pPr>
            <a:r>
              <a:rPr lang="en-US" sz="2800" dirty="0">
                <a:solidFill>
                  <a:prstClr val="black"/>
                </a:solidFill>
                <a:latin typeface="Times New Roman" panose="02020603050405020304" pitchFamily="18" charset="0"/>
                <a:ea typeface="Times New Roman" panose="02020603050405020304" pitchFamily="18" charset="0"/>
              </a:rPr>
              <a:t>c) </a:t>
            </a:r>
            <a:r>
              <a:rPr lang="en-US" sz="2800" dirty="0" err="1">
                <a:solidFill>
                  <a:prstClr val="black"/>
                </a:solidFill>
                <a:latin typeface="Times New Roman" panose="02020603050405020304" pitchFamily="18" charset="0"/>
                <a:ea typeface="Times New Roman" panose="02020603050405020304" pitchFamily="18" charset="0"/>
              </a:rPr>
              <a:t>Hộ</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kinh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doanh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tiêu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biểu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chấp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tốt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chủ</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trương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Đảng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chính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pháp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luật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thực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hoàn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tốt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nghĩa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vụ</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nộp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sách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endParaRPr lang="en-US" sz="3463"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6354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a:t>
            </a:r>
            <a:r>
              <a:rPr lang="en-US" sz="2400" dirty="0" err="1">
                <a:solidFill>
                  <a:schemeClr val="bg1"/>
                </a:solidFill>
                <a:latin typeface="Times New Roman" panose="02020603050405020304" pitchFamily="18" charset="0"/>
                <a:cs typeface="Times New Roman" panose="02020603050405020304" pitchFamily="18" charset="0"/>
              </a:rPr>
              <a:t>khen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D773BF8F-70D9-124B-9B75-F155405B07E3}"/>
              </a:ext>
            </a:extLst>
          </p:cNvPr>
          <p:cNvSpPr txBox="1"/>
          <p:nvPr/>
        </p:nvSpPr>
        <p:spPr>
          <a:xfrm>
            <a:off x="525379" y="990600"/>
            <a:ext cx="11506200" cy="5447645"/>
          </a:xfrm>
          <a:prstGeom prst="rect">
            <a:avLst/>
          </a:prstGeom>
          <a:noFill/>
        </p:spPr>
        <p:txBody>
          <a:bodyPr wrap="square">
            <a:spAutoFit/>
          </a:bodyPr>
          <a:lstStyle/>
          <a:p>
            <a:pPr marL="0" marR="0" lvl="0" indent="439826" algn="just" defTabSz="914400" rtl="0" eaLnBrk="1" fontAlgn="auto" latinLnBrk="0" hangingPunct="1">
              <a:lnSpc>
                <a:spcPct val="100000"/>
              </a:lnSpc>
              <a:spcBef>
                <a:spcPts val="577"/>
              </a:spcBef>
              <a:spcAft>
                <a:spcPts val="577"/>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3. Khen thưởng thành tích xuất sắc, đột xuất</a:t>
            </a:r>
          </a:p>
          <a:p>
            <a:pPr marL="0" marR="0" lvl="0" indent="439826" algn="just" defTabSz="914400" rtl="0" eaLnBrk="1" fontAlgn="auto" latinLnBrk="0" hangingPunct="1">
              <a:lnSpc>
                <a:spcPct val="100000"/>
              </a:lnSpc>
              <a:spcBef>
                <a:spcPts val="577"/>
              </a:spcBef>
              <a:spcAft>
                <a:spcPts val="577"/>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d) Cá nhân, tập thể, hộ gia đình trong và ngoài Thành phố có nhiều thành tích trong công tác xã hội, từ thiện; có nhiều đóng góp vật chất, công sức cho địa phương mang lại hiệu quả được công nhận và nhân rộng tại địa phương</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39826" algn="just" defTabSz="914400" rtl="0" eaLnBrk="1" fontAlgn="auto" latinLnBrk="0" hangingPunct="1">
              <a:lnSpc>
                <a:spcPct val="100000"/>
              </a:lnSpc>
              <a:spcBef>
                <a:spcPts val="577"/>
              </a:spcBef>
              <a:spcAft>
                <a:spcPts val="577"/>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 Cá nhân, tập thể lập được thành tích xuất sắc, tiêu biểu trong thực hiện nhiệm vụ quan trọng, đột xuất của ngành, cơ quan, đơn vị, thành tích đạt được vượt trội</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439826" algn="just" defTabSz="914400" rtl="0" eaLnBrk="1" fontAlgn="auto" latinLnBrk="0" hangingPunct="1">
              <a:lnSpc>
                <a:spcPct val="100000"/>
              </a:lnSpc>
              <a:spcBef>
                <a:spcPts val="577"/>
              </a:spcBef>
              <a:spcAft>
                <a:spcPts val="577"/>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e) Cá nhân, tập thể có hành động dũng cảm, những nghĩa cử cao đẹp, gương người tốt, việc tốt trong việc cứu người, tài sản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439826" algn="just" defTabSz="914400" rtl="0" eaLnBrk="1" fontAlgn="auto" latinLnBrk="0" hangingPunct="1">
              <a:lnSpc>
                <a:spcPct val="100000"/>
              </a:lnSpc>
              <a:spcBef>
                <a:spcPts val="577"/>
              </a:spcBef>
              <a:spcAft>
                <a:spcPts val="577"/>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g) Các trường hợp cụ thể khác do Thủ trưởng cơ quan, đơn vị, địa phương xem xét, quyết định.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52389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5"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a:t>
            </a:r>
            <a:r>
              <a:rPr lang="en-US" sz="2400" dirty="0" err="1">
                <a:solidFill>
                  <a:schemeClr val="bg1"/>
                </a:solidFill>
                <a:latin typeface="Times New Roman" panose="02020603050405020304" pitchFamily="18" charset="0"/>
                <a:cs typeface="Times New Roman" panose="02020603050405020304" pitchFamily="18" charset="0"/>
              </a:rPr>
              <a:t>khen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12" name="TextBox 11">
            <a:extLst>
              <a:ext uri="{FF2B5EF4-FFF2-40B4-BE49-F238E27FC236}">
                <a16:creationId xmlns:a16="http://schemas.microsoft.com/office/drawing/2014/main" id="{C3A242FF-FDCC-F943-EF36-6547FCE321EA}"/>
              </a:ext>
            </a:extLst>
          </p:cNvPr>
          <p:cNvSpPr txBox="1"/>
          <p:nvPr/>
        </p:nvSpPr>
        <p:spPr>
          <a:xfrm>
            <a:off x="838200" y="2177716"/>
            <a:ext cx="10820400" cy="4031873"/>
          </a:xfrm>
          <a:prstGeom prst="rect">
            <a:avLst/>
          </a:prstGeom>
          <a:noFill/>
        </p:spPr>
        <p:txBody>
          <a:bodyPr wrap="square">
            <a:spAutoFit/>
          </a:bodyPr>
          <a:lstStyle/>
          <a:p>
            <a:r>
              <a:rPr lang="vi-VN" sz="3200">
                <a:solidFill>
                  <a:schemeClr val="accent6"/>
                </a:solidFill>
                <a:latin typeface="Times New Roman" panose="02020603050405020304" pitchFamily="18" charset="0"/>
                <a:cs typeface="Times New Roman" panose="02020603050405020304" pitchFamily="18" charset="0"/>
              </a:rPr>
              <a:t>Chiến sĩ thi đua cơ sở (Đ23, Luật TĐKT): </a:t>
            </a:r>
          </a:p>
          <a:p>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Danh hiệu “Chiến sĩ thi đua cơ sở” để tặng cho cá nhân đạt các tiêu chuẩn sau đây:</a:t>
            </a:r>
          </a:p>
          <a:p>
            <a:r>
              <a:rPr lang="vi-VN" sz="2800">
                <a:latin typeface="Times New Roman" panose="02020603050405020304" pitchFamily="18" charset="0"/>
                <a:cs typeface="Times New Roman" panose="02020603050405020304" pitchFamily="18" charset="0"/>
              </a:rPr>
              <a:t>a) Đạt tiêu chuẩn danh hiệu “Lao động tiên tiến” hoặc “Chiến sĩ tiên tiến”;</a:t>
            </a:r>
          </a:p>
          <a:p>
            <a:pPr algn="just"/>
            <a:r>
              <a:rPr lang="vi-VN" sz="2800">
                <a:latin typeface="Times New Roman" panose="02020603050405020304" pitchFamily="18" charset="0"/>
                <a:cs typeface="Times New Roman" panose="02020603050405020304" pitchFamily="18" charset="0"/>
              </a:rPr>
              <a:t>b) Hoàn thành xuất sắc nhiệm vụ hoặc có sáng kiến</a:t>
            </a:r>
            <a:r>
              <a:rPr lang="en-US" sz="2800">
                <a:latin typeface="Times New Roman" panose="02020603050405020304" pitchFamily="18" charset="0"/>
                <a:cs typeface="Times New Roman" panose="02020603050405020304" pitchFamily="18" charset="0"/>
              </a:rPr>
              <a:t> được cơ sở công nhận hoặc có </a:t>
            </a:r>
            <a:r>
              <a:rPr lang="vi-VN" sz="2800">
                <a:latin typeface="Times New Roman" panose="02020603050405020304" pitchFamily="18" charset="0"/>
                <a:cs typeface="Times New Roman" panose="02020603050405020304" pitchFamily="18" charset="0"/>
              </a:rPr>
              <a:t>đề tài </a:t>
            </a:r>
            <a:r>
              <a:rPr lang="en-US" sz="2800">
                <a:latin typeface="Times New Roman" panose="02020603050405020304" pitchFamily="18" charset="0"/>
                <a:cs typeface="Times New Roman" panose="02020603050405020304" pitchFamily="18" charset="0"/>
              </a:rPr>
              <a:t>khoa học, đề án khoa học, công trình khoa học và công nghệ đã được nghiệm thu hoặc mưu trí, sáng tạo trong chiến đấu, phục vụ chiến đấu được đơn vị công nhận. </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923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10"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a:t>
            </a:r>
            <a:r>
              <a:rPr lang="en-US" sz="2400" dirty="0" err="1">
                <a:solidFill>
                  <a:schemeClr val="bg1"/>
                </a:solidFill>
                <a:latin typeface="Times New Roman" panose="02020603050405020304" pitchFamily="18" charset="0"/>
                <a:cs typeface="Times New Roman" panose="02020603050405020304" pitchFamily="18" charset="0"/>
              </a:rPr>
              <a:t>khen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6" name="TextBox 5">
            <a:extLst>
              <a:ext uri="{FF2B5EF4-FFF2-40B4-BE49-F238E27FC236}">
                <a16:creationId xmlns:a16="http://schemas.microsoft.com/office/drawing/2014/main" id="{F3D78141-B839-7741-1434-59A25267774C}"/>
              </a:ext>
            </a:extLst>
          </p:cNvPr>
          <p:cNvSpPr txBox="1"/>
          <p:nvPr/>
        </p:nvSpPr>
        <p:spPr>
          <a:xfrm>
            <a:off x="914400" y="1256164"/>
            <a:ext cx="10668000" cy="5262979"/>
          </a:xfrm>
          <a:prstGeom prst="rect">
            <a:avLst/>
          </a:prstGeom>
          <a:noFill/>
        </p:spPr>
        <p:txBody>
          <a:bodyPr wrap="square">
            <a:spAutoFit/>
          </a:bodyPr>
          <a:lstStyle/>
          <a:p>
            <a:pPr algn="just"/>
            <a:r>
              <a:rPr lang="vi-VN" sz="2800">
                <a:solidFill>
                  <a:schemeClr val="accent6"/>
                </a:solidFill>
                <a:latin typeface="Times New Roman" panose="02020603050405020304" pitchFamily="18" charset="0"/>
                <a:cs typeface="Times New Roman" panose="02020603050405020304" pitchFamily="18" charset="0"/>
              </a:rPr>
              <a:t>Chiến sĩ thi đua Thành phố (Đ22, Luật TĐKT): </a:t>
            </a:r>
          </a:p>
          <a:p>
            <a:pPr algn="just"/>
            <a:endParaRPr lang="en-US" sz="2800">
              <a:latin typeface="Times New Roman" panose="02020603050405020304" pitchFamily="18" charset="0"/>
              <a:cs typeface="Times New Roman" panose="02020603050405020304" pitchFamily="18" charset="0"/>
            </a:endParaRPr>
          </a:p>
          <a:p>
            <a:pPr algn="just"/>
            <a:r>
              <a:rPr lang="vi-VN" sz="2800">
                <a:latin typeface="Times New Roman" panose="02020603050405020304" pitchFamily="18" charset="0"/>
                <a:cs typeface="Times New Roman" panose="02020603050405020304" pitchFamily="18" charset="0"/>
              </a:rPr>
              <a:t>Danh hiệu chiến sĩ thi đua Thành phố để tặng cho cá nhân đạt các tiêu chuẩn sau đây:</a:t>
            </a:r>
          </a:p>
          <a:p>
            <a:pPr algn="just"/>
            <a:r>
              <a:rPr lang="vi-VN" sz="2800">
                <a:latin typeface="Times New Roman" panose="02020603050405020304" pitchFamily="18" charset="0"/>
                <a:cs typeface="Times New Roman" panose="02020603050405020304" pitchFamily="18" charset="0"/>
              </a:rPr>
              <a:t>a) Có thành tích xuất sắc tiêu biểu được lựa chọn trong số những cá nhân có </a:t>
            </a:r>
            <a:r>
              <a:rPr lang="vi-VN" sz="2800" b="1">
                <a:latin typeface="Times New Roman" panose="02020603050405020304" pitchFamily="18" charset="0"/>
                <a:cs typeface="Times New Roman" panose="02020603050405020304" pitchFamily="18" charset="0"/>
              </a:rPr>
              <a:t>03 lần liên tục </a:t>
            </a:r>
            <a:r>
              <a:rPr lang="vi-VN" sz="2800">
                <a:latin typeface="Times New Roman" panose="02020603050405020304" pitchFamily="18" charset="0"/>
                <a:cs typeface="Times New Roman" panose="02020603050405020304" pitchFamily="18" charset="0"/>
              </a:rPr>
              <a:t>được tặng danh hiệu “Chiến sĩ thi đua cơ sở”;</a:t>
            </a:r>
          </a:p>
          <a:p>
            <a:pPr algn="just"/>
            <a:r>
              <a:rPr lang="vi-VN" sz="2800">
                <a:latin typeface="Times New Roman" panose="02020603050405020304" pitchFamily="18" charset="0"/>
                <a:cs typeface="Times New Roman" panose="02020603050405020304" pitchFamily="18" charset="0"/>
              </a:rPr>
              <a:t>b) Có sáng kiến đã được áp dụng hiệu quả và có khả năng nhân rộng trong </a:t>
            </a:r>
            <a:r>
              <a:rPr lang="en-US" sz="2800">
                <a:latin typeface="Times New Roman" panose="02020603050405020304" pitchFamily="18" charset="0"/>
                <a:cs typeface="Times New Roman" panose="02020603050405020304" pitchFamily="18" charset="0"/>
              </a:rPr>
              <a:t>Thành phố </a:t>
            </a:r>
            <a:r>
              <a:rPr lang="vi-VN" sz="2800">
                <a:latin typeface="Times New Roman" panose="02020603050405020304" pitchFamily="18" charset="0"/>
                <a:cs typeface="Times New Roman" panose="02020603050405020304" pitchFamily="18" charset="0"/>
              </a:rPr>
              <a:t>hoặc có đề tài khoa học, đề án khoa học, công trình khoa học và công nghệ đã được nghiệm thu </a:t>
            </a:r>
            <a:r>
              <a:rPr lang="en-US" sz="2800">
                <a:latin typeface="Times New Roman" panose="02020603050405020304" pitchFamily="18" charset="0"/>
                <a:cs typeface="Times New Roman" panose="02020603050405020304" pitchFamily="18" charset="0"/>
              </a:rPr>
              <a:t>và áp dụng hiệu quả trong phạm vi Thành phố, có phạm vi </a:t>
            </a:r>
            <a:r>
              <a:rPr lang="vi-VN" sz="2800">
                <a:latin typeface="Times New Roman" panose="02020603050405020304" pitchFamily="18" charset="0"/>
                <a:cs typeface="Times New Roman" panose="02020603050405020304" pitchFamily="18" charset="0"/>
              </a:rPr>
              <a:t>ho</a:t>
            </a:r>
            <a:r>
              <a:rPr lang="en-US" sz="2800">
                <a:latin typeface="Times New Roman" panose="02020603050405020304" pitchFamily="18" charset="0"/>
                <a:cs typeface="Times New Roman" panose="02020603050405020304" pitchFamily="18" charset="0"/>
              </a:rPr>
              <a:t>ặ</a:t>
            </a:r>
            <a:r>
              <a:rPr lang="vi-VN" sz="2800">
                <a:latin typeface="Times New Roman" panose="02020603050405020304" pitchFamily="18" charset="0"/>
                <a:cs typeface="Times New Roman" panose="02020603050405020304" pitchFamily="18" charset="0"/>
              </a:rPr>
              <a:t>c mưu trí, sáng tạo trong chiến đấu, phục vụ chiến đấu </a:t>
            </a:r>
            <a:r>
              <a:rPr lang="en-US" sz="2800">
                <a:latin typeface="Times New Roman" panose="02020603050405020304" pitchFamily="18" charset="0"/>
                <a:cs typeface="Times New Roman" panose="02020603050405020304" pitchFamily="18" charset="0"/>
              </a:rPr>
              <a:t>có phạm vi ảnh hưởng trong toàn quân hoặc toàn lực lượng Công an nhân dân.</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196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a:t>
            </a:r>
            <a:r>
              <a:rPr lang="en-US" sz="2400" dirty="0" err="1">
                <a:solidFill>
                  <a:schemeClr val="bg1"/>
                </a:solidFill>
                <a:latin typeface="Times New Roman" panose="02020603050405020304" pitchFamily="18" charset="0"/>
                <a:cs typeface="Times New Roman" panose="02020603050405020304" pitchFamily="18" charset="0"/>
              </a:rPr>
              <a:t>khen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7FE136D7-2B14-1080-569B-7597C8E43A80}"/>
              </a:ext>
            </a:extLst>
          </p:cNvPr>
          <p:cNvSpPr txBox="1"/>
          <p:nvPr/>
        </p:nvSpPr>
        <p:spPr>
          <a:xfrm>
            <a:off x="533400" y="1143000"/>
            <a:ext cx="11201400" cy="3385542"/>
          </a:xfrm>
          <a:prstGeom prst="rect">
            <a:avLst/>
          </a:prstGeom>
          <a:noFill/>
        </p:spPr>
        <p:txBody>
          <a:bodyPr wrap="square">
            <a:spAutoFit/>
          </a:bodyPr>
          <a:lstStyle/>
          <a:p>
            <a:r>
              <a:rPr lang="en-US" sz="2800">
                <a:solidFill>
                  <a:schemeClr val="accent6"/>
                </a:solidFill>
                <a:latin typeface="Times New Roman" panose="02020603050405020304" pitchFamily="18" charset="0"/>
                <a:cs typeface="Times New Roman" panose="02020603050405020304" pitchFamily="18" charset="0"/>
              </a:rPr>
              <a:t>Chiến sĩ thi đua Thành phố (Đ22, Luật TĐKT)</a:t>
            </a:r>
            <a:r>
              <a:rPr lang="en-US">
                <a:solidFill>
                  <a:schemeClr val="accent6"/>
                </a:solidFill>
              </a:rPr>
              <a:t>:</a:t>
            </a:r>
          </a:p>
          <a:p>
            <a:r>
              <a:rPr lang="en-US"/>
              <a:t> </a:t>
            </a:r>
            <a:endParaRPr lang="en-US" sz="1000"/>
          </a:p>
          <a:p>
            <a:pPr algn="just"/>
            <a:r>
              <a:rPr lang="en-US" sz="2800">
                <a:latin typeface="Times New Roman" panose="02020603050405020304" pitchFamily="18" charset="0"/>
                <a:cs typeface="Times New Roman" panose="02020603050405020304" pitchFamily="18" charset="0"/>
              </a:rPr>
              <a:t>2. Chủ tịch ủy ban nhân dân Thành phố xem xét, công nhận hiệu quả và khả năng nhân rộng, phạm vi ảnh hưởng trong Thành phố của sáng kiến, đề tài khoa học, đề án khoa học, công trình khoa học và công nghệ.</a:t>
            </a:r>
          </a:p>
          <a:p>
            <a:pPr algn="just"/>
            <a:r>
              <a:rPr lang="en-US" sz="2800">
                <a:latin typeface="Times New Roman" panose="02020603050405020304" pitchFamily="18" charset="0"/>
                <a:cs typeface="Times New Roman" panose="02020603050405020304" pitchFamily="18" charset="0"/>
              </a:rPr>
              <a:t>    Bộ Trưởng Bộ Quốc phòng, Bộ Trưởng Bộ Công an xem xét, công nhận sự mưu trí, sáng tạo trong chiến đấu, phục vụ chiến đấu có phạm vi ảnh hưởng trong toàn quân hoặc toàn lực lượng Công an nhân dân.</a:t>
            </a:r>
          </a:p>
        </p:txBody>
      </p:sp>
    </p:spTree>
    <p:extLst>
      <p:ext uri="{BB962C8B-B14F-4D97-AF65-F5344CB8AC3E}">
        <p14:creationId xmlns:p14="http://schemas.microsoft.com/office/powerpoint/2010/main" val="2490959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a:t>
            </a:r>
            <a:r>
              <a:rPr lang="en-US" sz="2400" dirty="0" err="1">
                <a:solidFill>
                  <a:schemeClr val="bg1"/>
                </a:solidFill>
                <a:latin typeface="Times New Roman" panose="02020603050405020304" pitchFamily="18" charset="0"/>
                <a:cs typeface="Times New Roman" panose="02020603050405020304" pitchFamily="18" charset="0"/>
              </a:rPr>
              <a:t>khen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5" name="TextBox 4">
            <a:extLst>
              <a:ext uri="{FF2B5EF4-FFF2-40B4-BE49-F238E27FC236}">
                <a16:creationId xmlns:a16="http://schemas.microsoft.com/office/drawing/2014/main" id="{77968FD3-C00B-66C2-2FEE-D5A4BB6FFCCC}"/>
              </a:ext>
            </a:extLst>
          </p:cNvPr>
          <p:cNvSpPr txBox="1"/>
          <p:nvPr/>
        </p:nvSpPr>
        <p:spPr>
          <a:xfrm>
            <a:off x="571500" y="1066800"/>
            <a:ext cx="11163300" cy="5262979"/>
          </a:xfrm>
          <a:prstGeom prst="rect">
            <a:avLst/>
          </a:prstGeom>
          <a:noFill/>
        </p:spPr>
        <p:txBody>
          <a:bodyPr wrap="square">
            <a:spAutoFit/>
          </a:bodyPr>
          <a:lstStyle/>
          <a:p>
            <a:pPr algn="just"/>
            <a:r>
              <a:rPr lang="vi-VN" sz="2800">
                <a:solidFill>
                  <a:schemeClr val="accent6"/>
                </a:solidFill>
                <a:latin typeface="Times New Roman" panose="02020603050405020304" pitchFamily="18" charset="0"/>
                <a:cs typeface="Times New Roman" panose="02020603050405020304" pitchFamily="18" charset="0"/>
              </a:rPr>
              <a:t>Thôn, tổ dân phố văn hóa (Đ30, Luật TĐKT và Đ6 Nghị định số 86/2023/NĐ-CP ngày 07/12/2023 của Chính phủ Quy định)</a:t>
            </a:r>
          </a:p>
          <a:p>
            <a:pPr algn="just"/>
            <a:r>
              <a:rPr lang="vi-VN" sz="2800">
                <a:latin typeface="Times New Roman" panose="02020603050405020304" pitchFamily="18" charset="0"/>
                <a:cs typeface="Times New Roman" panose="02020603050405020304" pitchFamily="18" charset="0"/>
              </a:rPr>
              <a:t>1. Danh hiệu thôn, tổ dân phố văn hóa để tặng hằng năm cho thôn, tổ dân phố trong phạm vi cấp xã đạt các tiêu chuẩn sau đây:</a:t>
            </a:r>
          </a:p>
          <a:p>
            <a:pPr algn="just"/>
            <a:r>
              <a:rPr lang="vi-VN" sz="2800">
                <a:latin typeface="Times New Roman" panose="02020603050405020304" pitchFamily="18" charset="0"/>
                <a:cs typeface="Times New Roman" panose="02020603050405020304" pitchFamily="18" charset="0"/>
              </a:rPr>
              <a:t>a) Đời sống kinh tế ổn định và phát triển;</a:t>
            </a:r>
          </a:p>
          <a:p>
            <a:pPr algn="just"/>
            <a:r>
              <a:rPr lang="vi-VN" sz="2800">
                <a:latin typeface="Times New Roman" panose="02020603050405020304" pitchFamily="18" charset="0"/>
                <a:cs typeface="Times New Roman" panose="02020603050405020304" pitchFamily="18" charset="0"/>
              </a:rPr>
              <a:t>b) Đời sống văn hóa, tinh thần lành mạnh, phong phú;</a:t>
            </a:r>
          </a:p>
          <a:p>
            <a:pPr algn="just"/>
            <a:r>
              <a:rPr lang="vi-VN" sz="2800">
                <a:latin typeface="Times New Roman" panose="02020603050405020304" pitchFamily="18" charset="0"/>
                <a:cs typeface="Times New Roman" panose="02020603050405020304" pitchFamily="18" charset="0"/>
              </a:rPr>
              <a:t>c) Môi trường an toàn, thân thiện, cảnh quan sạch đẹp;</a:t>
            </a:r>
          </a:p>
          <a:p>
            <a:pPr algn="just"/>
            <a:r>
              <a:rPr lang="vi-VN" sz="2800">
                <a:latin typeface="Times New Roman" panose="02020603050405020304" pitchFamily="18" charset="0"/>
                <a:cs typeface="Times New Roman" panose="02020603050405020304" pitchFamily="18" charset="0"/>
              </a:rPr>
              <a:t>d) Chấp hành tốt chủ trương của Đảng, chính sách, pháp luật của Nhà nước; giữ vững trật tự, an toàn xã hội; tích cực tham gia các phong trào thi đua của địa phương;</a:t>
            </a:r>
          </a:p>
          <a:p>
            <a:pPr algn="just"/>
            <a:r>
              <a:rPr lang="vi-VN" sz="2800">
                <a:latin typeface="Times New Roman" panose="02020603050405020304" pitchFamily="18" charset="0"/>
                <a:cs typeface="Times New Roman" panose="02020603050405020304" pitchFamily="18" charset="0"/>
              </a:rPr>
              <a:t>đ) Có tinh thần đoàn kết, tương trợ, giúp đỡ lẫn nhau trong cộng đồng.</a:t>
            </a:r>
          </a:p>
          <a:p>
            <a:pPr algn="just"/>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44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BC9760CB-083A-C0D4-BCB4-C464D21C4F80}"/>
              </a:ext>
            </a:extLst>
          </p:cNvPr>
          <p:cNvSpPr>
            <a:spLocks noGrp="1" noChangeArrowheads="1"/>
          </p:cNvSpPr>
          <p:nvPr>
            <p:ph idx="4294967295"/>
          </p:nvPr>
        </p:nvSpPr>
        <p:spPr>
          <a:xfrm>
            <a:off x="752167" y="685800"/>
            <a:ext cx="10707329" cy="5767754"/>
          </a:xfrm>
        </p:spPr>
        <p:txBody>
          <a:bodyPr/>
          <a:lstStyle/>
          <a:p>
            <a:endParaRPr lang="en-US" altLang="en-US" dirty="0"/>
          </a:p>
        </p:txBody>
      </p:sp>
      <p:sp>
        <p:nvSpPr>
          <p:cNvPr id="4" name="Rectangle 3">
            <a:extLst>
              <a:ext uri="{FF2B5EF4-FFF2-40B4-BE49-F238E27FC236}">
                <a16:creationId xmlns:a16="http://schemas.microsoft.com/office/drawing/2014/main" id="{B371DFFD-677C-5465-54E2-D0B66A66FB5A}"/>
              </a:ext>
            </a:extLst>
          </p:cNvPr>
          <p:cNvSpPr/>
          <p:nvPr/>
        </p:nvSpPr>
        <p:spPr>
          <a:xfrm>
            <a:off x="533400" y="1312606"/>
            <a:ext cx="1991766" cy="4630994"/>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err="1">
                <a:solidFill>
                  <a:srgbClr val="0000FF"/>
                </a:solidFill>
                <a:latin typeface="Times New Roman" panose="02020603050405020304" pitchFamily="18" charset="0"/>
                <a:cs typeface="Times New Roman" panose="02020603050405020304" pitchFamily="18" charset="0"/>
              </a:rPr>
              <a:t>Nghị</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định</a:t>
            </a:r>
            <a:r>
              <a:rPr lang="en-US" sz="3200" b="1">
                <a:solidFill>
                  <a:srgbClr val="0000FF"/>
                </a:solidFill>
                <a:latin typeface="Times New Roman" panose="02020603050405020304" pitchFamily="18" charset="0"/>
                <a:cs typeface="Times New Roman" panose="02020603050405020304" pitchFamily="18" charset="0"/>
              </a:rPr>
              <a:t> số 98 </a:t>
            </a:r>
            <a:r>
              <a:rPr lang="en-US" sz="3200" b="1" dirty="0">
                <a:solidFill>
                  <a:srgbClr val="0000FF"/>
                </a:solidFill>
                <a:latin typeface="Times New Roman" panose="02020603050405020304" pitchFamily="18" charset="0"/>
                <a:cs typeface="Times New Roman" panose="02020603050405020304" pitchFamily="18" charset="0"/>
              </a:rPr>
              <a:t>(</a:t>
            </a:r>
            <a:r>
              <a:rPr lang="en-US" sz="2600" b="1" dirty="0">
                <a:solidFill>
                  <a:srgbClr val="0000FF"/>
                </a:solidFill>
                <a:latin typeface="Times New Roman" panose="02020603050405020304" pitchFamily="18" charset="0"/>
                <a:cs typeface="Times New Roman" panose="02020603050405020304" pitchFamily="18" charset="0"/>
              </a:rPr>
              <a:t>31/12/2023)</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của</a:t>
            </a:r>
            <a:r>
              <a:rPr lang="en-US" sz="3200" b="1">
                <a:solidFill>
                  <a:srgbClr val="0000FF"/>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3200" b="1">
                <a:solidFill>
                  <a:srgbClr val="0000FF"/>
                </a:solidFill>
                <a:latin typeface="Times New Roman" panose="02020603050405020304" pitchFamily="18" charset="0"/>
                <a:cs typeface="Times New Roman" panose="02020603050405020304" pitchFamily="18" charset="0"/>
              </a:rPr>
              <a:t>Chính phủ</a:t>
            </a:r>
          </a:p>
          <a:p>
            <a:pPr algn="ctr" eaLnBrk="1" fontAlgn="auto" hangingPunct="1">
              <a:spcBef>
                <a:spcPts val="0"/>
              </a:spcBef>
              <a:spcAft>
                <a:spcPts val="0"/>
              </a:spcAft>
              <a:defRPr/>
            </a:pPr>
            <a:endParaRPr lang="en-US" sz="1600" b="1">
              <a:solidFill>
                <a:srgbClr val="0000FF"/>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2800" b="1">
                <a:solidFill>
                  <a:srgbClr val="0000FF"/>
                </a:solidFill>
                <a:latin typeface="Times New Roman" panose="02020603050405020304" pitchFamily="18" charset="0"/>
                <a:cs typeface="Times New Roman" panose="02020603050405020304" pitchFamily="18" charset="0"/>
              </a:rPr>
              <a:t>(Gồm 10 chương, 117 Điều)</a:t>
            </a:r>
            <a:endParaRPr lang="en-US" sz="2800" b="1" dirty="0">
              <a:solidFill>
                <a:srgbClr val="0000FF"/>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0E400834-68CC-A1A5-BD8B-A9DE074B05C8}"/>
              </a:ext>
            </a:extLst>
          </p:cNvPr>
          <p:cNvCxnSpPr>
            <a:cxnSpLocks/>
          </p:cNvCxnSpPr>
          <p:nvPr/>
        </p:nvCxnSpPr>
        <p:spPr>
          <a:xfrm flipV="1">
            <a:off x="2514600" y="1569430"/>
            <a:ext cx="908538" cy="2016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977DC4F-EB5A-2935-505D-253147891496}"/>
              </a:ext>
            </a:extLst>
          </p:cNvPr>
          <p:cNvSpPr/>
          <p:nvPr/>
        </p:nvSpPr>
        <p:spPr>
          <a:xfrm>
            <a:off x="3490546" y="1954268"/>
            <a:ext cx="5111541" cy="1284908"/>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600" dirty="0">
                <a:solidFill>
                  <a:srgbClr val="0000FF"/>
                </a:solidFill>
                <a:latin typeface="Times New Roman" panose="02020603050405020304" pitchFamily="18" charset="0"/>
                <a:cs typeface="Times New Roman" panose="02020603050405020304" pitchFamily="18" charset="0"/>
              </a:rPr>
              <a:t>02 </a:t>
            </a:r>
            <a:r>
              <a:rPr lang="en-US" sz="2600" dirty="0" err="1">
                <a:solidFill>
                  <a:srgbClr val="0000FF"/>
                </a:solidFill>
                <a:latin typeface="Times New Roman" panose="02020603050405020304" pitchFamily="18" charset="0"/>
                <a:cs typeface="Times New Roman" panose="02020603050405020304" pitchFamily="18" charset="0"/>
              </a:rPr>
              <a:t>Điều</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về</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Trao</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tặng</a:t>
            </a:r>
            <a:r>
              <a:rPr lang="en-US" sz="2600" dirty="0">
                <a:solidFill>
                  <a:srgbClr val="0000FF"/>
                </a:solidFill>
                <a:latin typeface="Times New Roman" panose="02020603050405020304" pitchFamily="18" charset="0"/>
                <a:cs typeface="Times New Roman" panose="02020603050405020304" pitchFamily="18" charset="0"/>
              </a:rPr>
              <a:t> - </a:t>
            </a:r>
            <a:r>
              <a:rPr lang="en-US" sz="2600" dirty="0" err="1">
                <a:solidFill>
                  <a:srgbClr val="0000FF"/>
                </a:solidFill>
                <a:latin typeface="Times New Roman" panose="02020603050405020304" pitchFamily="18" charset="0"/>
                <a:cs typeface="Times New Roman" panose="02020603050405020304" pitchFamily="18" charset="0"/>
              </a:rPr>
              <a:t>Đón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nhận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Danh</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hiệu</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đua</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và</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hình</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thức</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khen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thưởng</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4CCFF6A-2289-A810-C01C-E8AEFAE068D6}"/>
              </a:ext>
            </a:extLst>
          </p:cNvPr>
          <p:cNvSpPr/>
          <p:nvPr/>
        </p:nvSpPr>
        <p:spPr>
          <a:xfrm>
            <a:off x="3490546" y="524933"/>
            <a:ext cx="5111541" cy="1294343"/>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600" dirty="0">
                <a:solidFill>
                  <a:srgbClr val="0000FF"/>
                </a:solidFill>
                <a:latin typeface="Times New Roman" panose="02020603050405020304" pitchFamily="18" charset="0"/>
                <a:cs typeface="Times New Roman" panose="02020603050405020304" pitchFamily="18" charset="0"/>
              </a:rPr>
              <a:t>74 </a:t>
            </a:r>
            <a:r>
              <a:rPr lang="en-US" sz="2600" dirty="0" err="1">
                <a:solidFill>
                  <a:srgbClr val="0000FF"/>
                </a:solidFill>
                <a:latin typeface="Times New Roman" panose="02020603050405020304" pitchFamily="18" charset="0"/>
                <a:cs typeface="Times New Roman" panose="02020603050405020304" pitchFamily="18" charset="0"/>
              </a:rPr>
              <a:t>Điều</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về</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phong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trào</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đua</a:t>
            </a:r>
            <a:r>
              <a:rPr lang="en-US" sz="2600" dirty="0">
                <a:solidFill>
                  <a:srgbClr val="0000FF"/>
                </a:solidFill>
                <a:latin typeface="Times New Roman" panose="02020603050405020304" pitchFamily="18" charset="0"/>
                <a:cs typeface="Times New Roman" panose="02020603050405020304" pitchFamily="18" charset="0"/>
              </a:rPr>
              <a:t>, </a:t>
            </a:r>
          </a:p>
          <a:p>
            <a:pPr algn="ctr" eaLnBrk="1" fontAlgn="auto" hangingPunct="1">
              <a:spcBef>
                <a:spcPts val="0"/>
              </a:spcBef>
              <a:spcAft>
                <a:spcPts val="0"/>
              </a:spcAft>
              <a:defRPr/>
            </a:pPr>
            <a:r>
              <a:rPr lang="en-US" sz="2600" dirty="0" err="1">
                <a:solidFill>
                  <a:srgbClr val="0000FF"/>
                </a:solidFill>
                <a:latin typeface="Times New Roman" panose="02020603050405020304" pitchFamily="18" charset="0"/>
                <a:cs typeface="Times New Roman" panose="02020603050405020304" pitchFamily="18" charset="0"/>
              </a:rPr>
              <a:t>tiêu</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chuẩn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điều</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kiện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thủ</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tục</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hồ</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sơ</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khen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thưởng</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928B512-F524-1856-B395-EE943D7316F1}"/>
              </a:ext>
            </a:extLst>
          </p:cNvPr>
          <p:cNvSpPr/>
          <p:nvPr/>
        </p:nvSpPr>
        <p:spPr>
          <a:xfrm>
            <a:off x="3549542" y="3362615"/>
            <a:ext cx="5052545" cy="1306237"/>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600" dirty="0">
                <a:solidFill>
                  <a:srgbClr val="0000FF"/>
                </a:solidFill>
                <a:latin typeface="Times New Roman" panose="02020603050405020304" pitchFamily="18" charset="0"/>
                <a:cs typeface="Times New Roman" panose="02020603050405020304" pitchFamily="18" charset="0"/>
              </a:rPr>
              <a:t>36 </a:t>
            </a:r>
            <a:r>
              <a:rPr lang="en-US" sz="2600" dirty="0" err="1">
                <a:solidFill>
                  <a:srgbClr val="0000FF"/>
                </a:solidFill>
                <a:latin typeface="Times New Roman" panose="02020603050405020304" pitchFamily="18" charset="0"/>
                <a:cs typeface="Times New Roman" panose="02020603050405020304" pitchFamily="18" charset="0"/>
              </a:rPr>
              <a:t>Điều</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về</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Mẫu</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Bằng</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các</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Danh</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hiệu</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thi</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đua</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hình</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thức</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khen</a:t>
            </a:r>
            <a:r>
              <a:rPr lang="en-US" sz="2600" dirty="0">
                <a:solidFill>
                  <a:srgbClr val="0000FF"/>
                </a:solidFill>
                <a:latin typeface="Times New Roman" panose="02020603050405020304" pitchFamily="18" charset="0"/>
                <a:cs typeface="Times New Roman" panose="02020603050405020304" pitchFamily="18" charset="0"/>
              </a:rPr>
              <a:t> </a:t>
            </a:r>
            <a:r>
              <a:rPr lang="en-US" sz="2600" dirty="0" err="1">
                <a:solidFill>
                  <a:srgbClr val="0000FF"/>
                </a:solidFill>
                <a:latin typeface="Times New Roman" panose="02020603050405020304" pitchFamily="18" charset="0"/>
                <a:cs typeface="Times New Roman" panose="02020603050405020304" pitchFamily="18" charset="0"/>
              </a:rPr>
              <a:t>thưởng</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FC626F7-496C-F3F9-7CDB-7F8D749DB969}"/>
              </a:ext>
            </a:extLst>
          </p:cNvPr>
          <p:cNvSpPr/>
          <p:nvPr/>
        </p:nvSpPr>
        <p:spPr>
          <a:xfrm>
            <a:off x="3549542" y="4772899"/>
            <a:ext cx="5052545" cy="84406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solidFill>
                  <a:srgbClr val="0000FF"/>
                </a:solidFill>
                <a:latin typeface="Times New Roman" panose="02020603050405020304" pitchFamily="18" charset="0"/>
                <a:cs typeface="Times New Roman" panose="02020603050405020304" pitchFamily="18" charset="0"/>
              </a:rPr>
              <a:t>03 </a:t>
            </a:r>
            <a:r>
              <a:rPr lang="en-US" sz="2800" dirty="0" err="1">
                <a:solidFill>
                  <a:srgbClr val="0000FF"/>
                </a:solidFill>
                <a:latin typeface="Times New Roman" panose="02020603050405020304" pitchFamily="18" charset="0"/>
                <a:cs typeface="Times New Roman" panose="02020603050405020304" pitchFamily="18" charset="0"/>
              </a:rPr>
              <a:t>Điều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err="1">
                <a:solidFill>
                  <a:srgbClr val="0000FF"/>
                </a:solidFill>
                <a:latin typeface="Times New Roman" panose="02020603050405020304" pitchFamily="18" charset="0"/>
                <a:cs typeface="Times New Roman" panose="02020603050405020304" pitchFamily="18" charset="0"/>
              </a:rPr>
              <a:t>về</a:t>
            </a:r>
            <a:r>
              <a:rPr lang="en-US" sz="2800">
                <a:solidFill>
                  <a:srgbClr val="0000FF"/>
                </a:solidFill>
                <a:latin typeface="Times New Roman" panose="02020603050405020304" pitchFamily="18" charset="0"/>
                <a:cs typeface="Times New Roman" panose="02020603050405020304" pitchFamily="18" charset="0"/>
              </a:rPr>
              <a:t> thủ tục cấp </a:t>
            </a:r>
            <a:r>
              <a:rPr lang="en-US" sz="2800" dirty="0" err="1">
                <a:solidFill>
                  <a:srgbClr val="0000FF"/>
                </a:solidFill>
                <a:latin typeface="Times New Roman" panose="02020603050405020304" pitchFamily="18" charset="0"/>
                <a:cs typeface="Times New Roman" panose="02020603050405020304" pitchFamily="18" charset="0"/>
              </a:rPr>
              <a:t>đổi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cấp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khen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thưởng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C54EC0C-1146-5D0A-186D-4572EC3BB7EC}"/>
              </a:ext>
            </a:extLst>
          </p:cNvPr>
          <p:cNvSpPr/>
          <p:nvPr/>
        </p:nvSpPr>
        <p:spPr>
          <a:xfrm>
            <a:off x="3549542" y="5740400"/>
            <a:ext cx="5032057" cy="70777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rgbClr val="0000FF"/>
                </a:solidFill>
                <a:latin typeface="Times New Roman" panose="02020603050405020304" pitchFamily="18" charset="0"/>
                <a:cs typeface="Times New Roman" panose="02020603050405020304" pitchFamily="18" charset="0"/>
              </a:rPr>
              <a:t>02 Điều về điểu khoản thi hành</a:t>
            </a:r>
            <a:endParaRPr lang="en-US" sz="2800" dirty="0">
              <a:solidFill>
                <a:srgbClr val="0000FF"/>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E5DC6338-253B-E4CC-E163-0A66C4A66DCE}"/>
              </a:ext>
            </a:extLst>
          </p:cNvPr>
          <p:cNvCxnSpPr>
            <a:cxnSpLocks/>
          </p:cNvCxnSpPr>
          <p:nvPr/>
        </p:nvCxnSpPr>
        <p:spPr>
          <a:xfrm flipV="1">
            <a:off x="2514600" y="2374397"/>
            <a:ext cx="908538" cy="1184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035DD95-CD68-4ABD-9E5E-2115E6ED1932}"/>
              </a:ext>
            </a:extLst>
          </p:cNvPr>
          <p:cNvCxnSpPr>
            <a:cxnSpLocks/>
          </p:cNvCxnSpPr>
          <p:nvPr/>
        </p:nvCxnSpPr>
        <p:spPr>
          <a:xfrm>
            <a:off x="2514600" y="3540843"/>
            <a:ext cx="908538"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9091206-0BFD-03B9-3A76-EA1A3620D0C5}"/>
              </a:ext>
            </a:extLst>
          </p:cNvPr>
          <p:cNvCxnSpPr>
            <a:cxnSpLocks/>
          </p:cNvCxnSpPr>
          <p:nvPr/>
        </p:nvCxnSpPr>
        <p:spPr>
          <a:xfrm>
            <a:off x="2514600" y="3540843"/>
            <a:ext cx="921727" cy="1112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CF305E-B601-F2D5-9C54-C7B8782CF1C1}"/>
              </a:ext>
            </a:extLst>
          </p:cNvPr>
          <p:cNvCxnSpPr>
            <a:cxnSpLocks/>
          </p:cNvCxnSpPr>
          <p:nvPr/>
        </p:nvCxnSpPr>
        <p:spPr>
          <a:xfrm>
            <a:off x="2514600" y="3584777"/>
            <a:ext cx="975946" cy="2275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CDB3F7F-56FD-16FF-6E87-A825105B36CE}"/>
              </a:ext>
            </a:extLst>
          </p:cNvPr>
          <p:cNvCxnSpPr>
            <a:cxnSpLocks/>
          </p:cNvCxnSpPr>
          <p:nvPr/>
        </p:nvCxnSpPr>
        <p:spPr>
          <a:xfrm flipV="1">
            <a:off x="8581599" y="1312606"/>
            <a:ext cx="488655" cy="16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Single Corner Snipped 47">
            <a:extLst>
              <a:ext uri="{FF2B5EF4-FFF2-40B4-BE49-F238E27FC236}">
                <a16:creationId xmlns:a16="http://schemas.microsoft.com/office/drawing/2014/main" id="{B2B103E9-36CA-7752-15D8-49C69A94C63C}"/>
              </a:ext>
            </a:extLst>
          </p:cNvPr>
          <p:cNvSpPr/>
          <p:nvPr/>
        </p:nvSpPr>
        <p:spPr>
          <a:xfrm>
            <a:off x="9129250" y="834536"/>
            <a:ext cx="2456650" cy="5185264"/>
          </a:xfrm>
          <a:prstGeom prst="snip1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r>
              <a:rPr lang="en-US" sz="2800" b="1" dirty="0" err="1">
                <a:solidFill>
                  <a:srgbClr val="0000FF"/>
                </a:solidFill>
                <a:latin typeface="Times New Roman" panose="02020603050405020304" pitchFamily="18" charset="0"/>
                <a:cs typeface="Times New Roman" panose="02020603050405020304" pitchFamily="18" charset="0"/>
              </a:rPr>
              <a:t>Giao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bộ</a:t>
            </a:r>
            <a:r>
              <a:rPr lang="en-US" sz="2800" b="1" dirty="0">
                <a:solidFill>
                  <a:srgbClr val="0000FF"/>
                </a:solidFill>
                <a:latin typeface="Times New Roman" panose="02020603050405020304" pitchFamily="18" charset="0"/>
                <a:cs typeface="Times New Roman" panose="02020603050405020304" pitchFamily="18" charset="0"/>
              </a:rPr>
              <a:t>, </a:t>
            </a:r>
          </a:p>
          <a:p>
            <a:pPr algn="ctr" eaLnBrk="1" fontAlgn="auto" hangingPunct="1">
              <a:spcBef>
                <a:spcPts val="600"/>
              </a:spcBef>
              <a:spcAft>
                <a:spcPts val="0"/>
              </a:spcAft>
              <a:defRPr/>
            </a:pPr>
            <a:r>
              <a:rPr lang="en-US" sz="2800" b="1" dirty="0">
                <a:solidFill>
                  <a:srgbClr val="0000FF"/>
                </a:solidFill>
                <a:latin typeface="Times New Roman" panose="02020603050405020304" pitchFamily="18" charset="0"/>
                <a:cs typeface="Times New Roman" panose="02020603050405020304" pitchFamily="18" charset="0"/>
              </a:rPr>
              <a:t>ban, </a:t>
            </a:r>
            <a:r>
              <a:rPr lang="en-US" sz="2800" b="1" dirty="0" err="1">
                <a:solidFill>
                  <a:srgbClr val="0000FF"/>
                </a:solidFill>
                <a:latin typeface="Times New Roman" panose="02020603050405020304" pitchFamily="18" charset="0"/>
                <a:cs typeface="Times New Roman" panose="02020603050405020304" pitchFamily="18" charset="0"/>
              </a:rPr>
              <a:t>ngành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tỉnh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định</a:t>
            </a:r>
            <a:r>
              <a:rPr lang="en-US" sz="2800" b="1" dirty="0">
                <a:solidFill>
                  <a:srgbClr val="0000FF"/>
                </a:solidFill>
                <a:latin typeface="Times New Roman" panose="02020603050405020304" pitchFamily="18" charset="0"/>
                <a:cs typeface="Times New Roman" panose="02020603050405020304" pitchFamily="18" charset="0"/>
              </a:rPr>
              <a:t> 16 </a:t>
            </a:r>
            <a:r>
              <a:rPr lang="en-US" sz="2800" b="1" dirty="0" err="1">
                <a:solidFill>
                  <a:srgbClr val="0000FF"/>
                </a:solidFill>
                <a:latin typeface="Times New Roman" panose="02020603050405020304" pitchFamily="18" charset="0"/>
                <a:cs typeface="Times New Roman" panose="02020603050405020304" pitchFamily="18" charset="0"/>
              </a:rPr>
              <a:t>Điều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a:t>
            </a:r>
            <a:r>
              <a:rPr lang="en-US" sz="2800" b="1" dirty="0">
                <a:solidFill>
                  <a:srgbClr val="0000FF"/>
                </a:solidFill>
                <a:latin typeface="Times New Roman" panose="02020603050405020304" pitchFamily="18" charset="0"/>
                <a:cs typeface="Times New Roman" panose="02020603050405020304" pitchFamily="18" charset="0"/>
              </a:rPr>
              <a:t> </a:t>
            </a:r>
          </a:p>
          <a:p>
            <a:pPr algn="ctr" eaLnBrk="1" fontAlgn="auto" hangingPunct="1">
              <a:spcBef>
                <a:spcPts val="600"/>
              </a:spcBef>
              <a:spcAft>
                <a:spcPts val="0"/>
              </a:spcAft>
              <a:defRPr/>
            </a:pPr>
            <a:r>
              <a:rPr lang="en-US" sz="2800" b="1" dirty="0">
                <a:solidFill>
                  <a:srgbClr val="0000FF"/>
                </a:solidFill>
                <a:latin typeface="Times New Roman" panose="02020603050405020304" pitchFamily="18" charset="0"/>
                <a:cs typeface="Times New Roman" panose="02020603050405020304" pitchFamily="18" charset="0"/>
              </a:rPr>
              <a:t>10 </a:t>
            </a:r>
            <a:r>
              <a:rPr lang="en-US" sz="2800" b="1" dirty="0" err="1">
                <a:solidFill>
                  <a:srgbClr val="0000FF"/>
                </a:solidFill>
                <a:latin typeface="Times New Roman" panose="02020603050405020304" pitchFamily="18" charset="0"/>
                <a:cs typeface="Times New Roman" panose="02020603050405020304" pitchFamily="18" charset="0"/>
              </a:rPr>
              <a:t>Điều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giao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cấp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tỉnh</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071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lnSpc>
                <a:spcPct val="114000"/>
              </a:lnSpc>
              <a:buFont typeface="Georgia" pitchFamily="18" charset="0"/>
              <a:buNone/>
              <a:defRPr/>
            </a:pPr>
            <a:r>
              <a:rPr lang="vi-VN" sz="2400" dirty="0">
                <a:solidFill>
                  <a:schemeClr val="bg1"/>
                </a:solidFill>
                <a:latin typeface="Times New Roman" panose="02020603050405020304" pitchFamily="18" charset="0"/>
                <a:cs typeface="Times New Roman" panose="02020603050405020304" pitchFamily="18" charset="0"/>
              </a:rPr>
              <a:t>Chương II: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chuẩn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đua</a:t>
            </a:r>
            <a:r>
              <a:rPr lang="en-US" sz="2400" dirty="0">
                <a:solidFill>
                  <a:schemeClr val="bg1"/>
                </a:solidFill>
                <a:latin typeface="Times New Roman" panose="02020603050405020304" pitchFamily="18" charset="0"/>
                <a:cs typeface="Times New Roman" panose="02020603050405020304" pitchFamily="18" charset="0"/>
              </a:rPr>
              <a:t>, </a:t>
            </a:r>
            <a:r>
              <a:rPr lang="en-US" sz="2400" err="1">
                <a:solidFill>
                  <a:schemeClr val="bg1"/>
                </a:solidFill>
                <a:latin typeface="Times New Roman" panose="02020603050405020304" pitchFamily="18" charset="0"/>
                <a:cs typeface="Times New Roman" panose="02020603050405020304" pitchFamily="18" charset="0"/>
              </a:rPr>
              <a:t>hình</a:t>
            </a:r>
            <a:r>
              <a:rPr lang="en-US" sz="2400">
                <a:solidFill>
                  <a:schemeClr val="bg1"/>
                </a:solidFill>
                <a:latin typeface="Times New Roman" panose="02020603050405020304" pitchFamily="18" charset="0"/>
                <a:cs typeface="Times New Roman" panose="02020603050405020304" pitchFamily="18" charset="0"/>
              </a:rPr>
              <a:t>  thức  </a:t>
            </a:r>
            <a:r>
              <a:rPr lang="en-US" sz="2400" dirty="0" err="1">
                <a:solidFill>
                  <a:schemeClr val="bg1"/>
                </a:solidFill>
                <a:latin typeface="Times New Roman" panose="02020603050405020304" pitchFamily="18" charset="0"/>
                <a:cs typeface="Times New Roman" panose="02020603050405020304" pitchFamily="18" charset="0"/>
              </a:rPr>
              <a:t>khen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thưởng</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723CD0FA-4547-D75A-989E-6AF65E634D3A}"/>
              </a:ext>
            </a:extLst>
          </p:cNvPr>
          <p:cNvSpPr txBox="1"/>
          <p:nvPr/>
        </p:nvSpPr>
        <p:spPr>
          <a:xfrm>
            <a:off x="914400" y="2646220"/>
            <a:ext cx="10439400" cy="3108543"/>
          </a:xfrm>
          <a:prstGeom prst="rect">
            <a:avLst/>
          </a:prstGeom>
          <a:noFill/>
        </p:spPr>
        <p:txBody>
          <a:bodyPr wrap="square">
            <a:spAutoFit/>
          </a:bodyPr>
          <a:lstStyle/>
          <a:p>
            <a:r>
              <a:rPr lang="en-US" sz="2800">
                <a:solidFill>
                  <a:schemeClr val="accent6"/>
                </a:solidFill>
                <a:latin typeface="Times New Roman" panose="02020603050405020304" pitchFamily="18" charset="0"/>
                <a:cs typeface="Times New Roman" panose="02020603050405020304" pitchFamily="18" charset="0"/>
              </a:rPr>
              <a:t>Thôn, tổ dân phố văn hóa (Đ30, Luật TĐKT và Đ6 Nghị định số 86/2023/NĐ-CP ngày 07/12/2023 của Chính phủ Quy định)</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2</a:t>
            </a:r>
            <a:r>
              <a:rPr lang="vi-VN" sz="2800">
                <a:latin typeface="Times New Roman" panose="02020603050405020304" pitchFamily="18" charset="0"/>
                <a:cs typeface="Times New Roman" panose="02020603050405020304" pitchFamily="18" charset="0"/>
              </a:rPr>
              <a:t>. Ủy ban nhân dân cấp tỉnh quy định chi tiết tiêu chuẩn và việc xét tặng danh hiệu thôn, tổ dân phố văn hóa trên cơ sở khung tiêu chuẩn do Chính phủ quy định </a:t>
            </a:r>
            <a:r>
              <a:rPr lang="vi-VN" sz="2800" i="1">
                <a:latin typeface="Times New Roman" panose="02020603050405020304" pitchFamily="18" charset="0"/>
                <a:cs typeface="Times New Roman" panose="02020603050405020304" pitchFamily="18" charset="0"/>
              </a:rPr>
              <a:t>(Sở Văn hóa và Thể thao tham mưu Ủy ban nhân Thành phố ban hành quy chế, thang bản điểm).</a:t>
            </a:r>
            <a:endParaRPr lang="en-US" sz="2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383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2E743-189F-C97B-25FF-F2EDFF050C8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0A9B576-3786-B4F4-6823-9A37D67E4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C346C810-4D47-5472-24E1-74172D958740}"/>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31BAAE83-BA19-FF3A-5B9D-4B4E80D61237}"/>
              </a:ext>
            </a:extLst>
          </p:cNvPr>
          <p:cNvSpPr txBox="1"/>
          <p:nvPr/>
        </p:nvSpPr>
        <p:spPr>
          <a:xfrm>
            <a:off x="689810" y="1125445"/>
            <a:ext cx="11197390"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schemeClr val="accent6"/>
                </a:solidFill>
                <a:effectLst/>
                <a:uLnTx/>
                <a:uFillTx/>
                <a:latin typeface="Times New Roman" panose="02020603050405020304" pitchFamily="18" charset="0"/>
                <a:ea typeface="+mn-ea"/>
                <a:cs typeface="Times New Roman" panose="02020603050405020304" pitchFamily="18" charset="0"/>
              </a:rPr>
              <a:t>Danh hiệu thi đua đối với hộ gia đình là “Gia đình văn hóa” (Đ31, Luật TĐKT và Đ6 Nghị định số 86/2023/NĐ-CP ngày 07/12/2023 của Chính phủ)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Danh hiệu “Gia đình văn hóa” để tặng hằng năm cho hộ gia đình đạt các tiêu chuẩn sau đây: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Gương mẫu chấp hành tốt chủ trương của Đảng, chính sách, pháp luật của Nhà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Tích cực tham gia các phong trào thi đua lao động, sản xuất, học tập, bảo vệ an ninh, trật tự, an toàn xã hội của địa phương;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Gia đình no ấm, tiến bộ, hạnh phúc, văn minh; thường xuyên gắn bó, đoàn kết, tương trợ, giúp đỡ trong cộng đồng.</a:t>
            </a:r>
          </a:p>
        </p:txBody>
      </p:sp>
    </p:spTree>
    <p:extLst>
      <p:ext uri="{BB962C8B-B14F-4D97-AF65-F5344CB8AC3E}">
        <p14:creationId xmlns:p14="http://schemas.microsoft.com/office/powerpoint/2010/main" val="3030945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89DED-9A2B-A40F-75E4-683C0C3D7AA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6E38739-C1EF-A00F-037C-EA92A4DD8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A12A5CFD-3023-8278-95DC-7E02395ACDBB}"/>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82F7B2DA-9CC6-3DD3-18C7-8BFC3F88BE38}"/>
              </a:ext>
            </a:extLst>
          </p:cNvPr>
          <p:cNvSpPr txBox="1"/>
          <p:nvPr/>
        </p:nvSpPr>
        <p:spPr>
          <a:xfrm>
            <a:off x="533400" y="1371600"/>
            <a:ext cx="113538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a:ln>
                  <a:noFill/>
                </a:ln>
                <a:solidFill>
                  <a:schemeClr val="accent6"/>
                </a:solidFill>
                <a:effectLst/>
                <a:uLnTx/>
                <a:uFillTx/>
                <a:latin typeface="Times New Roman" panose="02020603050405020304" pitchFamily="18" charset="0"/>
                <a:ea typeface="+mn-ea"/>
                <a:cs typeface="Times New Roman" panose="02020603050405020304" pitchFamily="18" charset="0"/>
              </a:rPr>
              <a:t>Danh hiệu thi đua đối với hộ gia đình là “Gia đình văn hóa” (Đ31, Luật TĐKT và Đ6 Nghị định số 86/2023/NĐ-CP ngày 07/12/2023 của Chính phủ)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Ủy ban nhân dân cấp tỉnh quy định chi tiết tiêu chuẩn và việc xét tặng danh hiệu “Gia đình văn hóa” trên cơ sở khung tiêu chuẩn do Chính phủ quy định </a:t>
            </a:r>
            <a:r>
              <a:rPr kumimoji="0" lang="vi-VN" sz="280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(Sở Văn hóa và Thể thao tham mưu Ủy ban nhân Thành phố ban hành quy chế, thang bản điểm).</a:t>
            </a:r>
          </a:p>
        </p:txBody>
      </p:sp>
    </p:spTree>
    <p:extLst>
      <p:ext uri="{BB962C8B-B14F-4D97-AF65-F5344CB8AC3E}">
        <p14:creationId xmlns:p14="http://schemas.microsoft.com/office/powerpoint/2010/main" val="381572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3F65A-8EE5-F993-A5F5-6FFC6887A91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B22A918-320D-8C81-791F-9616E36EC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89AE7B43-A83C-1EE4-BB6D-948ECDF658E9}"/>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B7013EC7-51BC-637E-5314-6211FA945FD4}"/>
              </a:ext>
            </a:extLst>
          </p:cNvPr>
          <p:cNvSpPr txBox="1"/>
          <p:nvPr/>
        </p:nvSpPr>
        <p:spPr>
          <a:xfrm>
            <a:off x="533400" y="1371600"/>
            <a:ext cx="11353800"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schemeClr val="accent6"/>
                </a:solidFill>
                <a:effectLst/>
                <a:uLnTx/>
                <a:uFillTx/>
                <a:latin typeface="Times New Roman" panose="02020603050405020304" pitchFamily="18" charset="0"/>
                <a:ea typeface="+mn-ea"/>
                <a:cs typeface="Times New Roman" panose="02020603050405020304" pitchFamily="18" charset="0"/>
              </a:rPr>
              <a:t>Xã, phường, thị trấn tiêu biểu (Đ29, Luật TĐKT và Đ6 Nghị định số 86/2023/NĐ-CP ngày 07/12/2023 của Chính phủ)</a:t>
            </a:r>
            <a:endParaRPr kumimoji="0" lang="en-US" sz="2800" b="0" u="none" strike="noStrike" kern="1200" cap="none" spc="0" normalizeH="0" baseline="0" noProof="0">
              <a:ln>
                <a:noFill/>
              </a:ln>
              <a:solidFill>
                <a:schemeClr val="accent6"/>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Danh hiệu xã, phường, thị trấn tiêu biểu để tặng hằng năm cho xã, phường, thị trấn dẫn đầu phong trào thi đua cấp huyện và đạt các tiêu chuẩn sau đây: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Thực hiện tốt các nhiệm vụ kinh tế - xã hội, quốc phòng, an ninh, trật tự, an toàn xã hội được giao;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Đời sống kinh tế ổn định và từng bước phát triển;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Đời sống văn hóa, tinh thần lành mạnh, phong phú;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Môi trường an toàn, thân thiện, cảnh quan sạch đẹp;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 Chấp hành tốt chủ trương của Đảng, chính sách, pháp luật của Nhà nước</a:t>
            </a:r>
          </a:p>
        </p:txBody>
      </p:sp>
    </p:spTree>
    <p:extLst>
      <p:ext uri="{BB962C8B-B14F-4D97-AF65-F5344CB8AC3E}">
        <p14:creationId xmlns:p14="http://schemas.microsoft.com/office/powerpoint/2010/main" val="3144998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58300-163D-8C90-4EF2-1F6F0954B06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AB6FA9-7D9B-CE4C-2BAF-21817BF68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B2F45F5A-07B8-8FCD-6968-C3D1E48808FB}"/>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54C2B004-B4BE-7138-631A-5F341230822B}"/>
              </a:ext>
            </a:extLst>
          </p:cNvPr>
          <p:cNvSpPr txBox="1"/>
          <p:nvPr/>
        </p:nvSpPr>
        <p:spPr>
          <a:xfrm>
            <a:off x="521368" y="1295400"/>
            <a:ext cx="11353800" cy="31085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schemeClr val="accent6"/>
                </a:solidFill>
                <a:effectLst/>
                <a:uLnTx/>
                <a:uFillTx/>
                <a:latin typeface="Times New Roman" panose="02020603050405020304" pitchFamily="18" charset="0"/>
                <a:ea typeface="+mn-ea"/>
                <a:cs typeface="Times New Roman" panose="02020603050405020304" pitchFamily="18" charset="0"/>
              </a:rPr>
              <a:t>Xã, phường, thị trấn tiêu biểu (Đ29, Luật TĐKT và Đ6 Nghị định số 86/2023/NĐ-CP ngày 07/12/2023 của Chính phủ)</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Ủy ban nhân dân cấp tỉnh quy định chi tiết tiêu chuẩn và việc xét tặng danh hiệu xã, phường, thị trấn tiêu biểu trên cơ sở khung tiêu chuẩn do Chính phủ quy định</a:t>
            </a:r>
            <a:r>
              <a:rPr kumimoji="0" lang="vi-VN"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(Sở Văn hóa và Thể thao tham mưu Ủy ban nhân Thành phố ban hành quy chế, thang bản điểm).</a:t>
            </a:r>
          </a:p>
        </p:txBody>
      </p:sp>
    </p:spTree>
    <p:extLst>
      <p:ext uri="{BB962C8B-B14F-4D97-AF65-F5344CB8AC3E}">
        <p14:creationId xmlns:p14="http://schemas.microsoft.com/office/powerpoint/2010/main" val="554390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C18CB-39E3-9350-2715-23BA0246583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3BC0E85-A71D-F6EE-2ACA-3E8B8A9B4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2B701CCA-5CA8-35A9-0ACF-7BD44398FBC6}"/>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F97507F1-C83E-9CCC-0923-545D51EC833C}"/>
              </a:ext>
            </a:extLst>
          </p:cNvPr>
          <p:cNvSpPr txBox="1"/>
          <p:nvPr/>
        </p:nvSpPr>
        <p:spPr>
          <a:xfrm>
            <a:off x="533400" y="1371600"/>
            <a:ext cx="1135380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schemeClr val="accent6"/>
                </a:solidFill>
                <a:effectLst/>
                <a:uLnTx/>
                <a:uFillTx/>
                <a:latin typeface="Times New Roman" panose="02020603050405020304" pitchFamily="18" charset="0"/>
                <a:ea typeface="+mn-ea"/>
                <a:cs typeface="Times New Roman" panose="02020603050405020304" pitchFamily="18" charset="0"/>
              </a:rPr>
              <a:t>Giấy khen: Đ</a:t>
            </a:r>
            <a:r>
              <a:rPr kumimoji="0" lang="en-US" sz="2800" b="0" u="none" strike="noStrike" kern="1200" cap="none" spc="0" normalizeH="0" baseline="0" noProof="0">
                <a:ln>
                  <a:noFill/>
                </a:ln>
                <a:solidFill>
                  <a:schemeClr val="accent6"/>
                </a:solidFill>
                <a:effectLst/>
                <a:uLnTx/>
                <a:uFillTx/>
                <a:latin typeface="Times New Roman" panose="02020603050405020304" pitchFamily="18" charset="0"/>
                <a:ea typeface="+mn-ea"/>
                <a:cs typeface="Times New Roman" panose="02020603050405020304" pitchFamily="18" charset="0"/>
              </a:rPr>
              <a:t>iều</a:t>
            </a:r>
            <a:r>
              <a:rPr kumimoji="0" lang="vi-VN" sz="2800" b="0" u="none" strike="noStrike" kern="1200" cap="none" spc="0" normalizeH="0" baseline="0" noProof="0">
                <a:ln>
                  <a:noFill/>
                </a:ln>
                <a:solidFill>
                  <a:schemeClr val="accent6"/>
                </a:solidFill>
                <a:effectLst/>
                <a:uLnTx/>
                <a:uFillTx/>
                <a:latin typeface="Times New Roman" panose="02020603050405020304" pitchFamily="18" charset="0"/>
                <a:ea typeface="+mn-ea"/>
                <a:cs typeface="Times New Roman" panose="02020603050405020304" pitchFamily="18" charset="0"/>
              </a:rPr>
              <a:t>16 </a:t>
            </a:r>
            <a:r>
              <a:rPr kumimoji="0" lang="en-US" sz="2800" b="0" u="none" strike="noStrike" kern="1200" cap="none" spc="0" normalizeH="0" baseline="0" noProof="0">
                <a:ln>
                  <a:noFill/>
                </a:ln>
                <a:solidFill>
                  <a:schemeClr val="accent6"/>
                </a:solidFill>
                <a:effectLst/>
                <a:uLnTx/>
                <a:uFillTx/>
                <a:latin typeface="Times New Roman" panose="02020603050405020304" pitchFamily="18" charset="0"/>
                <a:ea typeface="+mn-ea"/>
                <a:cs typeface="Times New Roman" panose="02020603050405020304" pitchFamily="18" charset="0"/>
              </a:rPr>
              <a:t>Quyết định số</a:t>
            </a:r>
            <a:r>
              <a:rPr kumimoji="0" lang="vi-VN" sz="2800" b="0" u="none" strike="noStrike" kern="1200" cap="none" spc="0" normalizeH="0" baseline="0" noProof="0">
                <a:ln>
                  <a:noFill/>
                </a:ln>
                <a:solidFill>
                  <a:schemeClr val="accent6"/>
                </a:solidFill>
                <a:effectLst/>
                <a:uLnTx/>
                <a:uFillTx/>
                <a:latin typeface="Times New Roman" panose="02020603050405020304" pitchFamily="18" charset="0"/>
                <a:ea typeface="+mn-ea"/>
                <a:cs typeface="Times New Roman" panose="02020603050405020304" pitchFamily="18" charset="0"/>
              </a:rPr>
              <a:t> 65</a:t>
            </a:r>
            <a:r>
              <a:rPr kumimoji="0" lang="en-US" sz="2800" b="0" u="none" strike="noStrike" kern="1200" cap="none" spc="0" normalizeH="0" baseline="0" noProof="0">
                <a:ln>
                  <a:noFill/>
                </a:ln>
                <a:solidFill>
                  <a:schemeClr val="accent6"/>
                </a:solidFill>
                <a:effectLst/>
                <a:uLnTx/>
                <a:uFillTx/>
                <a:latin typeface="Times New Roman" panose="02020603050405020304" pitchFamily="18" charset="0"/>
                <a:ea typeface="+mn-ea"/>
                <a:cs typeface="Times New Roman" panose="02020603050405020304" pitchFamily="18" charset="0"/>
              </a:rPr>
              <a:t>/2024/QĐ-UBND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Giấy khen của Chủ tịch Ủy ban nhân dân cấp xã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Giấy khen của Chủ tịch Ủy ban nhân dân cấp huyện/Giám đốc sở, ban ngành</a:t>
            </a:r>
            <a:r>
              <a:rPr kumimoji="0" lang="en-US"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Times New Roman" panose="02020603050405020304" pitchFamily="18" charset="0"/>
                <a:cs typeface="Times New Roman" panose="02020603050405020304" pitchFamily="18" charset="0"/>
              </a:rPr>
              <a:t>Cho các cá nhân, tập thể, hộ gia đình theo các loại hình khen thưởng sau:</a:t>
            </a:r>
            <a:endParaRPr kumimoji="0" lang="vi-VN" sz="2800" b="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98140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60B8F-47F3-B03F-8B31-F7A466EAE12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9D26348-D641-FC8E-DAAE-AC9DC39A5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DD21B1D1-B8DA-7532-8774-063CABD2981F}"/>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DF4CF88D-76F1-2ECA-56F2-AA996742DE84}"/>
              </a:ext>
            </a:extLst>
          </p:cNvPr>
          <p:cNvSpPr txBox="1"/>
          <p:nvPr/>
        </p:nvSpPr>
        <p:spPr>
          <a:xfrm>
            <a:off x="533400" y="1371600"/>
            <a:ext cx="1135380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14124"/>
                </a:solidFill>
                <a:effectLst/>
                <a:uLnTx/>
                <a:uFillTx/>
                <a:latin typeface="Times New Roman" panose="02020603050405020304" pitchFamily="18" charset="0"/>
                <a:ea typeface="+mn-ea"/>
                <a:cs typeface="Times New Roman" panose="02020603050405020304" pitchFamily="18" charset="0"/>
              </a:rPr>
              <a:t>Giấy khen: Điều16 Quyết định số 65/2024/QĐ-UBND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14124"/>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Khen thưởng công trạng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Đối với cá nhân: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Hoàn thành tốt nhiệm vụ được giao;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Đạt tiêu chuẩn danh hiệu “Lao động tiên tiến”.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Đối với tập thể: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Hoàn thành tốt nhiệm vụ được giao;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Nội bộ đoàn kết, thực hiện tốt quy chế dân chủ, thực hành tiết kiệm, chống lãng phí;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Đạt tiêu chuẩn danh hiệu “Tập thể Lao động tiên tiến”.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15328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EA805-51EF-FF5E-809E-78EBB50AB49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4EE5D0-775B-E365-343A-1C7B811CA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051A4F6C-571C-BB67-64D9-AF5623385023}"/>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74FD2076-6BD0-3249-B61A-2BF8FDC4EE25}"/>
              </a:ext>
            </a:extLst>
          </p:cNvPr>
          <p:cNvSpPr txBox="1"/>
          <p:nvPr/>
        </p:nvSpPr>
        <p:spPr>
          <a:xfrm>
            <a:off x="533400" y="852238"/>
            <a:ext cx="11353800"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14124"/>
                </a:solidFill>
                <a:effectLst/>
                <a:uLnTx/>
                <a:uFillTx/>
                <a:latin typeface="Times New Roman" panose="02020603050405020304" pitchFamily="18" charset="0"/>
                <a:ea typeface="+mn-ea"/>
                <a:cs typeface="Times New Roman" panose="02020603050405020304" pitchFamily="18" charset="0"/>
              </a:rPr>
              <a:t>Giấy khen: Điều16 Quyết định số 65/2024/QĐ-UBND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Khen thưởng đối với công nhân, nông dân, người lao động có mô hình, sáng kiến, giải pháp trong sản xuất, kinh doanh có hiệu quả và tích cực giúp đỡ, phổ biến kinh nghiệm cho mọi người xung quanh cùng áp dụng có hiệu quả và đạt tiêu chí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Đối với nông dân: Đạt danh hiệu Nông dân sản xuất kinh doanh giỏi cấp xã trở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Đối với công nhân, người lao động: Giỏi về chuyên môn, nghiệp vụ, giỏi về tay nghề, tích cực phát huy sáng kiến, cải tiến kỹ thuật và áp dụng kỹ thuật mới vào sản xuất;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Thủ trưởng cơ quan, đơn vị, địa phương quy định chi tiết tiêu chuẩn xét tặng Giấy khen</a:t>
            </a:r>
            <a:endParaRPr kumimoji="0" lang="vi-VN"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24330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3127B-9A24-0C2A-21C5-B9DB4456AE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CCCDE3-6F72-58FE-7A98-3C81F8BE2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54954BE5-29BA-23AA-7DB6-452B69949952}"/>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69F5D7DB-1791-D6D3-F4C4-F0719A27A942}"/>
              </a:ext>
            </a:extLst>
          </p:cNvPr>
          <p:cNvSpPr txBox="1"/>
          <p:nvPr/>
        </p:nvSpPr>
        <p:spPr>
          <a:xfrm>
            <a:off x="838200" y="1524000"/>
            <a:ext cx="113538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14124"/>
                </a:solidFill>
                <a:effectLst/>
                <a:uLnTx/>
                <a:uFillTx/>
                <a:latin typeface="Times New Roman" panose="02020603050405020304" pitchFamily="18" charset="0"/>
                <a:ea typeface="+mn-ea"/>
                <a:cs typeface="Times New Roman" panose="02020603050405020304" pitchFamily="18" charset="0"/>
              </a:rPr>
              <a:t>Giấy khen: Điều16 Quyết định số 65/2024/QĐ-UBND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Khen thưởng theo phong trào thi đua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Cá nhân, tập thể, hộ gia đình có thành tích xuất sắc, tiêu biểu trong các phong trào thi đua do cơ quan, đơn vị, địa phương phát động;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Cá nhân, tập thể thuộc các cơ quan, đơn vị tham gia tích cực và có thành tích trong các phong trào thi đua do ngành, địa phương phát động.</a:t>
            </a:r>
          </a:p>
        </p:txBody>
      </p:sp>
    </p:spTree>
    <p:extLst>
      <p:ext uri="{BB962C8B-B14F-4D97-AF65-F5344CB8AC3E}">
        <p14:creationId xmlns:p14="http://schemas.microsoft.com/office/powerpoint/2010/main" val="1651779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E86B8-4924-9859-2AD2-27B5A47A52D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6EA7FEB-5DA8-1396-4BFC-1537EBFC0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C8E476D8-CDDB-9A6B-8575-BA554A687952}"/>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8A1CC9FD-A81E-1DA8-FD00-7E4D617ECC88}"/>
              </a:ext>
            </a:extLst>
          </p:cNvPr>
          <p:cNvSpPr txBox="1"/>
          <p:nvPr/>
        </p:nvSpPr>
        <p:spPr>
          <a:xfrm>
            <a:off x="533400" y="1371600"/>
            <a:ext cx="1135380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14124"/>
                </a:solidFill>
                <a:effectLst/>
                <a:uLnTx/>
                <a:uFillTx/>
                <a:latin typeface="Times New Roman" panose="02020603050405020304" pitchFamily="18" charset="0"/>
                <a:ea typeface="+mn-ea"/>
                <a:cs typeface="Times New Roman" panose="02020603050405020304" pitchFamily="18" charset="0"/>
              </a:rPr>
              <a:t>Giấy khen: Điều16 Quyết định số 65/2024/QĐ-UBND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 Khen thưởng thành tích xuất sắc, đột xuất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Cá nhân, tập thể có nhiều thành tích đóng góp … nhân kỷ niệm ngày truyền thống, ngày thành lập hoặc các kỳ Đại hội, tổng kết nhiệm kỳ;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Cá nhân, tập thể, hộ gia đình có nhiều thành tích trong sơ kết, tổng kết triển khai thực hiện Luật, Pháp lệnh, Nghị định...; đạt các giải thưởng tại các Lễ hội, Tổng điều tra, Bầu cử, Hội thi, Hội thao, Hội diễn, Liên hoan... của cơ quan, đơn vị và của Thành phố;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Hộ kinh doanh cá thể tiêu biểu chấp hành tốt chủ trương của Đảng, chính sách, pháp luật của Nhà nước; thực hiện hoàn thành tốt nghĩa vụ nộp ngân sách Nhà nước…;</a:t>
            </a:r>
          </a:p>
        </p:txBody>
      </p:sp>
    </p:spTree>
    <p:extLst>
      <p:ext uri="{BB962C8B-B14F-4D97-AF65-F5344CB8AC3E}">
        <p14:creationId xmlns:p14="http://schemas.microsoft.com/office/powerpoint/2010/main" val="244123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A311F6A-0630-AC0A-C493-C7073332CFF5}"/>
              </a:ext>
            </a:extLst>
          </p:cNvPr>
          <p:cNvPicPr>
            <a:picLocks noGrp="1" noChangeAspect="1"/>
          </p:cNvPicPr>
          <p:nvPr>
            <p:ph sz="quarter" idx="13"/>
          </p:nvPr>
        </p:nvPicPr>
        <p:blipFill>
          <a:blip r:embed="rId2"/>
          <a:stretch>
            <a:fillRect/>
          </a:stretch>
        </p:blipFill>
        <p:spPr>
          <a:xfrm>
            <a:off x="1752600" y="533400"/>
            <a:ext cx="8382000" cy="5265092"/>
          </a:xfrm>
          <a:prstGeom prst="rect">
            <a:avLst/>
          </a:prstGeom>
        </p:spPr>
      </p:pic>
    </p:spTree>
    <p:extLst>
      <p:ext uri="{BB962C8B-B14F-4D97-AF65-F5344CB8AC3E}">
        <p14:creationId xmlns:p14="http://schemas.microsoft.com/office/powerpoint/2010/main" val="24056872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E2942-224C-2CA1-AE33-48BE84FF6C7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B82F5CD-A617-ADBB-D731-3F9C5974E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E793A910-7170-91A3-54BF-2FFE97646A50}"/>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BC9BE4C9-A4B1-9E36-9B5C-4D7543513FCB}"/>
              </a:ext>
            </a:extLst>
          </p:cNvPr>
          <p:cNvSpPr txBox="1"/>
          <p:nvPr/>
        </p:nvSpPr>
        <p:spPr>
          <a:xfrm>
            <a:off x="419100" y="876301"/>
            <a:ext cx="11353800" cy="56938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14124"/>
                </a:solidFill>
                <a:effectLst/>
                <a:uLnTx/>
                <a:uFillTx/>
                <a:latin typeface="Times New Roman" panose="02020603050405020304" pitchFamily="18" charset="0"/>
                <a:ea typeface="+mn-ea"/>
                <a:cs typeface="Times New Roman" panose="02020603050405020304" pitchFamily="18" charset="0"/>
              </a:rPr>
              <a:t>Giấy khen: Điều16 Quyết định số 65/2024/QĐ-UBND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 Khen thưởng thành tích xuất sắc, đột xuất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Cá nhân, tập thể, hộ gia đình trong và ngoài Thành phố có nhiều thành tích trong công tác xã hội, từ thiện; có nhiều đóng góp vật chất, công sức cho địa phương mang lại hiệu quả được công nhận và nhân rộng tại địa phương;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 Cá nhân, tập thể lập được thành tích xuất sắc, tiêu biểu trong thực hiện nhiệm vụ quan trọng, đột xuất của ngành, cơ quan, đơn vị, thành tích đạt được vượt trội;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 Cá nhân, tập thể có hành động dũng cảm, những nghĩa cử cao đẹp, gương người tốt, việc tốt trong việc cứu người, tài sản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 Các trường hợp cụ thể khác do Thủ trưởng cơ quan, đơn vị, địa phương xem xét, quyết định.</a:t>
            </a:r>
          </a:p>
        </p:txBody>
      </p:sp>
    </p:spTree>
    <p:extLst>
      <p:ext uri="{BB962C8B-B14F-4D97-AF65-F5344CB8AC3E}">
        <p14:creationId xmlns:p14="http://schemas.microsoft.com/office/powerpoint/2010/main" val="1581837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9C8F2-A416-198F-7B9A-14998585D48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5FF129A-6D74-AB85-3B7B-5F0DC65BA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09167592-EBAA-A9CC-0CC9-793F5ECDA78C}"/>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D5797DBB-50DA-3F5D-4648-75F963E091BB}"/>
              </a:ext>
            </a:extLst>
          </p:cNvPr>
          <p:cNvSpPr txBox="1"/>
          <p:nvPr/>
        </p:nvSpPr>
        <p:spPr>
          <a:xfrm>
            <a:off x="533400" y="1371600"/>
            <a:ext cx="1135380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14124"/>
                </a:solidFill>
                <a:effectLst/>
                <a:uLnTx/>
                <a:uFillTx/>
                <a:latin typeface="Times New Roman" panose="02020603050405020304" pitchFamily="18" charset="0"/>
                <a:ea typeface="+mn-ea"/>
                <a:cs typeface="Times New Roman" panose="02020603050405020304" pitchFamily="18" charset="0"/>
              </a:rPr>
              <a:t>Giấy khen: Điều16 Quyết định số 65/2024/QĐ-UBND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 Khen thưởng thành tích xuất sắc, đột xuất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Cá nhân, tập thể có nhiều thành tích đóng góp … nhân kỷ niệm ngày truyền thống, ngày thành lập hoặc các kỳ Đại hội, tổng kết nhiệm kỳ;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Cá nhân, tập thể, hộ gia đình có nhiều thành tích trong sơ kết, tổng kết triển khai thực hiện Luật, Pháp lệnh, Nghị định...; đạt các giải thưởng tại các Lễ hội, Tổng điều tra, Bầu cử, Hội thi, Hội thao, Hội diễn, Liên hoan... của cơ quan, đơn vị và của Thành phố;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Hộ kinh doanh cá thể tiêu biểu chấp hành tốt chủ trương của Đảng, chính sách, pháp luật của Nhà nước; thực hiện hoàn thành tốt nghĩa vụ nộp ngân sách Nhà nước…;</a:t>
            </a:r>
          </a:p>
        </p:txBody>
      </p:sp>
    </p:spTree>
    <p:extLst>
      <p:ext uri="{BB962C8B-B14F-4D97-AF65-F5344CB8AC3E}">
        <p14:creationId xmlns:p14="http://schemas.microsoft.com/office/powerpoint/2010/main" val="461202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F57B-DBBF-5292-8715-A737C750A98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C8586B6-5E0E-37E5-02D6-625F0EA8B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990600" cy="990600"/>
          </a:xfrm>
          <a:prstGeom prst="rect">
            <a:avLst/>
          </a:prstGeom>
          <a:noFill/>
          <a:ln>
            <a:noFill/>
          </a:ln>
        </p:spPr>
      </p:pic>
      <p:sp>
        <p:nvSpPr>
          <p:cNvPr id="7" name="Title 4">
            <a:extLst>
              <a:ext uri="{FF2B5EF4-FFF2-40B4-BE49-F238E27FC236}">
                <a16:creationId xmlns:a16="http://schemas.microsoft.com/office/drawing/2014/main" id="{8771EEF0-5100-91D8-91CE-9B9B77A92222}"/>
              </a:ext>
            </a:extLst>
          </p:cNvPr>
          <p:cNvSpPr txBox="1">
            <a:spLocks/>
          </p:cNvSpPr>
          <p:nvPr/>
        </p:nvSpPr>
        <p:spPr>
          <a:xfrm>
            <a:off x="1219200" y="-18970"/>
            <a:ext cx="10668000" cy="89527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Chương II: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Đối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tượng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tiêu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chuẩn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danh</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hiệu</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thi</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đua</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hình</a:t>
            </a:r>
            <a:r>
              <a:rPr kumimoji="0" lang="en-US" sz="24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thức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khen</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thưởng</a:t>
            </a:r>
            <a:r>
              <a:rPr kumimoji="0" lang="en-US"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 </a:t>
            </a:r>
            <a:r>
              <a:rPr kumimoji="0" lang="vi-VN" sz="24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và tiêu chuẩn danh hiệu thi đua</a:t>
            </a:r>
          </a:p>
        </p:txBody>
      </p:sp>
      <p:sp>
        <p:nvSpPr>
          <p:cNvPr id="3" name="TextBox 2">
            <a:extLst>
              <a:ext uri="{FF2B5EF4-FFF2-40B4-BE49-F238E27FC236}">
                <a16:creationId xmlns:a16="http://schemas.microsoft.com/office/drawing/2014/main" id="{44531AA5-DFB3-D5D6-E11C-465DA9A03066}"/>
              </a:ext>
            </a:extLst>
          </p:cNvPr>
          <p:cNvSpPr txBox="1"/>
          <p:nvPr/>
        </p:nvSpPr>
        <p:spPr>
          <a:xfrm>
            <a:off x="533400" y="1371600"/>
            <a:ext cx="1135380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14124"/>
                </a:solidFill>
                <a:effectLst/>
                <a:uLnTx/>
                <a:uFillTx/>
                <a:latin typeface="Times New Roman" panose="02020603050405020304" pitchFamily="18" charset="0"/>
                <a:ea typeface="+mn-ea"/>
                <a:cs typeface="Times New Roman" panose="02020603050405020304" pitchFamily="18" charset="0"/>
              </a:rPr>
              <a:t>Giấy khen: Điều16 Quyết định số 65/2024/QĐ-UBND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 Khen thưởng thành tích xuất sắc, đột xuất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Cá nhân, tập thể có nhiều thành tích đóng góp … nhân kỷ niệm ngày truyền thống, ngày thành lập hoặc các kỳ Đại hội, tổng kết nhiệm kỳ;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Cá nhân, tập thể, hộ gia đình có nhiều thành tích trong sơ kết, tổng kết triển khai thực hiện Luật, Pháp lệnh, Nghị định...; đạt các giải thưởng tại các Lễ hội, Tổng điều tra, Bầu cử, Hội thi, Hội thao, Hội diễn, Liên hoan... của cơ quan, đơn vị và của Thành phố;</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Hộ kinh doanh cá thể tiêu biểu chấp hành tốt chủ trương của Đảng, chính sách, pháp luật của Nhà nước; thực hiện hoàn thành tốt nghĩa vụ nộp ngân sách Nhà nước…;</a:t>
            </a:r>
          </a:p>
        </p:txBody>
      </p:sp>
    </p:spTree>
    <p:extLst>
      <p:ext uri="{BB962C8B-B14F-4D97-AF65-F5344CB8AC3E}">
        <p14:creationId xmlns:p14="http://schemas.microsoft.com/office/powerpoint/2010/main" val="38443871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 y="990601"/>
            <a:ext cx="11734800" cy="5638799"/>
          </a:xfrm>
        </p:spPr>
        <p:txBody>
          <a:bodyPr>
            <a:noAutofit/>
          </a:bodyPr>
          <a:lstStyle/>
          <a:p>
            <a:pPr algn="ctr">
              <a:lnSpc>
                <a:spcPts val="4000"/>
              </a:lnSpc>
              <a:spcBef>
                <a:spcPts val="600"/>
              </a:spcBef>
              <a:spcAft>
                <a:spcPts val="600"/>
              </a:spcAft>
              <a:defRPr/>
            </a:pPr>
            <a:r>
              <a:rPr lang="en-US" sz="3600" b="1" dirty="0">
                <a:solidFill>
                  <a:srgbClr val="C00000"/>
                </a:solidFill>
                <a:latin typeface="Times New Roman" panose="02020603050405020304" pitchFamily="18" charset="0"/>
                <a:cs typeface="Times New Roman" panose="02020603050405020304" pitchFamily="18" charset="0"/>
              </a:rPr>
              <a:t>TUYẾN TRÌNH KHEN THƯỞNG</a:t>
            </a:r>
          </a:p>
          <a:p>
            <a:pPr lvl="0" algn="just" defTabSz="457200">
              <a:spcBef>
                <a:spcPts val="1000"/>
              </a:spcBef>
              <a:spcAft>
                <a:spcPts val="0"/>
              </a:spcAft>
              <a:buClr>
                <a:srgbClr val="90C226"/>
              </a:buClr>
              <a:buSzPct val="80000"/>
            </a:pPr>
            <a:endParaRPr lang="en-US" sz="1400" dirty="0">
              <a:solidFill>
                <a:prstClr val="black">
                  <a:lumMod val="75000"/>
                  <a:lumOff val="25000"/>
                </a:prstClr>
              </a:solidFill>
              <a:latin typeface="Times New Roman" panose="02020603050405020304" pitchFamily="18" charset="0"/>
              <a:cs typeface="Times New Roman" panose="02020603050405020304" pitchFamily="18" charset="0"/>
            </a:endParaRPr>
          </a:p>
          <a:p>
            <a:pPr lvl="0" algn="just" defTabSz="457200">
              <a:spcBef>
                <a:spcPts val="1000"/>
              </a:spcBef>
              <a:spcAft>
                <a:spcPts val="0"/>
              </a:spcAft>
              <a:buClr>
                <a:srgbClr val="90C226"/>
              </a:buClr>
              <a:buSzPct val="80000"/>
            </a:pPr>
            <a:r>
              <a:rPr lang="en-US" sz="4800" b="1" dirty="0">
                <a:solidFill>
                  <a:srgbClr val="0000FF"/>
                </a:solidFill>
                <a:latin typeface="Times New Roman" panose="02020603050405020304" pitchFamily="18" charset="0"/>
                <a:cs typeface="Times New Roman" panose="02020603050405020304" pitchFamily="18" charset="0"/>
              </a:rPr>
              <a:t>1.</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Cấp</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nào</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quản</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lý</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về</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tổ</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chức</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cán</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bộ</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công</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chức</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viên</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chức</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người</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lao</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động</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và</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quỹ</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tiền</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lương</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thì</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cấp</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đó</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có</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trách</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nhiệm</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khen</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thưởng</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hoặc</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trình</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cấp</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trên</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khen</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thưởng</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đối</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với</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các</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đối</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tượng</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thuộc</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phạm</a:t>
            </a:r>
            <a:r>
              <a:rPr lang="en-US" sz="4800" dirty="0">
                <a:solidFill>
                  <a:srgbClr val="0000FF"/>
                </a:solidFill>
                <a:latin typeface="Times New Roman" panose="02020603050405020304" pitchFamily="18" charset="0"/>
                <a:cs typeface="Times New Roman" panose="02020603050405020304" pitchFamily="18" charset="0"/>
              </a:rPr>
              <a:t> vi </a:t>
            </a:r>
            <a:r>
              <a:rPr lang="en-US" sz="4800" dirty="0" err="1">
                <a:solidFill>
                  <a:srgbClr val="0000FF"/>
                </a:solidFill>
                <a:latin typeface="Times New Roman" panose="02020603050405020304" pitchFamily="18" charset="0"/>
                <a:cs typeface="Times New Roman" panose="02020603050405020304" pitchFamily="18" charset="0"/>
              </a:rPr>
              <a:t>quản</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lý</a:t>
            </a:r>
            <a:r>
              <a:rPr lang="en-US" sz="4800" dirty="0">
                <a:solidFill>
                  <a:srgbClr val="0000FF"/>
                </a:solidFill>
                <a:latin typeface="Times New Roman" panose="02020603050405020304" pitchFamily="18" charset="0"/>
                <a:cs typeface="Times New Roman" panose="02020603050405020304" pitchFamily="18" charset="0"/>
              </a:rPr>
              <a:t>.</a:t>
            </a:r>
          </a:p>
        </p:txBody>
      </p:sp>
      <p:sp>
        <p:nvSpPr>
          <p:cNvPr id="5" name="Title 4"/>
          <p:cNvSpPr>
            <a:spLocks noGrp="1"/>
          </p:cNvSpPr>
          <p:nvPr>
            <p:ph type="ctrTitle"/>
          </p:nvPr>
        </p:nvSpPr>
        <p:spPr>
          <a:xfrm>
            <a:off x="1371600" y="152400"/>
            <a:ext cx="10668000" cy="723901"/>
          </a:xfrm>
        </p:spPr>
        <p:txBody>
          <a:bodyPr/>
          <a:lstStyle/>
          <a:p>
            <a:pPr marL="0" indent="0" algn="ctr">
              <a:lnSpc>
                <a:spcPct val="114000"/>
              </a:lnSpc>
              <a:buNone/>
              <a:defRPr/>
            </a:pPr>
            <a:r>
              <a:rPr lang="vi-VN" sz="2600" dirty="0">
                <a:solidFill>
                  <a:schemeClr val="bg1"/>
                </a:solidFill>
                <a:latin typeface="Times New Roman" panose="02020603050405020304" pitchFamily="18" charset="0"/>
                <a:cs typeface="Times New Roman" panose="02020603050405020304" pitchFamily="18" charset="0"/>
              </a:rPr>
              <a:t>Chương I</a:t>
            </a:r>
            <a:r>
              <a:rPr lang="en-US" sz="2600" dirty="0">
                <a:solidFill>
                  <a:schemeClr val="bg1"/>
                </a:solidFill>
                <a:latin typeface="Times New Roman" panose="02020603050405020304" pitchFamily="18" charset="0"/>
                <a:cs typeface="Times New Roman" panose="02020603050405020304" pitchFamily="18" charset="0"/>
              </a:rPr>
              <a:t>II</a:t>
            </a:r>
            <a:r>
              <a:rPr lang="vi-VN" sz="2600" dirty="0">
                <a:solidFill>
                  <a:schemeClr val="bg1"/>
                </a:solidFill>
                <a:latin typeface="Times New Roman" panose="02020603050405020304" pitchFamily="18" charset="0"/>
                <a:cs typeface="Times New Roman" panose="02020603050405020304" pitchFamily="18" charset="0"/>
              </a:rPr>
              <a:t>: Thẩm 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tuyến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trình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quy</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định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về</a:t>
            </a:r>
            <a:r>
              <a:rPr lang="en-US" sz="2600" dirty="0">
                <a:solidFill>
                  <a:schemeClr val="bg1"/>
                </a:solidFill>
                <a:latin typeface="Times New Roman" panose="02020603050405020304" pitchFamily="18" charset="0"/>
                <a:cs typeface="Times New Roman" panose="02020603050405020304" pitchFamily="18" charset="0"/>
              </a:rPr>
              <a:t> </a:t>
            </a:r>
            <a:r>
              <a:rPr lang="vi-VN" sz="2600" dirty="0">
                <a:solidFill>
                  <a:schemeClr val="bg1"/>
                </a:solidFill>
                <a:latin typeface="Times New Roman" panose="02020603050405020304" pitchFamily="18" charset="0"/>
                <a:cs typeface="Times New Roman" panose="02020603050405020304" pitchFamily="18" charset="0"/>
              </a:rPr>
              <a:t>hồ sơ</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khen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thưởng</a:t>
            </a:r>
            <a:endParaRPr lang="vi-VN" sz="26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Tree>
    <p:extLst>
      <p:ext uri="{BB962C8B-B14F-4D97-AF65-F5344CB8AC3E}">
        <p14:creationId xmlns:p14="http://schemas.microsoft.com/office/powerpoint/2010/main" val="1774188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371600" y="152400"/>
            <a:ext cx="10668000" cy="72390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4000"/>
              </a:lnSpc>
              <a:buFont typeface="Georgia" pitchFamily="18" charset="0"/>
              <a:buNone/>
              <a:defRPr/>
            </a:pPr>
            <a:r>
              <a:rPr lang="vi-VN" sz="2600" dirty="0">
                <a:solidFill>
                  <a:schemeClr val="bg1"/>
                </a:solidFill>
                <a:latin typeface="Times New Roman" panose="02020603050405020304" pitchFamily="18" charset="0"/>
                <a:cs typeface="Times New Roman" panose="02020603050405020304" pitchFamily="18" charset="0"/>
              </a:rPr>
              <a:t>Chương I</a:t>
            </a:r>
            <a:r>
              <a:rPr lang="en-US" sz="2600" dirty="0">
                <a:solidFill>
                  <a:schemeClr val="bg1"/>
                </a:solidFill>
                <a:latin typeface="Times New Roman" panose="02020603050405020304" pitchFamily="18" charset="0"/>
                <a:cs typeface="Times New Roman" panose="02020603050405020304" pitchFamily="18" charset="0"/>
              </a:rPr>
              <a:t>II</a:t>
            </a:r>
            <a:r>
              <a:rPr lang="vi-VN" sz="2600" dirty="0">
                <a:solidFill>
                  <a:schemeClr val="bg1"/>
                </a:solidFill>
                <a:latin typeface="Times New Roman" panose="02020603050405020304" pitchFamily="18" charset="0"/>
                <a:cs typeface="Times New Roman" panose="02020603050405020304" pitchFamily="18" charset="0"/>
              </a:rPr>
              <a:t>: Thẩm 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tuyến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trình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quy</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định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về</a:t>
            </a:r>
            <a:r>
              <a:rPr lang="en-US" sz="2600" dirty="0">
                <a:solidFill>
                  <a:schemeClr val="bg1"/>
                </a:solidFill>
                <a:latin typeface="Times New Roman" panose="02020603050405020304" pitchFamily="18" charset="0"/>
                <a:cs typeface="Times New Roman" panose="02020603050405020304" pitchFamily="18" charset="0"/>
              </a:rPr>
              <a:t> </a:t>
            </a:r>
            <a:r>
              <a:rPr lang="vi-VN" sz="2600" dirty="0">
                <a:solidFill>
                  <a:schemeClr val="bg1"/>
                </a:solidFill>
                <a:latin typeface="Times New Roman" panose="02020603050405020304" pitchFamily="18" charset="0"/>
                <a:cs typeface="Times New Roman" panose="02020603050405020304" pitchFamily="18" charset="0"/>
              </a:rPr>
              <a:t>hồ sơ</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khen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thưởng</a:t>
            </a:r>
            <a:endParaRPr lang="vi-VN" sz="26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
        <p:nvSpPr>
          <p:cNvPr id="6" name="Content Placeholder 2"/>
          <p:cNvSpPr>
            <a:spLocks noGrp="1"/>
          </p:cNvSpPr>
          <p:nvPr>
            <p:ph type="subTitle" idx="1"/>
          </p:nvPr>
        </p:nvSpPr>
        <p:spPr>
          <a:xfrm>
            <a:off x="228600" y="990601"/>
            <a:ext cx="11734800" cy="5638799"/>
          </a:xfrm>
        </p:spPr>
        <p:txBody>
          <a:bodyPr>
            <a:noAutofit/>
          </a:bodyPr>
          <a:lstStyle/>
          <a:p>
            <a:pPr algn="ctr">
              <a:lnSpc>
                <a:spcPts val="4000"/>
              </a:lnSpc>
              <a:spcBef>
                <a:spcPts val="600"/>
              </a:spcBef>
              <a:spcAft>
                <a:spcPts val="600"/>
              </a:spcAft>
              <a:defRPr/>
            </a:pPr>
            <a:r>
              <a:rPr lang="en-US" sz="3600" b="1" dirty="0">
                <a:solidFill>
                  <a:srgbClr val="C00000"/>
                </a:solidFill>
                <a:latin typeface="Times New Roman" panose="02020603050405020304" pitchFamily="18" charset="0"/>
                <a:cs typeface="Times New Roman" panose="02020603050405020304" pitchFamily="18" charset="0"/>
              </a:rPr>
              <a:t>TUYẾN TRÌNH KHEN THƯỞNG</a:t>
            </a:r>
          </a:p>
          <a:p>
            <a:pPr marR="635" indent="450215" algn="just">
              <a:spcBef>
                <a:spcPts val="600"/>
              </a:spcBef>
              <a:spcAft>
                <a:spcPts val="600"/>
              </a:spcAft>
            </a:pPr>
            <a:r>
              <a:rPr lang="en-US" sz="2800" b="1" dirty="0">
                <a:solidFill>
                  <a:srgbClr val="0000FF"/>
                </a:solidFill>
                <a:latin typeface="Times New Roman"/>
                <a:ea typeface="SimSun"/>
              </a:rPr>
              <a:t>2. </a:t>
            </a:r>
            <a:r>
              <a:rPr lang="en-US" sz="2800" b="1" dirty="0" err="1">
                <a:solidFill>
                  <a:srgbClr val="0000FF"/>
                </a:solidFill>
                <a:latin typeface="Times New Roman"/>
                <a:ea typeface="SimSun"/>
              </a:rPr>
              <a:t>Đối</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với</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tuyến</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trình</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Đại</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biểu</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Quốc</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hội</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Hội</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đồng</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nhân</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dân</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các</a:t>
            </a:r>
            <a:r>
              <a:rPr lang="en-US" sz="2800" b="1" dirty="0">
                <a:solidFill>
                  <a:srgbClr val="0000FF"/>
                </a:solidFill>
                <a:latin typeface="Times New Roman"/>
                <a:ea typeface="SimSun"/>
              </a:rPr>
              <a:t> </a:t>
            </a:r>
            <a:r>
              <a:rPr lang="en-US" sz="2800" b="1" dirty="0" err="1">
                <a:solidFill>
                  <a:srgbClr val="0000FF"/>
                </a:solidFill>
                <a:latin typeface="Times New Roman"/>
                <a:ea typeface="SimSun"/>
              </a:rPr>
              <a:t>cấp</a:t>
            </a:r>
            <a:endParaRPr lang="en-US" sz="2800" b="1" dirty="0">
              <a:solidFill>
                <a:srgbClr val="0000FF"/>
              </a:solidFill>
              <a:latin typeface="Times New Roman"/>
              <a:ea typeface="SimSun"/>
            </a:endParaRPr>
          </a:p>
          <a:p>
            <a:pPr marR="635" indent="450215" algn="just">
              <a:spcBef>
                <a:spcPts val="600"/>
              </a:spcBef>
              <a:spcAft>
                <a:spcPts val="600"/>
              </a:spcAft>
            </a:pPr>
            <a:r>
              <a:rPr lang="vi-VN" sz="2800" dirty="0">
                <a:solidFill>
                  <a:srgbClr val="0000FF"/>
                </a:solidFill>
                <a:latin typeface="Times New Roman"/>
                <a:ea typeface="SimSun"/>
              </a:rPr>
              <a:t>a) Đại biểu Quốc hội chuyên trách ở Thành phố: Do Văn phòng Đoàn Đại biểu Quốc hội và Hội đồng nhân dân Thành phố tổng hợp, hoàn thiện hồ sơ trình Chủ tịch Ủy ban nhân dân Thành phố xét khen thưởng hoặc trình cấp trên khen thưởng;</a:t>
            </a:r>
            <a:endParaRPr lang="en-US" sz="2800" dirty="0">
              <a:solidFill>
                <a:srgbClr val="0000FF"/>
              </a:solidFill>
              <a:latin typeface="Times New Roman"/>
              <a:ea typeface="SimSun"/>
            </a:endParaRPr>
          </a:p>
          <a:p>
            <a:pPr marR="635" indent="450215" algn="just">
              <a:spcBef>
                <a:spcPts val="600"/>
              </a:spcBef>
              <a:spcAft>
                <a:spcPts val="600"/>
              </a:spcAft>
            </a:pPr>
            <a:r>
              <a:rPr lang="vi-VN" sz="2800" dirty="0">
                <a:solidFill>
                  <a:srgbClr val="0000FF"/>
                </a:solidFill>
                <a:latin typeface="Times New Roman"/>
                <a:ea typeface="SimSun"/>
              </a:rPr>
              <a:t>b) Đối với Hội đồng nhân dân Thành phố: Chủ tịch, Phó Chủ tịch Hội đồng nhân dân, các Ban của Hội đồng nhân dân, đại biểu Hội đồng nhân dân chuyên trách tại Thành phố do Văn phòng Đoàn Đại biểu Quốc hội và Hội đồng nhân dân Thành phố tổng hợp hồ sơ trình Chủ tịch Ủy ban nhân dân Thành phố xét khen thưởng hoặc trình cấp trên khen thưởng;</a:t>
            </a:r>
            <a:r>
              <a:rPr lang="en-US" sz="2800" dirty="0">
                <a:solidFill>
                  <a:srgbClr val="0000FF"/>
                </a:solidFill>
                <a:latin typeface="Times New Roman"/>
                <a:ea typeface="SimSun"/>
              </a:rPr>
              <a:t>  </a:t>
            </a:r>
          </a:p>
        </p:txBody>
      </p:sp>
      <p:sp>
        <p:nvSpPr>
          <p:cNvPr id="7" name="Right Arrow 6"/>
          <p:cNvSpPr/>
          <p:nvPr/>
        </p:nvSpPr>
        <p:spPr>
          <a:xfrm>
            <a:off x="7239000" y="59161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8798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1"/>
          </p:nvPr>
        </p:nvSpPr>
        <p:spPr>
          <a:xfrm>
            <a:off x="228600" y="990601"/>
            <a:ext cx="11734800" cy="5638799"/>
          </a:xfrm>
        </p:spPr>
        <p:txBody>
          <a:bodyPr>
            <a:noAutofit/>
          </a:bodyPr>
          <a:lstStyle/>
          <a:p>
            <a:pPr algn="ctr">
              <a:lnSpc>
                <a:spcPts val="4000"/>
              </a:lnSpc>
              <a:spcBef>
                <a:spcPts val="600"/>
              </a:spcBef>
              <a:spcAft>
                <a:spcPts val="600"/>
              </a:spcAft>
              <a:defRPr/>
            </a:pPr>
            <a:r>
              <a:rPr lang="en-US" sz="3600" b="1" dirty="0">
                <a:solidFill>
                  <a:srgbClr val="C00000"/>
                </a:solidFill>
                <a:latin typeface="Times New Roman" panose="02020603050405020304" pitchFamily="18" charset="0"/>
                <a:cs typeface="Times New Roman" panose="02020603050405020304" pitchFamily="18" charset="0"/>
              </a:rPr>
              <a:t>TUYẾN TRÌNH KHEN THƯỞNG</a:t>
            </a:r>
          </a:p>
          <a:p>
            <a:pPr marR="635" indent="450215" algn="just">
              <a:spcBef>
                <a:spcPts val="600"/>
              </a:spcBef>
              <a:spcAft>
                <a:spcPts val="600"/>
              </a:spcAft>
            </a:pPr>
            <a:r>
              <a:rPr lang="en-US" sz="2900" b="1" kern="800" dirty="0">
                <a:solidFill>
                  <a:srgbClr val="0000FF"/>
                </a:solidFill>
                <a:latin typeface="Times New Roman"/>
                <a:ea typeface="SimSun"/>
              </a:rPr>
              <a:t>2. </a:t>
            </a:r>
            <a:r>
              <a:rPr lang="en-US" sz="2900" b="1" kern="800" dirty="0" err="1">
                <a:solidFill>
                  <a:srgbClr val="0000FF"/>
                </a:solidFill>
                <a:latin typeface="Times New Roman"/>
                <a:ea typeface="SimSun"/>
              </a:rPr>
              <a:t>Đối</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với</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tuyến</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trình</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Đại</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biểu</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Quốc</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hội</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Hội</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đồng</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nhân</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dân</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các</a:t>
            </a:r>
            <a:r>
              <a:rPr lang="en-US" sz="2900" b="1" kern="800" dirty="0">
                <a:solidFill>
                  <a:srgbClr val="0000FF"/>
                </a:solidFill>
                <a:latin typeface="Times New Roman"/>
                <a:ea typeface="SimSun"/>
              </a:rPr>
              <a:t> </a:t>
            </a:r>
            <a:r>
              <a:rPr lang="en-US" sz="2900" b="1" kern="800" dirty="0" err="1">
                <a:solidFill>
                  <a:srgbClr val="0000FF"/>
                </a:solidFill>
                <a:latin typeface="Times New Roman"/>
                <a:ea typeface="SimSun"/>
              </a:rPr>
              <a:t>cấp</a:t>
            </a:r>
            <a:endParaRPr lang="en-US" sz="2900" b="1" kern="800" dirty="0">
              <a:solidFill>
                <a:srgbClr val="0000FF"/>
              </a:solidFill>
              <a:latin typeface="Times New Roman"/>
              <a:ea typeface="SimSun"/>
            </a:endParaRPr>
          </a:p>
          <a:p>
            <a:pPr marR="635" indent="450215" algn="just">
              <a:spcBef>
                <a:spcPts val="600"/>
              </a:spcBef>
              <a:spcAft>
                <a:spcPts val="600"/>
              </a:spcAft>
            </a:pPr>
            <a:r>
              <a:rPr lang="vi-VN" sz="3000" dirty="0">
                <a:latin typeface="Times New Roman"/>
                <a:ea typeface="SimSun"/>
              </a:rPr>
              <a:t>c) Đối với Hội đồng nhân dân cấp huyện: Chủ tịch, Phó Chủ tịch Hội đồng nhân dân, các Ban của Hội đồng nhân dân, đại biểu Hội đồng nhân dân chuyên trách cấp huyện do Văn phòng Hội đồng nhân dân và Ủy ban nhân dân cấp huyện tổng hợp hồ sơ trình Chủ tịch Ủy ban nhân dân cấp huyện xét khen thưởng hoặc trình cấp trên khen thưởng theo quy định;</a:t>
            </a:r>
            <a:endParaRPr lang="en-US" sz="3000" dirty="0">
              <a:latin typeface="Times New Roman"/>
              <a:ea typeface="SimSun"/>
            </a:endParaRPr>
          </a:p>
          <a:p>
            <a:r>
              <a:rPr lang="en-US" sz="3000" dirty="0">
                <a:latin typeface="Times New Roman"/>
                <a:ea typeface="SimSun"/>
              </a:rPr>
              <a:t>      </a:t>
            </a:r>
            <a:r>
              <a:rPr lang="vi-VN" sz="3000" dirty="0">
                <a:latin typeface="Times New Roman"/>
                <a:ea typeface="SimSun"/>
              </a:rPr>
              <a:t>d) Đối với Hội đồng nhân dân xã, thị trấn: Do Ủy ban nhân dân xã, thị trấn tổng hợp hồ sơ trình Chủ tịch Ủy ban nhân dân huyện xét khen thưởng hoặc trình cấp trên khen thưởng theo quy định.</a:t>
            </a:r>
            <a:endParaRPr lang="en-US" sz="30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228600" y="990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
        <p:nvSpPr>
          <p:cNvPr id="7" name="Title 4"/>
          <p:cNvSpPr txBox="1">
            <a:spLocks/>
          </p:cNvSpPr>
          <p:nvPr/>
        </p:nvSpPr>
        <p:spPr>
          <a:xfrm>
            <a:off x="1371600" y="152400"/>
            <a:ext cx="10668000" cy="72390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4000"/>
              </a:lnSpc>
              <a:buFont typeface="Georgia" pitchFamily="18" charset="0"/>
              <a:buNone/>
              <a:defRPr/>
            </a:pPr>
            <a:r>
              <a:rPr lang="vi-VN" sz="2600" dirty="0">
                <a:solidFill>
                  <a:schemeClr val="bg1"/>
                </a:solidFill>
                <a:latin typeface="Times New Roman" panose="02020603050405020304" pitchFamily="18" charset="0"/>
                <a:cs typeface="Times New Roman" panose="02020603050405020304" pitchFamily="18" charset="0"/>
              </a:rPr>
              <a:t>Chương I</a:t>
            </a:r>
            <a:r>
              <a:rPr lang="en-US" sz="2600" dirty="0">
                <a:solidFill>
                  <a:schemeClr val="bg1"/>
                </a:solidFill>
                <a:latin typeface="Times New Roman" panose="02020603050405020304" pitchFamily="18" charset="0"/>
                <a:cs typeface="Times New Roman" panose="02020603050405020304" pitchFamily="18" charset="0"/>
              </a:rPr>
              <a:t>II</a:t>
            </a:r>
            <a:r>
              <a:rPr lang="vi-VN" sz="2600" dirty="0">
                <a:solidFill>
                  <a:schemeClr val="bg1"/>
                </a:solidFill>
                <a:latin typeface="Times New Roman" panose="02020603050405020304" pitchFamily="18" charset="0"/>
                <a:cs typeface="Times New Roman" panose="02020603050405020304" pitchFamily="18" charset="0"/>
              </a:rPr>
              <a:t>: Thẩm 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tuyến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trình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quy</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định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về</a:t>
            </a:r>
            <a:r>
              <a:rPr lang="en-US" sz="2600" dirty="0">
                <a:solidFill>
                  <a:schemeClr val="bg1"/>
                </a:solidFill>
                <a:latin typeface="Times New Roman" panose="02020603050405020304" pitchFamily="18" charset="0"/>
                <a:cs typeface="Times New Roman" panose="02020603050405020304" pitchFamily="18" charset="0"/>
              </a:rPr>
              <a:t> </a:t>
            </a:r>
            <a:r>
              <a:rPr lang="vi-VN" sz="2600" dirty="0">
                <a:solidFill>
                  <a:schemeClr val="bg1"/>
                </a:solidFill>
                <a:latin typeface="Times New Roman" panose="02020603050405020304" pitchFamily="18" charset="0"/>
                <a:cs typeface="Times New Roman" panose="02020603050405020304" pitchFamily="18" charset="0"/>
              </a:rPr>
              <a:t>hồ sơ</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khen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thưởng</a:t>
            </a:r>
            <a:endParaRPr lang="vi-VN"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5592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1"/>
          </p:nvPr>
        </p:nvSpPr>
        <p:spPr>
          <a:xfrm>
            <a:off x="228600" y="990601"/>
            <a:ext cx="11734800" cy="5638799"/>
          </a:xfrm>
        </p:spPr>
        <p:txBody>
          <a:bodyPr>
            <a:noAutofit/>
          </a:bodyPr>
          <a:lstStyle/>
          <a:p>
            <a:pPr algn="ctr">
              <a:lnSpc>
                <a:spcPts val="4000"/>
              </a:lnSpc>
              <a:spcBef>
                <a:spcPts val="600"/>
              </a:spcBef>
              <a:spcAft>
                <a:spcPts val="600"/>
              </a:spcAft>
              <a:defRPr/>
            </a:pPr>
            <a:r>
              <a:rPr lang="en-US" sz="3600" b="1" dirty="0">
                <a:solidFill>
                  <a:srgbClr val="C00000"/>
                </a:solidFill>
                <a:latin typeface="Times New Roman" panose="02020603050405020304" pitchFamily="18" charset="0"/>
                <a:cs typeface="Times New Roman" panose="02020603050405020304" pitchFamily="18" charset="0"/>
              </a:rPr>
              <a:t>TUYẾN TRÌNH KHEN THƯỞNG</a:t>
            </a:r>
          </a:p>
          <a:p>
            <a:pPr marR="635" indent="450215" algn="just">
              <a:spcBef>
                <a:spcPts val="600"/>
              </a:spcBef>
              <a:spcAft>
                <a:spcPts val="600"/>
              </a:spcAft>
            </a:pPr>
            <a:r>
              <a:rPr lang="vi-VN" sz="2800" b="1" spc="-10" dirty="0">
                <a:solidFill>
                  <a:srgbClr val="0000FF"/>
                </a:solidFill>
                <a:latin typeface="Times New Roman"/>
                <a:ea typeface="SimSun"/>
              </a:rPr>
              <a:t>3.</a:t>
            </a:r>
            <a:r>
              <a:rPr lang="vi-VN" sz="2800" spc="-10" dirty="0">
                <a:solidFill>
                  <a:srgbClr val="0000FF"/>
                </a:solidFill>
                <a:latin typeface="Times New Roman"/>
                <a:ea typeface="SimSun"/>
              </a:rPr>
              <a:t> Cá nhân, tập thể làm chuyên trách công tác đảng, đoàn thể ở các cơ quan, đơn vị, địa phương thuộc Thành phố: Cấp nào quản lý về tổ chức, cán bộ, công chức và quỹ lương thì cấp đó xét khen thưởng hoặc trình cấp trên khen thưởng.</a:t>
            </a:r>
            <a:endParaRPr lang="en-US" sz="2800" dirty="0">
              <a:solidFill>
                <a:srgbClr val="0000FF"/>
              </a:solidFill>
              <a:latin typeface="Times New Roman"/>
              <a:ea typeface="SimSun"/>
            </a:endParaRPr>
          </a:p>
          <a:p>
            <a:pPr marR="635" indent="450215" algn="just">
              <a:spcBef>
                <a:spcPts val="600"/>
              </a:spcBef>
              <a:spcAft>
                <a:spcPts val="600"/>
              </a:spcAft>
            </a:pPr>
            <a:r>
              <a:rPr lang="vi-VN" sz="2800" b="1" spc="-10" dirty="0">
                <a:solidFill>
                  <a:srgbClr val="0000FF"/>
                </a:solidFill>
                <a:latin typeface="Times New Roman"/>
                <a:ea typeface="SimSun"/>
              </a:rPr>
              <a:t>4.</a:t>
            </a:r>
            <a:r>
              <a:rPr lang="vi-VN" sz="2800" spc="-10" dirty="0">
                <a:solidFill>
                  <a:srgbClr val="0000FF"/>
                </a:solidFill>
                <a:latin typeface="Times New Roman"/>
                <a:ea typeface="SimSun"/>
              </a:rPr>
              <a:t> Liên đoàn Lao động Thành phố khen thưởng và trình Tổng Liên đoàn Lao động Việt Nam khen thưởng đối với: Các ban, đơn vị sự nghiệp, doanh nghiệp thuộc hệ thống Công đoàn do Liên đoàn Lao động Thành phố thành lập; Liên đoàn Lao động cấp quận, huyện; Công đoàn ngành cấp Thành phố, Công đoàn viên chức thành phố, Công đoàn khu công nghiệp, khu chế xuất; Công đoàn công ty, tổng công ty thuộc Thành phố; Công đoàn cơ sở và cán bộ công đoàn chuyên trách hưởng lương từ ngân sách công đoàn thuộc các đơn vị nêu trên.</a:t>
            </a:r>
            <a:endParaRPr lang="en-US" sz="2800" dirty="0">
              <a:solidFill>
                <a:srgbClr val="0000FF"/>
              </a:solidFill>
              <a:effectLst/>
              <a:latin typeface="Times New Roman"/>
              <a:ea typeface="SimSu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
        <p:nvSpPr>
          <p:cNvPr id="6" name="Title 4"/>
          <p:cNvSpPr txBox="1">
            <a:spLocks/>
          </p:cNvSpPr>
          <p:nvPr/>
        </p:nvSpPr>
        <p:spPr>
          <a:xfrm>
            <a:off x="1371600" y="152400"/>
            <a:ext cx="10668000" cy="72390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4000"/>
              </a:lnSpc>
              <a:buFont typeface="Georgia" pitchFamily="18" charset="0"/>
              <a:buNone/>
              <a:defRPr/>
            </a:pPr>
            <a:r>
              <a:rPr lang="vi-VN" sz="2600" dirty="0">
                <a:solidFill>
                  <a:schemeClr val="bg1"/>
                </a:solidFill>
                <a:latin typeface="Times New Roman" panose="02020603050405020304" pitchFamily="18" charset="0"/>
                <a:cs typeface="Times New Roman" panose="02020603050405020304" pitchFamily="18" charset="0"/>
              </a:rPr>
              <a:t>Chương I</a:t>
            </a:r>
            <a:r>
              <a:rPr lang="en-US" sz="2600" dirty="0">
                <a:solidFill>
                  <a:schemeClr val="bg1"/>
                </a:solidFill>
                <a:latin typeface="Times New Roman" panose="02020603050405020304" pitchFamily="18" charset="0"/>
                <a:cs typeface="Times New Roman" panose="02020603050405020304" pitchFamily="18" charset="0"/>
              </a:rPr>
              <a:t>II</a:t>
            </a:r>
            <a:r>
              <a:rPr lang="vi-VN" sz="2600" dirty="0">
                <a:solidFill>
                  <a:schemeClr val="bg1"/>
                </a:solidFill>
                <a:latin typeface="Times New Roman" panose="02020603050405020304" pitchFamily="18" charset="0"/>
                <a:cs typeface="Times New Roman" panose="02020603050405020304" pitchFamily="18" charset="0"/>
              </a:rPr>
              <a:t>: Thẩm 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tuyến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trình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quy</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định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về</a:t>
            </a:r>
            <a:r>
              <a:rPr lang="en-US" sz="2600" dirty="0">
                <a:solidFill>
                  <a:schemeClr val="bg1"/>
                </a:solidFill>
                <a:latin typeface="Times New Roman" panose="02020603050405020304" pitchFamily="18" charset="0"/>
                <a:cs typeface="Times New Roman" panose="02020603050405020304" pitchFamily="18" charset="0"/>
              </a:rPr>
              <a:t> </a:t>
            </a:r>
            <a:r>
              <a:rPr lang="vi-VN" sz="2600" dirty="0">
                <a:solidFill>
                  <a:schemeClr val="bg1"/>
                </a:solidFill>
                <a:latin typeface="Times New Roman" panose="02020603050405020304" pitchFamily="18" charset="0"/>
                <a:cs typeface="Times New Roman" panose="02020603050405020304" pitchFamily="18" charset="0"/>
              </a:rPr>
              <a:t>hồ sơ</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khen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thưởng</a:t>
            </a:r>
            <a:endParaRPr lang="vi-VN"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203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1"/>
          </p:nvPr>
        </p:nvSpPr>
        <p:spPr>
          <a:xfrm>
            <a:off x="228600" y="990601"/>
            <a:ext cx="11734800" cy="5638799"/>
          </a:xfrm>
        </p:spPr>
        <p:txBody>
          <a:bodyPr>
            <a:noAutofit/>
          </a:bodyPr>
          <a:lstStyle/>
          <a:p>
            <a:pPr algn="ctr">
              <a:lnSpc>
                <a:spcPts val="4000"/>
              </a:lnSpc>
              <a:spcBef>
                <a:spcPts val="600"/>
              </a:spcBef>
              <a:spcAft>
                <a:spcPts val="600"/>
              </a:spcAft>
              <a:defRPr/>
            </a:pPr>
            <a:r>
              <a:rPr lang="en-US" sz="3600" b="1" dirty="0">
                <a:solidFill>
                  <a:srgbClr val="C00000"/>
                </a:solidFill>
                <a:latin typeface="Times New Roman" panose="02020603050405020304" pitchFamily="18" charset="0"/>
                <a:cs typeface="Times New Roman" panose="02020603050405020304" pitchFamily="18" charset="0"/>
              </a:rPr>
              <a:t>TUYẾN TRÌNH KHEN THƯỞNG</a:t>
            </a:r>
          </a:p>
          <a:p>
            <a:pPr marR="635" indent="450215" algn="just">
              <a:spcBef>
                <a:spcPts val="600"/>
              </a:spcBef>
              <a:spcAft>
                <a:spcPts val="600"/>
              </a:spcAft>
            </a:pPr>
            <a:r>
              <a:rPr lang="vi-VN" sz="3200" b="1" dirty="0">
                <a:solidFill>
                  <a:srgbClr val="0000FF"/>
                </a:solidFill>
                <a:latin typeface="Times New Roman"/>
                <a:ea typeface="SimSun"/>
              </a:rPr>
              <a:t>5. Đối với các hội, quỹ cấp Thành phố và cấp huyện</a:t>
            </a:r>
            <a:endParaRPr lang="en-US" sz="3200" b="1" dirty="0">
              <a:solidFill>
                <a:srgbClr val="0000FF"/>
              </a:solidFill>
              <a:latin typeface="Times New Roman"/>
              <a:ea typeface="SimSun"/>
            </a:endParaRPr>
          </a:p>
          <a:p>
            <a:pPr marR="635" indent="450215" algn="just">
              <a:spcBef>
                <a:spcPts val="600"/>
              </a:spcBef>
              <a:spcAft>
                <a:spcPts val="600"/>
              </a:spcAft>
            </a:pPr>
            <a:r>
              <a:rPr lang="vi-VN" sz="3200" dirty="0">
                <a:solidFill>
                  <a:srgbClr val="0000FF"/>
                </a:solidFill>
                <a:latin typeface="Times New Roman"/>
                <a:ea typeface="SimSun"/>
              </a:rPr>
              <a:t>a) Các hội, hiệp hội, liên hiệp các hội, quỹ là thành viên khối thi đua thuộc Thành phố trình Chủ tịch Ủy ban nhân dân Thành phố xét khen thưởng;</a:t>
            </a:r>
            <a:endParaRPr lang="en-US" sz="3200" dirty="0">
              <a:solidFill>
                <a:srgbClr val="0000FF"/>
              </a:solidFill>
              <a:latin typeface="Times New Roman"/>
              <a:ea typeface="SimSun"/>
            </a:endParaRPr>
          </a:p>
          <a:p>
            <a:pPr marR="635" indent="450215" algn="just">
              <a:spcBef>
                <a:spcPts val="600"/>
              </a:spcBef>
              <a:spcAft>
                <a:spcPts val="600"/>
              </a:spcAft>
            </a:pPr>
            <a:r>
              <a:rPr lang="vi-VN" sz="3200" dirty="0">
                <a:solidFill>
                  <a:srgbClr val="0000FF"/>
                </a:solidFill>
                <a:latin typeface="Times New Roman"/>
                <a:ea typeface="SimSun"/>
              </a:rPr>
              <a:t>b) Các hội, quỹ là tổ chức xã hội - nghề nghiệp, tổ chức phi chính phủ do sở quản lý Nhà nước chuyên ngành về lĩnh vực đó xét khen thưởng, trình Chủ tịch Ủy ban nhân dân Thành phố xét khen thưởng;</a:t>
            </a:r>
            <a:endParaRPr lang="en-US" sz="3200" dirty="0">
              <a:solidFill>
                <a:srgbClr val="0000FF"/>
              </a:solidFill>
              <a:latin typeface="Times New Roman"/>
              <a:ea typeface="SimSun"/>
            </a:endParaRPr>
          </a:p>
          <a:p>
            <a:r>
              <a:rPr lang="vi-VN" sz="3200" dirty="0">
                <a:solidFill>
                  <a:srgbClr val="0000FF"/>
                </a:solidFill>
                <a:latin typeface="Times New Roman"/>
                <a:ea typeface="SimSun"/>
              </a:rPr>
              <a:t>c) Các hội, quỹ là tổ chức xã hội - nghề nghiệp, tổ chức phi chính phủ cấp huyện trình Chủ tịch Ủy ban nhân dân cấp huyện xét khen thưởng.</a:t>
            </a:r>
            <a:endParaRPr lang="en-US" sz="3200" dirty="0">
              <a:solidFill>
                <a:srgbClr val="0000FF"/>
              </a:solidFill>
              <a:effectLst/>
              <a:latin typeface="Times New Roman"/>
              <a:ea typeface="SimSu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
        <p:nvSpPr>
          <p:cNvPr id="6" name="Title 4"/>
          <p:cNvSpPr txBox="1">
            <a:spLocks/>
          </p:cNvSpPr>
          <p:nvPr/>
        </p:nvSpPr>
        <p:spPr>
          <a:xfrm>
            <a:off x="1371600" y="152400"/>
            <a:ext cx="10668000" cy="72390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4000"/>
              </a:lnSpc>
              <a:buFont typeface="Georgia" pitchFamily="18" charset="0"/>
              <a:buNone/>
              <a:defRPr/>
            </a:pPr>
            <a:r>
              <a:rPr lang="vi-VN" sz="2600" dirty="0">
                <a:solidFill>
                  <a:schemeClr val="bg1"/>
                </a:solidFill>
                <a:latin typeface="Times New Roman" panose="02020603050405020304" pitchFamily="18" charset="0"/>
                <a:cs typeface="Times New Roman" panose="02020603050405020304" pitchFamily="18" charset="0"/>
              </a:rPr>
              <a:t>Chương I</a:t>
            </a:r>
            <a:r>
              <a:rPr lang="en-US" sz="2600" dirty="0">
                <a:solidFill>
                  <a:schemeClr val="bg1"/>
                </a:solidFill>
                <a:latin typeface="Times New Roman" panose="02020603050405020304" pitchFamily="18" charset="0"/>
                <a:cs typeface="Times New Roman" panose="02020603050405020304" pitchFamily="18" charset="0"/>
              </a:rPr>
              <a:t>II</a:t>
            </a:r>
            <a:r>
              <a:rPr lang="vi-VN" sz="2600" dirty="0">
                <a:solidFill>
                  <a:schemeClr val="bg1"/>
                </a:solidFill>
                <a:latin typeface="Times New Roman" panose="02020603050405020304" pitchFamily="18" charset="0"/>
                <a:cs typeface="Times New Roman" panose="02020603050405020304" pitchFamily="18" charset="0"/>
              </a:rPr>
              <a:t>: Thẩm 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tuyến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trình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quy</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định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về</a:t>
            </a:r>
            <a:r>
              <a:rPr lang="en-US" sz="2600" dirty="0">
                <a:solidFill>
                  <a:schemeClr val="bg1"/>
                </a:solidFill>
                <a:latin typeface="Times New Roman" panose="02020603050405020304" pitchFamily="18" charset="0"/>
                <a:cs typeface="Times New Roman" panose="02020603050405020304" pitchFamily="18" charset="0"/>
              </a:rPr>
              <a:t> </a:t>
            </a:r>
            <a:r>
              <a:rPr lang="vi-VN" sz="2600" dirty="0">
                <a:solidFill>
                  <a:schemeClr val="bg1"/>
                </a:solidFill>
                <a:latin typeface="Times New Roman" panose="02020603050405020304" pitchFamily="18" charset="0"/>
                <a:cs typeface="Times New Roman" panose="02020603050405020304" pitchFamily="18" charset="0"/>
              </a:rPr>
              <a:t>hồ sơ</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khen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thưởng</a:t>
            </a:r>
            <a:endParaRPr lang="vi-VN"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355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1"/>
          </p:nvPr>
        </p:nvSpPr>
        <p:spPr>
          <a:xfrm>
            <a:off x="228600" y="990601"/>
            <a:ext cx="11734800" cy="5638799"/>
          </a:xfrm>
        </p:spPr>
        <p:txBody>
          <a:bodyPr>
            <a:noAutofit/>
          </a:bodyPr>
          <a:lstStyle/>
          <a:p>
            <a:pPr algn="ctr">
              <a:lnSpc>
                <a:spcPts val="4000"/>
              </a:lnSpc>
              <a:spcBef>
                <a:spcPts val="600"/>
              </a:spcBef>
              <a:spcAft>
                <a:spcPts val="600"/>
              </a:spcAft>
              <a:defRPr/>
            </a:pPr>
            <a:r>
              <a:rPr lang="en-US" sz="3600" b="1" dirty="0">
                <a:solidFill>
                  <a:srgbClr val="C00000"/>
                </a:solidFill>
                <a:latin typeface="Times New Roman" panose="02020603050405020304" pitchFamily="18" charset="0"/>
                <a:cs typeface="Times New Roman" panose="02020603050405020304" pitchFamily="18" charset="0"/>
              </a:rPr>
              <a:t>TUYẾN TRÌNH KHEN THƯỞNG</a:t>
            </a:r>
          </a:p>
          <a:p>
            <a:pPr indent="450215" algn="just">
              <a:spcBef>
                <a:spcPts val="600"/>
              </a:spcBef>
              <a:spcAft>
                <a:spcPts val="600"/>
              </a:spcAft>
            </a:pPr>
            <a:r>
              <a:rPr lang="vi-VN" sz="3200" b="1" dirty="0">
                <a:solidFill>
                  <a:srgbClr val="0000FF"/>
                </a:solidFill>
                <a:latin typeface="Times New Roman"/>
                <a:ea typeface="SimSun"/>
              </a:rPr>
              <a:t>6. Đối với các tổ chức kinh tế</a:t>
            </a:r>
            <a:endParaRPr lang="en-US" sz="3200" b="1" dirty="0">
              <a:solidFill>
                <a:srgbClr val="0000FF"/>
              </a:solidFill>
              <a:latin typeface="Times New Roman"/>
              <a:ea typeface="SimSun"/>
            </a:endParaRPr>
          </a:p>
          <a:p>
            <a:pPr indent="450215" algn="just">
              <a:spcBef>
                <a:spcPts val="600"/>
              </a:spcBef>
              <a:spcAft>
                <a:spcPts val="600"/>
              </a:spcAft>
            </a:pPr>
            <a:r>
              <a:rPr lang="vi-VN" sz="3200" dirty="0">
                <a:solidFill>
                  <a:srgbClr val="0000FF"/>
                </a:solidFill>
                <a:latin typeface="Times New Roman"/>
                <a:ea typeface="SimSun"/>
              </a:rPr>
              <a:t>a) Đối với các doanh nghiệp, tổ chức kinh tế khác (không phải là thành viên của các công ty, tổng công ty thuộc Thành phố) đóng trên địa bàn cấp huyện do Ủy ban nhân dân cấp huyện xét trình khen thưởng; </a:t>
            </a:r>
            <a:endParaRPr lang="en-US" sz="3200" dirty="0">
              <a:solidFill>
                <a:srgbClr val="0000FF"/>
              </a:solidFill>
              <a:latin typeface="Times New Roman"/>
              <a:ea typeface="SimSun"/>
            </a:endParaRPr>
          </a:p>
          <a:p>
            <a:pPr indent="450215" algn="just">
              <a:spcBef>
                <a:spcPts val="600"/>
              </a:spcBef>
              <a:spcAft>
                <a:spcPts val="600"/>
              </a:spcAft>
            </a:pPr>
            <a:r>
              <a:rPr lang="vi-VN" sz="3200" dirty="0">
                <a:solidFill>
                  <a:srgbClr val="0000FF"/>
                </a:solidFill>
                <a:latin typeface="Times New Roman"/>
                <a:ea typeface="SimSun"/>
              </a:rPr>
              <a:t>b) Đối với những doanh nghiệp đóng tại các khu chế xuất, khu công nghiệp, khu công nghệ cao thì do Ban Quản lý các khu chế xuất và công nghiệp Thành phố, Ban Quản lý Khu Công nghệ cao Thành phố xét trình khen thưởng;</a:t>
            </a:r>
            <a:r>
              <a:rPr lang="en-US" sz="3200" dirty="0">
                <a:solidFill>
                  <a:srgbClr val="0000FF"/>
                </a:solidFill>
                <a:latin typeface="Times New Roman"/>
                <a:ea typeface="SimSun"/>
              </a:rPr>
              <a:t> </a:t>
            </a:r>
          </a:p>
        </p:txBody>
      </p:sp>
      <p:sp>
        <p:nvSpPr>
          <p:cNvPr id="6" name="Right Arrow 5"/>
          <p:cNvSpPr/>
          <p:nvPr/>
        </p:nvSpPr>
        <p:spPr>
          <a:xfrm>
            <a:off x="4267200" y="5943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
        <p:nvSpPr>
          <p:cNvPr id="8" name="Title 4"/>
          <p:cNvSpPr txBox="1">
            <a:spLocks/>
          </p:cNvSpPr>
          <p:nvPr/>
        </p:nvSpPr>
        <p:spPr>
          <a:xfrm>
            <a:off x="1371600" y="152400"/>
            <a:ext cx="10668000" cy="72390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4000"/>
              </a:lnSpc>
              <a:buFont typeface="Georgia" pitchFamily="18" charset="0"/>
              <a:buNone/>
              <a:defRPr/>
            </a:pPr>
            <a:r>
              <a:rPr lang="vi-VN" sz="2600" dirty="0">
                <a:solidFill>
                  <a:schemeClr val="bg1"/>
                </a:solidFill>
                <a:latin typeface="Times New Roman" panose="02020603050405020304" pitchFamily="18" charset="0"/>
                <a:cs typeface="Times New Roman" panose="02020603050405020304" pitchFamily="18" charset="0"/>
              </a:rPr>
              <a:t>Chương I</a:t>
            </a:r>
            <a:r>
              <a:rPr lang="en-US" sz="2600" dirty="0">
                <a:solidFill>
                  <a:schemeClr val="bg1"/>
                </a:solidFill>
                <a:latin typeface="Times New Roman" panose="02020603050405020304" pitchFamily="18" charset="0"/>
                <a:cs typeface="Times New Roman" panose="02020603050405020304" pitchFamily="18" charset="0"/>
              </a:rPr>
              <a:t>II</a:t>
            </a:r>
            <a:r>
              <a:rPr lang="vi-VN" sz="2600" dirty="0">
                <a:solidFill>
                  <a:schemeClr val="bg1"/>
                </a:solidFill>
                <a:latin typeface="Times New Roman" panose="02020603050405020304" pitchFamily="18" charset="0"/>
                <a:cs typeface="Times New Roman" panose="02020603050405020304" pitchFamily="18" charset="0"/>
              </a:rPr>
              <a:t>: Thẩm 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tuyến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trình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quy</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định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về</a:t>
            </a:r>
            <a:r>
              <a:rPr lang="en-US" sz="2600" dirty="0">
                <a:solidFill>
                  <a:schemeClr val="bg1"/>
                </a:solidFill>
                <a:latin typeface="Times New Roman" panose="02020603050405020304" pitchFamily="18" charset="0"/>
                <a:cs typeface="Times New Roman" panose="02020603050405020304" pitchFamily="18" charset="0"/>
              </a:rPr>
              <a:t> </a:t>
            </a:r>
            <a:r>
              <a:rPr lang="vi-VN" sz="2600" dirty="0">
                <a:solidFill>
                  <a:schemeClr val="bg1"/>
                </a:solidFill>
                <a:latin typeface="Times New Roman" panose="02020603050405020304" pitchFamily="18" charset="0"/>
                <a:cs typeface="Times New Roman" panose="02020603050405020304" pitchFamily="18" charset="0"/>
              </a:rPr>
              <a:t>hồ sơ</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khen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thưởng</a:t>
            </a:r>
            <a:endParaRPr lang="vi-VN"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42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1"/>
          </p:nvPr>
        </p:nvSpPr>
        <p:spPr>
          <a:xfrm>
            <a:off x="228600" y="990601"/>
            <a:ext cx="11734800" cy="5638799"/>
          </a:xfrm>
        </p:spPr>
        <p:txBody>
          <a:bodyPr>
            <a:noAutofit/>
          </a:bodyPr>
          <a:lstStyle/>
          <a:p>
            <a:pPr algn="ctr">
              <a:lnSpc>
                <a:spcPts val="4000"/>
              </a:lnSpc>
              <a:spcBef>
                <a:spcPts val="600"/>
              </a:spcBef>
              <a:spcAft>
                <a:spcPts val="600"/>
              </a:spcAft>
              <a:defRPr/>
            </a:pPr>
            <a:r>
              <a:rPr lang="en-US" sz="3600" b="1" dirty="0">
                <a:solidFill>
                  <a:srgbClr val="C00000"/>
                </a:solidFill>
                <a:latin typeface="Times New Roman" panose="02020603050405020304" pitchFamily="18" charset="0"/>
                <a:cs typeface="Times New Roman" panose="02020603050405020304" pitchFamily="18" charset="0"/>
              </a:rPr>
              <a:t>TUYẾN TRÌNH KHEN THƯỞNG</a:t>
            </a:r>
          </a:p>
          <a:p>
            <a:pPr indent="450215" algn="just">
              <a:spcBef>
                <a:spcPts val="600"/>
              </a:spcBef>
              <a:spcAft>
                <a:spcPts val="600"/>
              </a:spcAft>
            </a:pPr>
            <a:r>
              <a:rPr lang="vi-VN" sz="3200" b="1" dirty="0">
                <a:solidFill>
                  <a:srgbClr val="0000FF"/>
                </a:solidFill>
                <a:latin typeface="Times New Roman"/>
                <a:ea typeface="SimSun"/>
              </a:rPr>
              <a:t>6. Đối với các tổ chức kinh tế</a:t>
            </a:r>
            <a:endParaRPr lang="en-US" sz="3200" b="1" dirty="0">
              <a:solidFill>
                <a:srgbClr val="0000FF"/>
              </a:solidFill>
              <a:latin typeface="Times New Roman"/>
              <a:ea typeface="SimSun"/>
            </a:endParaRPr>
          </a:p>
          <a:p>
            <a:pPr indent="450215" algn="just">
              <a:spcBef>
                <a:spcPts val="600"/>
              </a:spcBef>
              <a:spcAft>
                <a:spcPts val="600"/>
              </a:spcAft>
            </a:pPr>
            <a:r>
              <a:rPr lang="vi-VN" sz="3200" dirty="0">
                <a:solidFill>
                  <a:srgbClr val="0000FF"/>
                </a:solidFill>
                <a:latin typeface="Times New Roman"/>
                <a:ea typeface="SimSun"/>
              </a:rPr>
              <a:t>c) Đối với doanh nghiệp, tổ chức kinh tế khác do Thành phố nắm giữ trên 50% vốn điều lệ: Do công ty, tổng công ty, tổ chức kinh tế khác thuộc Thành phố xét khen thưởng hoặc trình cấp trên khen thưởng;</a:t>
            </a:r>
            <a:endParaRPr lang="en-US" sz="3200" dirty="0">
              <a:solidFill>
                <a:srgbClr val="0000FF"/>
              </a:solidFill>
              <a:latin typeface="Times New Roman"/>
              <a:ea typeface="SimSun"/>
            </a:endParaRPr>
          </a:p>
          <a:p>
            <a:pPr marR="635" indent="457200" algn="just">
              <a:spcBef>
                <a:spcPts val="600"/>
              </a:spcBef>
              <a:spcAft>
                <a:spcPts val="600"/>
              </a:spcAft>
            </a:pPr>
            <a:r>
              <a:rPr lang="vi-VN" sz="3200" dirty="0">
                <a:solidFill>
                  <a:srgbClr val="0000FF"/>
                </a:solidFill>
                <a:latin typeface="Times New Roman"/>
                <a:ea typeface="SimSun"/>
              </a:rPr>
              <a:t>d) Đối với doanh nghiệp, tổ chức kinh tế khác do Thành phố nắm giữ dưới 50% vốn điều lệ: Tuyến trình khen thưởng thực hiện theo quy định tại </a:t>
            </a:r>
            <a:r>
              <a:rPr lang="en-US" sz="3200" dirty="0">
                <a:solidFill>
                  <a:srgbClr val="0000FF"/>
                </a:solidFill>
                <a:latin typeface="Times New Roman"/>
                <a:ea typeface="SimSun"/>
              </a:rPr>
              <a:t>đ</a:t>
            </a:r>
            <a:r>
              <a:rPr lang="vi-VN" sz="3200" dirty="0">
                <a:solidFill>
                  <a:srgbClr val="0000FF"/>
                </a:solidFill>
                <a:latin typeface="Times New Roman"/>
                <a:ea typeface="SimSun"/>
              </a:rPr>
              <a:t>iểm a hoặc </a:t>
            </a:r>
            <a:r>
              <a:rPr lang="en-US" sz="3200" dirty="0">
                <a:solidFill>
                  <a:srgbClr val="0000FF"/>
                </a:solidFill>
                <a:latin typeface="Times New Roman"/>
                <a:ea typeface="SimSun"/>
              </a:rPr>
              <a:t>đ</a:t>
            </a:r>
            <a:r>
              <a:rPr lang="vi-VN" sz="3200" dirty="0">
                <a:solidFill>
                  <a:srgbClr val="0000FF"/>
                </a:solidFill>
                <a:latin typeface="Times New Roman"/>
                <a:ea typeface="SimSun"/>
              </a:rPr>
              <a:t>iểm c Khoản này (do doanh nghiệp đó xem xét quyết định).</a:t>
            </a:r>
            <a:endParaRPr lang="en-US" sz="3200" dirty="0">
              <a:solidFill>
                <a:srgbClr val="0000FF"/>
              </a:solidFill>
              <a:latin typeface="Times New Roman"/>
              <a:ea typeface="SimSun"/>
            </a:endParaRPr>
          </a:p>
        </p:txBody>
      </p:sp>
      <p:sp>
        <p:nvSpPr>
          <p:cNvPr id="5" name="Right Arrow 4"/>
          <p:cNvSpPr/>
          <p:nvPr/>
        </p:nvSpPr>
        <p:spPr>
          <a:xfrm>
            <a:off x="228600" y="990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
        <p:nvSpPr>
          <p:cNvPr id="7" name="Title 4"/>
          <p:cNvSpPr txBox="1">
            <a:spLocks/>
          </p:cNvSpPr>
          <p:nvPr/>
        </p:nvSpPr>
        <p:spPr>
          <a:xfrm>
            <a:off x="1371600" y="152400"/>
            <a:ext cx="10668000" cy="72390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4000"/>
              </a:lnSpc>
              <a:buFont typeface="Georgia" pitchFamily="18" charset="0"/>
              <a:buNone/>
              <a:defRPr/>
            </a:pPr>
            <a:r>
              <a:rPr lang="vi-VN" sz="2600" dirty="0">
                <a:solidFill>
                  <a:schemeClr val="bg1"/>
                </a:solidFill>
                <a:latin typeface="Times New Roman" panose="02020603050405020304" pitchFamily="18" charset="0"/>
                <a:cs typeface="Times New Roman" panose="02020603050405020304" pitchFamily="18" charset="0"/>
              </a:rPr>
              <a:t>Chương I</a:t>
            </a:r>
            <a:r>
              <a:rPr lang="en-US" sz="2600" dirty="0">
                <a:solidFill>
                  <a:schemeClr val="bg1"/>
                </a:solidFill>
                <a:latin typeface="Times New Roman" panose="02020603050405020304" pitchFamily="18" charset="0"/>
                <a:cs typeface="Times New Roman" panose="02020603050405020304" pitchFamily="18" charset="0"/>
              </a:rPr>
              <a:t>II</a:t>
            </a:r>
            <a:r>
              <a:rPr lang="vi-VN" sz="2600" dirty="0">
                <a:solidFill>
                  <a:schemeClr val="bg1"/>
                </a:solidFill>
                <a:latin typeface="Times New Roman" panose="02020603050405020304" pitchFamily="18" charset="0"/>
                <a:cs typeface="Times New Roman" panose="02020603050405020304" pitchFamily="18" charset="0"/>
              </a:rPr>
              <a:t>: Thẩm 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tuyến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trình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quy</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định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về</a:t>
            </a:r>
            <a:r>
              <a:rPr lang="en-US" sz="2600" dirty="0">
                <a:solidFill>
                  <a:schemeClr val="bg1"/>
                </a:solidFill>
                <a:latin typeface="Times New Roman" panose="02020603050405020304" pitchFamily="18" charset="0"/>
                <a:cs typeface="Times New Roman" panose="02020603050405020304" pitchFamily="18" charset="0"/>
              </a:rPr>
              <a:t> </a:t>
            </a:r>
            <a:r>
              <a:rPr lang="vi-VN" sz="2600" dirty="0">
                <a:solidFill>
                  <a:schemeClr val="bg1"/>
                </a:solidFill>
                <a:latin typeface="Times New Roman" panose="02020603050405020304" pitchFamily="18" charset="0"/>
                <a:cs typeface="Times New Roman" panose="02020603050405020304" pitchFamily="18" charset="0"/>
              </a:rPr>
              <a:t>hồ sơ</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khen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thưởng</a:t>
            </a:r>
            <a:endParaRPr lang="vi-VN"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99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6A456E-2F2C-6865-A3CA-C35AC2C6AB7E}"/>
              </a:ext>
            </a:extLst>
          </p:cNvPr>
          <p:cNvPicPr>
            <a:picLocks noGrp="1" noChangeAspect="1"/>
          </p:cNvPicPr>
          <p:nvPr>
            <p:ph sz="quarter" idx="13"/>
          </p:nvPr>
        </p:nvPicPr>
        <p:blipFill>
          <a:blip r:embed="rId2"/>
          <a:stretch>
            <a:fillRect/>
          </a:stretch>
        </p:blipFill>
        <p:spPr>
          <a:xfrm>
            <a:off x="1828800" y="228600"/>
            <a:ext cx="9220200" cy="6103292"/>
          </a:xfrm>
          <a:prstGeom prst="rect">
            <a:avLst/>
          </a:prstGeom>
        </p:spPr>
      </p:pic>
    </p:spTree>
    <p:extLst>
      <p:ext uri="{BB962C8B-B14F-4D97-AF65-F5344CB8AC3E}">
        <p14:creationId xmlns:p14="http://schemas.microsoft.com/office/powerpoint/2010/main" val="436288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1"/>
          </p:nvPr>
        </p:nvSpPr>
        <p:spPr>
          <a:xfrm>
            <a:off x="228600" y="990601"/>
            <a:ext cx="11734800" cy="5638799"/>
          </a:xfrm>
        </p:spPr>
        <p:txBody>
          <a:bodyPr>
            <a:noAutofit/>
          </a:bodyPr>
          <a:lstStyle/>
          <a:p>
            <a:pPr algn="ctr">
              <a:lnSpc>
                <a:spcPts val="4000"/>
              </a:lnSpc>
              <a:spcBef>
                <a:spcPts val="600"/>
              </a:spcBef>
              <a:spcAft>
                <a:spcPts val="600"/>
              </a:spcAft>
              <a:defRPr/>
            </a:pPr>
            <a:r>
              <a:rPr lang="en-US" sz="3600" b="1" dirty="0">
                <a:solidFill>
                  <a:srgbClr val="C00000"/>
                </a:solidFill>
                <a:latin typeface="Times New Roman" panose="02020603050405020304" pitchFamily="18" charset="0"/>
                <a:cs typeface="Times New Roman" panose="02020603050405020304" pitchFamily="18" charset="0"/>
              </a:rPr>
              <a:t>TUYẾN TRÌNH KHEN THƯỞNG</a:t>
            </a:r>
          </a:p>
          <a:p>
            <a:pPr indent="450215" algn="just">
              <a:spcBef>
                <a:spcPts val="600"/>
              </a:spcBef>
              <a:spcAft>
                <a:spcPts val="600"/>
              </a:spcAft>
            </a:pPr>
            <a:endParaRPr lang="en-US" sz="1400" dirty="0">
              <a:latin typeface="Times New Roman"/>
              <a:ea typeface="SimSun"/>
            </a:endParaRPr>
          </a:p>
          <a:p>
            <a:pPr indent="450215" algn="just">
              <a:spcBef>
                <a:spcPts val="600"/>
              </a:spcBef>
              <a:spcAft>
                <a:spcPts val="600"/>
              </a:spcAft>
            </a:pPr>
            <a:r>
              <a:rPr lang="vi-VN" sz="4400" b="1" dirty="0">
                <a:solidFill>
                  <a:srgbClr val="0000FF"/>
                </a:solidFill>
                <a:latin typeface="Times New Roman"/>
                <a:ea typeface="SimSun"/>
              </a:rPr>
              <a:t>7.</a:t>
            </a:r>
            <a:r>
              <a:rPr lang="vi-VN" sz="4400" dirty="0">
                <a:solidFill>
                  <a:srgbClr val="0000FF"/>
                </a:solidFill>
                <a:latin typeface="Times New Roman"/>
                <a:ea typeface="SimSun"/>
              </a:rPr>
              <a:t> Cấp nào chủ trì phát động các đợt thi đua theo chuyên đề do cấp đó xét khen thưởng hoặc trình cấp trên khen thưởng. Các chuyên đề được các Ban Chỉ đạo cấp Thành phố triển khai do Cơ quan Thường trực Ban Chỉ đạo tổng hợp trình khen thưởng khi sơ, tổng kết theo chỉ đạo của lãnh đạo Thành phố.</a:t>
            </a:r>
            <a:endParaRPr lang="en-US" sz="4400" dirty="0">
              <a:solidFill>
                <a:srgbClr val="0000FF"/>
              </a:solidFill>
              <a:latin typeface="Times New Roman"/>
              <a:ea typeface="SimSu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
        <p:nvSpPr>
          <p:cNvPr id="6" name="Title 4"/>
          <p:cNvSpPr txBox="1">
            <a:spLocks/>
          </p:cNvSpPr>
          <p:nvPr/>
        </p:nvSpPr>
        <p:spPr>
          <a:xfrm>
            <a:off x="1371600" y="76200"/>
            <a:ext cx="10668000" cy="41910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4000"/>
              </a:lnSpc>
              <a:buFont typeface="Georgia" pitchFamily="18" charset="0"/>
              <a:buNone/>
              <a:defRPr/>
            </a:pPr>
            <a:r>
              <a:rPr lang="vi-VN" sz="2600" dirty="0">
                <a:solidFill>
                  <a:schemeClr val="bg1"/>
                </a:solidFill>
                <a:latin typeface="Times New Roman" panose="02020603050405020304" pitchFamily="18" charset="0"/>
                <a:cs typeface="Times New Roman" panose="02020603050405020304" pitchFamily="18" charset="0"/>
              </a:rPr>
              <a:t>Chương I</a:t>
            </a:r>
            <a:r>
              <a:rPr lang="en-US" sz="2600" dirty="0">
                <a:solidFill>
                  <a:schemeClr val="bg1"/>
                </a:solidFill>
                <a:latin typeface="Times New Roman" panose="02020603050405020304" pitchFamily="18" charset="0"/>
                <a:cs typeface="Times New Roman" panose="02020603050405020304" pitchFamily="18" charset="0"/>
              </a:rPr>
              <a:t>II</a:t>
            </a:r>
            <a:r>
              <a:rPr lang="vi-VN" sz="2600" dirty="0">
                <a:solidFill>
                  <a:schemeClr val="bg1"/>
                </a:solidFill>
                <a:latin typeface="Times New Roman" panose="02020603050405020304" pitchFamily="18" charset="0"/>
                <a:cs typeface="Times New Roman" panose="02020603050405020304" pitchFamily="18" charset="0"/>
              </a:rPr>
              <a:t>: Thẩm 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tuyến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trình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quy</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định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về</a:t>
            </a:r>
            <a:r>
              <a:rPr lang="en-US" sz="2600" dirty="0">
                <a:solidFill>
                  <a:schemeClr val="bg1"/>
                </a:solidFill>
                <a:latin typeface="Times New Roman" panose="02020603050405020304" pitchFamily="18" charset="0"/>
                <a:cs typeface="Times New Roman" panose="02020603050405020304" pitchFamily="18" charset="0"/>
              </a:rPr>
              <a:t> </a:t>
            </a:r>
            <a:r>
              <a:rPr lang="vi-VN" sz="2600" dirty="0">
                <a:solidFill>
                  <a:schemeClr val="bg1"/>
                </a:solidFill>
                <a:latin typeface="Times New Roman" panose="02020603050405020304" pitchFamily="18" charset="0"/>
                <a:cs typeface="Times New Roman" panose="02020603050405020304" pitchFamily="18" charset="0"/>
              </a:rPr>
              <a:t>hồ sơ</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khen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thưởng</a:t>
            </a:r>
            <a:endParaRPr lang="vi-VN"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669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1"/>
          </p:nvPr>
        </p:nvSpPr>
        <p:spPr>
          <a:xfrm>
            <a:off x="228600" y="990601"/>
            <a:ext cx="11734800" cy="5638799"/>
          </a:xfrm>
        </p:spPr>
        <p:txBody>
          <a:bodyPr>
            <a:noAutofit/>
          </a:bodyPr>
          <a:lstStyle/>
          <a:p>
            <a:pPr algn="ctr">
              <a:lnSpc>
                <a:spcPts val="4000"/>
              </a:lnSpc>
              <a:spcBef>
                <a:spcPts val="600"/>
              </a:spcBef>
              <a:spcAft>
                <a:spcPts val="600"/>
              </a:spcAft>
              <a:defRPr/>
            </a:pPr>
            <a:r>
              <a:rPr lang="en-US" sz="3600" b="1" dirty="0">
                <a:solidFill>
                  <a:srgbClr val="C00000"/>
                </a:solidFill>
                <a:latin typeface="Times New Roman" panose="02020603050405020304" pitchFamily="18" charset="0"/>
                <a:cs typeface="Times New Roman" panose="02020603050405020304" pitchFamily="18" charset="0"/>
              </a:rPr>
              <a:t>TUYẾN TRÌNH KHEN THƯỞNG</a:t>
            </a:r>
          </a:p>
          <a:p>
            <a:pPr algn="just"/>
            <a:r>
              <a:rPr lang="vi-VN" sz="3200" b="1" dirty="0">
                <a:solidFill>
                  <a:srgbClr val="0000FF"/>
                </a:solidFill>
                <a:latin typeface="Times New Roman"/>
                <a:ea typeface="SimSun"/>
              </a:rPr>
              <a:t>8.</a:t>
            </a:r>
            <a:r>
              <a:rPr lang="vi-VN" sz="3200" dirty="0">
                <a:solidFill>
                  <a:srgbClr val="0000FF"/>
                </a:solidFill>
                <a:latin typeface="Times New Roman"/>
                <a:ea typeface="SimSun"/>
              </a:rPr>
              <a:t> Đối với các cơ quan, đơn vị và cá nhân (là người đứng đầu) của các cơ quan, đơn vị thuộc Bộ, ngành Trung ương trên địa bàn Thành phố, nếu những đơn vị không có cấp trên quản lý trực tiếp đóng tại Thành phố sẽ do Ban Thường vụ Đảng ủy Khối các cơ quan Trung ương tại Thành phố Hồ Chí Minh phối hợp với Sở Nội vụ xem xét đề xuất Ủy ban nhân dân Thành phố quyết định khen thưởng. Trường hợp khen thưởng về thành tích đóng góp các phong trào do Thành phố tổ chức, vận động thực hiện sẽ do các ngành, đoàn thể trực tiếp tham mưu, vận động của Thành phố bình xét, báo cáo đề xuất Ủy ban nhân dân Thành phố xem xét quyết định.</a:t>
            </a:r>
            <a:endParaRPr lang="en-US" sz="3200" dirty="0">
              <a:solidFill>
                <a:srgbClr val="0000FF"/>
              </a:solidFill>
              <a:effectLst/>
              <a:latin typeface="Times New Roman"/>
              <a:ea typeface="SimSu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
        <p:nvSpPr>
          <p:cNvPr id="6" name="Title 4"/>
          <p:cNvSpPr txBox="1">
            <a:spLocks/>
          </p:cNvSpPr>
          <p:nvPr/>
        </p:nvSpPr>
        <p:spPr>
          <a:xfrm>
            <a:off x="1371600" y="152400"/>
            <a:ext cx="10668000" cy="72390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4000"/>
              </a:lnSpc>
              <a:buFont typeface="Georgia" pitchFamily="18" charset="0"/>
              <a:buNone/>
              <a:defRPr/>
            </a:pPr>
            <a:r>
              <a:rPr lang="vi-VN" sz="2600" dirty="0">
                <a:solidFill>
                  <a:schemeClr val="bg1"/>
                </a:solidFill>
                <a:latin typeface="Times New Roman" panose="02020603050405020304" pitchFamily="18" charset="0"/>
                <a:cs typeface="Times New Roman" panose="02020603050405020304" pitchFamily="18" charset="0"/>
              </a:rPr>
              <a:t>Chương I</a:t>
            </a:r>
            <a:r>
              <a:rPr lang="en-US" sz="2600" dirty="0">
                <a:solidFill>
                  <a:schemeClr val="bg1"/>
                </a:solidFill>
                <a:latin typeface="Times New Roman" panose="02020603050405020304" pitchFamily="18" charset="0"/>
                <a:cs typeface="Times New Roman" panose="02020603050405020304" pitchFamily="18" charset="0"/>
              </a:rPr>
              <a:t>II</a:t>
            </a:r>
            <a:r>
              <a:rPr lang="vi-VN" sz="2600" dirty="0">
                <a:solidFill>
                  <a:schemeClr val="bg1"/>
                </a:solidFill>
                <a:latin typeface="Times New Roman" panose="02020603050405020304" pitchFamily="18" charset="0"/>
                <a:cs typeface="Times New Roman" panose="02020603050405020304" pitchFamily="18" charset="0"/>
              </a:rPr>
              <a:t>: Thẩm quyền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tuyến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trình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quy</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định</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về</a:t>
            </a:r>
            <a:r>
              <a:rPr lang="en-US" sz="2600" dirty="0">
                <a:solidFill>
                  <a:schemeClr val="bg1"/>
                </a:solidFill>
                <a:latin typeface="Times New Roman" panose="02020603050405020304" pitchFamily="18" charset="0"/>
                <a:cs typeface="Times New Roman" panose="02020603050405020304" pitchFamily="18" charset="0"/>
              </a:rPr>
              <a:t> </a:t>
            </a:r>
            <a:r>
              <a:rPr lang="vi-VN" sz="2600" dirty="0">
                <a:solidFill>
                  <a:schemeClr val="bg1"/>
                </a:solidFill>
                <a:latin typeface="Times New Roman" panose="02020603050405020304" pitchFamily="18" charset="0"/>
                <a:cs typeface="Times New Roman" panose="02020603050405020304" pitchFamily="18" charset="0"/>
              </a:rPr>
              <a:t>hồ sơ</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khen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thưởng</a:t>
            </a:r>
            <a:endParaRPr lang="vi-VN" sz="2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21147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C86B5-8A70-296B-4B71-2260E0F62FCB}"/>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EEA23DB-5F6F-1B15-5789-C84096C61AD0}"/>
              </a:ext>
            </a:extLst>
          </p:cNvPr>
          <p:cNvSpPr>
            <a:spLocks noGrp="1"/>
          </p:cNvSpPr>
          <p:nvPr>
            <p:ph type="subTitle" idx="1"/>
          </p:nvPr>
        </p:nvSpPr>
        <p:spPr>
          <a:xfrm>
            <a:off x="228600" y="1066800"/>
            <a:ext cx="11734800" cy="5562600"/>
          </a:xfrm>
        </p:spPr>
        <p:txBody>
          <a:bodyPr>
            <a:noAutofit/>
          </a:bodyPr>
          <a:lstStyle/>
          <a:p>
            <a:pPr algn="just">
              <a:lnSpc>
                <a:spcPts val="4000"/>
              </a:lnSpc>
              <a:spcBef>
                <a:spcPts val="600"/>
              </a:spcBef>
              <a:spcAft>
                <a:spcPts val="600"/>
              </a:spcAft>
              <a:defRPr/>
            </a:pPr>
            <a:r>
              <a:rPr lang="en-US" sz="2800">
                <a:solidFill>
                  <a:srgbClr val="0000FF"/>
                </a:solidFill>
                <a:effectLst/>
                <a:latin typeface="Times New Roman"/>
                <a:ea typeface="SimSun"/>
              </a:rPr>
              <a:t>1. Hội đồng Thi đua – Khen thưởng cấp Thành phố là cơ quan do Chủ tịch Ủy ban nhân dân cấp Tp thành lập, có trách nhiệm tham mưu, tư vấn cho cấp ủy, chính quyến về công tác khen thưởng của đia phương.  </a:t>
            </a:r>
          </a:p>
          <a:p>
            <a:pPr algn="just">
              <a:lnSpc>
                <a:spcPts val="4000"/>
              </a:lnSpc>
              <a:spcBef>
                <a:spcPts val="600"/>
              </a:spcBef>
              <a:spcAft>
                <a:spcPts val="600"/>
              </a:spcAft>
              <a:defRPr/>
            </a:pPr>
            <a:r>
              <a:rPr lang="en-US" sz="2800">
                <a:solidFill>
                  <a:srgbClr val="0000FF"/>
                </a:solidFill>
                <a:effectLst/>
                <a:latin typeface="Times New Roman"/>
                <a:ea typeface="SimSun"/>
              </a:rPr>
              <a:t>2. Thành phần Hội đồng gồm:</a:t>
            </a:r>
          </a:p>
          <a:p>
            <a:pPr algn="just">
              <a:lnSpc>
                <a:spcPts val="4000"/>
              </a:lnSpc>
              <a:spcBef>
                <a:spcPts val="600"/>
              </a:spcBef>
              <a:spcAft>
                <a:spcPts val="600"/>
              </a:spcAft>
              <a:defRPr/>
            </a:pPr>
            <a:r>
              <a:rPr lang="en-US" sz="2800">
                <a:solidFill>
                  <a:srgbClr val="0000FF"/>
                </a:solidFill>
                <a:latin typeface="Times New Roman"/>
                <a:ea typeface="SimSun"/>
              </a:rPr>
              <a:t>a. Chủ tịch Hội đồng là Chủ tịch Ủy ban nhân dân Tp;</a:t>
            </a:r>
          </a:p>
          <a:p>
            <a:pPr algn="just">
              <a:lnSpc>
                <a:spcPts val="4000"/>
              </a:lnSpc>
              <a:spcBef>
                <a:spcPts val="600"/>
              </a:spcBef>
              <a:spcAft>
                <a:spcPts val="600"/>
              </a:spcAft>
              <a:defRPr/>
            </a:pPr>
            <a:r>
              <a:rPr lang="en-US" sz="2800">
                <a:solidFill>
                  <a:srgbClr val="0000FF"/>
                </a:solidFill>
                <a:effectLst/>
                <a:latin typeface="Times New Roman"/>
                <a:ea typeface="SimSun"/>
              </a:rPr>
              <a:t>b. Hội đồng không quá 04 Phó Chủ tịch, Giám đốc Sở Nội vụ làm Phó Chủ tịch thường trực. Chủ tịch Hội đồng quyết định cơ cấu thành viên Hội đồng; ban hành Quy chế hoạt động của Hội đồng.</a:t>
            </a:r>
            <a:endParaRPr lang="en-US" sz="2800" dirty="0">
              <a:solidFill>
                <a:srgbClr val="0000FF"/>
              </a:solidFill>
              <a:effectLst/>
              <a:latin typeface="Times New Roman"/>
              <a:ea typeface="SimSun"/>
            </a:endParaRPr>
          </a:p>
        </p:txBody>
      </p:sp>
      <p:pic>
        <p:nvPicPr>
          <p:cNvPr id="5" name="Picture 4">
            <a:extLst>
              <a:ext uri="{FF2B5EF4-FFF2-40B4-BE49-F238E27FC236}">
                <a16:creationId xmlns:a16="http://schemas.microsoft.com/office/drawing/2014/main" id="{7823D250-2B4F-CB6F-F7F5-F6030BF10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
        <p:nvSpPr>
          <p:cNvPr id="6" name="Title 4">
            <a:extLst>
              <a:ext uri="{FF2B5EF4-FFF2-40B4-BE49-F238E27FC236}">
                <a16:creationId xmlns:a16="http://schemas.microsoft.com/office/drawing/2014/main" id="{CBBD13CE-D533-08B0-17C0-D95918FD1FE4}"/>
              </a:ext>
            </a:extLst>
          </p:cNvPr>
          <p:cNvSpPr txBox="1">
            <a:spLocks/>
          </p:cNvSpPr>
          <p:nvPr/>
        </p:nvSpPr>
        <p:spPr>
          <a:xfrm>
            <a:off x="1371600" y="152400"/>
            <a:ext cx="10668000" cy="72390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en-US" sz="26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Hội đồng Thi đua – Khen thưởng </a:t>
            </a:r>
            <a:endParaRPr kumimoji="0" lang="vi-VN" sz="26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895782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7DA21-E6EA-181D-931B-E5BFC7D0ACEC}"/>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2E8B8FC-8B91-BF15-00E8-0A99855F1DEB}"/>
              </a:ext>
            </a:extLst>
          </p:cNvPr>
          <p:cNvSpPr>
            <a:spLocks noGrp="1"/>
          </p:cNvSpPr>
          <p:nvPr>
            <p:ph type="subTitle" idx="1"/>
          </p:nvPr>
        </p:nvSpPr>
        <p:spPr>
          <a:xfrm>
            <a:off x="237699" y="1447800"/>
            <a:ext cx="11497101" cy="5867400"/>
          </a:xfrm>
        </p:spPr>
        <p:txBody>
          <a:bodyPr>
            <a:noAutofit/>
          </a:bodyPr>
          <a:lstStyle/>
          <a:p>
            <a:pPr algn="just">
              <a:lnSpc>
                <a:spcPts val="4000"/>
              </a:lnSpc>
              <a:spcBef>
                <a:spcPts val="600"/>
              </a:spcBef>
              <a:spcAft>
                <a:spcPts val="600"/>
              </a:spcAft>
              <a:defRPr/>
            </a:pPr>
            <a:r>
              <a:rPr lang="en-US" sz="2800">
                <a:solidFill>
                  <a:srgbClr val="0000FF"/>
                </a:solidFill>
                <a:effectLst/>
                <a:latin typeface="Times New Roman"/>
                <a:ea typeface="SimSun"/>
              </a:rPr>
              <a:t>4. Ban Thi đua - Khen thưởng thuộc Sở Nội vụ là cơ quan thường trực của Hội đồng Thi đua – Khen thưởng cấp Tp.</a:t>
            </a:r>
          </a:p>
          <a:p>
            <a:pPr algn="just">
              <a:lnSpc>
                <a:spcPts val="4000"/>
              </a:lnSpc>
              <a:spcBef>
                <a:spcPts val="600"/>
              </a:spcBef>
              <a:spcAft>
                <a:spcPts val="600"/>
              </a:spcAft>
              <a:defRPr/>
            </a:pPr>
            <a:r>
              <a:rPr lang="en-US" sz="2800">
                <a:solidFill>
                  <a:srgbClr val="0000FF"/>
                </a:solidFill>
                <a:latin typeface="Times New Roman"/>
                <a:ea typeface="SimSun"/>
              </a:rPr>
              <a:t>5. Người đứng đầu Ủy ban nhân dân cấp huyện, sở, ban, ngành thuộc Tp và các đơn vị có tư cách pháp nhân trực thuộc Tp; Người đứng đầu Ủy ban nhân dân cấp xã, Thủ trưởng các cơ quan, tổ chức, đơn vị, người đại diện pháp luật của doanh nghiệp, tổ chức kinh tế khác có trách nhiệm thành lập , quy định chức năng, nhiệm vụ, quyền hạn, thành phần, tổ chức và hoạt động của Hội đồng thi đua – Khen thưởng cấp mình để tham mưu, tư vấn về thực hiện công tác thi đua, khne thưởng thuộc phạm vi mình quản lý.</a:t>
            </a:r>
            <a:r>
              <a:rPr lang="en-US" sz="2800">
                <a:solidFill>
                  <a:srgbClr val="0000FF"/>
                </a:solidFill>
                <a:effectLst/>
                <a:latin typeface="Times New Roman"/>
                <a:ea typeface="SimSun"/>
              </a:rPr>
              <a:t>  </a:t>
            </a:r>
          </a:p>
          <a:p>
            <a:pPr algn="just">
              <a:lnSpc>
                <a:spcPts val="4000"/>
              </a:lnSpc>
              <a:spcBef>
                <a:spcPts val="600"/>
              </a:spcBef>
              <a:spcAft>
                <a:spcPts val="600"/>
              </a:spcAft>
              <a:defRPr/>
            </a:pPr>
            <a:endParaRPr lang="en-US" sz="2800" dirty="0">
              <a:solidFill>
                <a:srgbClr val="0000FF"/>
              </a:solidFill>
              <a:effectLst/>
              <a:latin typeface="Times New Roman"/>
              <a:ea typeface="SimSun"/>
            </a:endParaRPr>
          </a:p>
        </p:txBody>
      </p:sp>
      <p:pic>
        <p:nvPicPr>
          <p:cNvPr id="5" name="Picture 4">
            <a:extLst>
              <a:ext uri="{FF2B5EF4-FFF2-40B4-BE49-F238E27FC236}">
                <a16:creationId xmlns:a16="http://schemas.microsoft.com/office/drawing/2014/main" id="{8EF67AFD-6A41-4267-7DF6-8DBB7E570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299"/>
            <a:ext cx="990600" cy="990600"/>
          </a:xfrm>
          <a:prstGeom prst="rect">
            <a:avLst/>
          </a:prstGeom>
          <a:noFill/>
          <a:ln>
            <a:noFill/>
          </a:ln>
        </p:spPr>
      </p:pic>
      <p:sp>
        <p:nvSpPr>
          <p:cNvPr id="6" name="Title 4">
            <a:extLst>
              <a:ext uri="{FF2B5EF4-FFF2-40B4-BE49-F238E27FC236}">
                <a16:creationId xmlns:a16="http://schemas.microsoft.com/office/drawing/2014/main" id="{F57D96C2-2203-60AC-C378-60CA44520990}"/>
              </a:ext>
            </a:extLst>
          </p:cNvPr>
          <p:cNvSpPr txBox="1">
            <a:spLocks/>
          </p:cNvSpPr>
          <p:nvPr/>
        </p:nvSpPr>
        <p:spPr>
          <a:xfrm>
            <a:off x="1371600" y="152400"/>
            <a:ext cx="10668000" cy="723901"/>
          </a:xfrm>
          <a:prstGeom prst="rect">
            <a:avLst/>
          </a:prstGeom>
          <a:effectLst/>
        </p:spPr>
        <p:txBody>
          <a:bodyPr vert="horz" lIns="91440" tIns="45720" rIns="91440" bIns="45720" rtlCol="0" anchor="t" anchorCtr="0">
            <a:noAutofit/>
          </a:bodyPr>
          <a:lstStyle>
            <a:lvl1pPr marL="480060" indent="-342900" algn="l" defTabSz="685800" rtl="0" eaLnBrk="1" latinLnBrk="0" hangingPunct="1">
              <a:spcBef>
                <a:spcPct val="0"/>
              </a:spcBef>
              <a:buClr>
                <a:schemeClr val="accent6">
                  <a:lumMod val="75000"/>
                </a:schemeClr>
              </a:buClr>
              <a:buSzPct val="128000"/>
              <a:buFont typeface="Georgia" pitchFamily="18" charset="0"/>
              <a:buChar char="*"/>
              <a:defRPr sz="40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85800" rtl="0" eaLnBrk="1" fontAlgn="auto" latinLnBrk="0" hangingPunct="1">
              <a:lnSpc>
                <a:spcPct val="114000"/>
              </a:lnSpc>
              <a:spcBef>
                <a:spcPct val="0"/>
              </a:spcBef>
              <a:spcAft>
                <a:spcPts val="0"/>
              </a:spcAft>
              <a:buClr>
                <a:srgbClr val="F14124">
                  <a:lumMod val="75000"/>
                </a:srgbClr>
              </a:buClr>
              <a:buSzPct val="128000"/>
              <a:buFont typeface="Georgia" pitchFamily="18" charset="0"/>
              <a:buNone/>
              <a:tabLst/>
              <a:defRPr/>
            </a:pPr>
            <a:r>
              <a:rPr kumimoji="0" lang="en-US" sz="2600" b="1"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rPr>
              <a:t>Hội đồng Thi đua – Khen thưởng </a:t>
            </a:r>
            <a:endParaRPr kumimoji="0" lang="vi-VN" sz="2600" b="1" i="0" u="none" strike="noStrike" kern="1200" cap="none" spc="0" normalizeH="0" baseline="0" noProof="0" dirty="0">
              <a:ln>
                <a:noFill/>
              </a:ln>
              <a:solidFill>
                <a:prstClr val="white"/>
              </a:solidFill>
              <a:effectLst>
                <a:reflection blurRad="6350" stA="55000" endA="300" endPos="45500" dir="5400000" sy="-100000" algn="bl" rotWithShape="0"/>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06833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533400"/>
            <a:ext cx="11506200" cy="6019800"/>
          </a:xfrm>
        </p:spPr>
        <p:txBody>
          <a:bodyPr/>
          <a:lstStyle/>
          <a:p>
            <a:pPr marL="0" indent="0" algn="ctr">
              <a:buNone/>
            </a:pPr>
            <a:r>
              <a:rPr lang="en-US" sz="3600" b="1" dirty="0">
                <a:solidFill>
                  <a:srgbClr val="290BDF"/>
                </a:solidFill>
              </a:rPr>
              <a:t>CHUYÊN ĐỀ</a:t>
            </a:r>
          </a:p>
          <a:p>
            <a:pPr marL="0" indent="0" algn="ctr">
              <a:lnSpc>
                <a:spcPct val="120000"/>
              </a:lnSpc>
              <a:spcBef>
                <a:spcPts val="2400"/>
              </a:spcBef>
              <a:buNone/>
            </a:pPr>
            <a:r>
              <a:rPr lang="en-US" sz="4000" b="1" dirty="0">
                <a:solidFill>
                  <a:srgbClr val="FF0000"/>
                </a:solidFill>
              </a:rPr>
              <a:t>HƯỚNG DẪN TỔ CHỨC HOẠT ĐỘNG VÀ </a:t>
            </a:r>
            <a:br>
              <a:rPr lang="en-US" sz="4000" b="1" dirty="0">
                <a:solidFill>
                  <a:srgbClr val="FF0000"/>
                </a:solidFill>
              </a:rPr>
            </a:br>
            <a:r>
              <a:rPr lang="en-US" sz="4000" b="1" dirty="0">
                <a:solidFill>
                  <a:srgbClr val="FF0000"/>
                </a:solidFill>
              </a:rPr>
              <a:t>BÌNH XÉT THI ĐUA CỦA CỤM, KHỐI THI ĐUA </a:t>
            </a:r>
            <a:br>
              <a:rPr lang="en-US" sz="4000" b="1" dirty="0">
                <a:solidFill>
                  <a:srgbClr val="FF0000"/>
                </a:solidFill>
              </a:rPr>
            </a:br>
            <a:r>
              <a:rPr lang="en-US" sz="4000" b="1" dirty="0">
                <a:solidFill>
                  <a:srgbClr val="FF0000"/>
                </a:solidFill>
              </a:rPr>
              <a:t>THUỘC THÀNH PHỐ</a:t>
            </a:r>
          </a:p>
          <a:p>
            <a:pPr marL="0" indent="0" algn="ctr">
              <a:lnSpc>
                <a:spcPct val="120000"/>
              </a:lnSpc>
              <a:buNone/>
            </a:pPr>
            <a:endParaRPr lang="en-US" sz="2400" dirty="0">
              <a:solidFill>
                <a:srgbClr val="FFFF00"/>
              </a:solidFill>
            </a:endParaRPr>
          </a:p>
          <a:p>
            <a:pPr marL="0" indent="0" algn="ctr">
              <a:lnSpc>
                <a:spcPct val="120000"/>
              </a:lnSpc>
              <a:buNone/>
            </a:pPr>
            <a:r>
              <a:rPr lang="en-US" sz="2800" dirty="0">
                <a:solidFill>
                  <a:srgbClr val="290BDF"/>
                </a:solidFill>
              </a:rPr>
              <a:t>(</a:t>
            </a:r>
            <a:r>
              <a:rPr lang="en-US" sz="2800" dirty="0" err="1">
                <a:solidFill>
                  <a:srgbClr val="290BDF"/>
                </a:solidFill>
              </a:rPr>
              <a:t>Quyết</a:t>
            </a:r>
            <a:r>
              <a:rPr lang="en-US" sz="2800" dirty="0">
                <a:solidFill>
                  <a:srgbClr val="290BDF"/>
                </a:solidFill>
              </a:rPr>
              <a:t> </a:t>
            </a:r>
            <a:r>
              <a:rPr lang="en-US" sz="2800" dirty="0" err="1">
                <a:solidFill>
                  <a:srgbClr val="290BDF"/>
                </a:solidFill>
              </a:rPr>
              <a:t>định</a:t>
            </a:r>
            <a:r>
              <a:rPr lang="en-US" sz="2800" dirty="0">
                <a:solidFill>
                  <a:srgbClr val="290BDF"/>
                </a:solidFill>
              </a:rPr>
              <a:t> </a:t>
            </a:r>
            <a:r>
              <a:rPr lang="en-US" sz="2800" dirty="0" err="1">
                <a:solidFill>
                  <a:srgbClr val="290BDF"/>
                </a:solidFill>
              </a:rPr>
              <a:t>số</a:t>
            </a:r>
            <a:r>
              <a:rPr lang="en-US" sz="2800" dirty="0">
                <a:solidFill>
                  <a:srgbClr val="290BDF"/>
                </a:solidFill>
              </a:rPr>
              <a:t> 988/QĐ-UBND </a:t>
            </a:r>
            <a:r>
              <a:rPr lang="en-US" sz="2800" dirty="0" err="1">
                <a:solidFill>
                  <a:srgbClr val="290BDF"/>
                </a:solidFill>
              </a:rPr>
              <a:t>ngày</a:t>
            </a:r>
            <a:r>
              <a:rPr lang="en-US" sz="2800" dirty="0">
                <a:solidFill>
                  <a:srgbClr val="290BDF"/>
                </a:solidFill>
              </a:rPr>
              <a:t> 29/3/2024 </a:t>
            </a:r>
            <a:r>
              <a:rPr lang="en-US" sz="2800" dirty="0" err="1">
                <a:solidFill>
                  <a:srgbClr val="290BDF"/>
                </a:solidFill>
              </a:rPr>
              <a:t>của</a:t>
            </a:r>
            <a:r>
              <a:rPr lang="en-US" sz="2800" dirty="0">
                <a:solidFill>
                  <a:srgbClr val="290BDF"/>
                </a:solidFill>
              </a:rPr>
              <a:t> UBNDTP, </a:t>
            </a:r>
            <a:br>
              <a:rPr lang="en-US" sz="2800" dirty="0">
                <a:solidFill>
                  <a:srgbClr val="290BDF"/>
                </a:solidFill>
              </a:rPr>
            </a:br>
            <a:r>
              <a:rPr lang="en-US" sz="2800" dirty="0" err="1">
                <a:solidFill>
                  <a:srgbClr val="290BDF"/>
                </a:solidFill>
              </a:rPr>
              <a:t>Hướng</a:t>
            </a:r>
            <a:r>
              <a:rPr lang="en-US" sz="2800" dirty="0">
                <a:solidFill>
                  <a:srgbClr val="290BDF"/>
                </a:solidFill>
              </a:rPr>
              <a:t> </a:t>
            </a:r>
            <a:r>
              <a:rPr lang="en-US" sz="2800" dirty="0" err="1">
                <a:solidFill>
                  <a:srgbClr val="290BDF"/>
                </a:solidFill>
              </a:rPr>
              <a:t>dẫn</a:t>
            </a:r>
            <a:r>
              <a:rPr lang="en-US" sz="2800" dirty="0">
                <a:solidFill>
                  <a:srgbClr val="290BDF"/>
                </a:solidFill>
              </a:rPr>
              <a:t> </a:t>
            </a:r>
            <a:r>
              <a:rPr lang="en-US" sz="2800" dirty="0" err="1">
                <a:solidFill>
                  <a:srgbClr val="290BDF"/>
                </a:solidFill>
              </a:rPr>
              <a:t>số</a:t>
            </a:r>
            <a:r>
              <a:rPr lang="en-US" sz="2800" dirty="0">
                <a:solidFill>
                  <a:srgbClr val="290BDF"/>
                </a:solidFill>
              </a:rPr>
              <a:t> 5492/HD-UBND </a:t>
            </a:r>
            <a:r>
              <a:rPr lang="en-US" sz="2800" dirty="0" err="1">
                <a:solidFill>
                  <a:srgbClr val="290BDF"/>
                </a:solidFill>
              </a:rPr>
              <a:t>ngày</a:t>
            </a:r>
            <a:r>
              <a:rPr lang="en-US" sz="2800" dirty="0">
                <a:solidFill>
                  <a:srgbClr val="290BDF"/>
                </a:solidFill>
              </a:rPr>
              <a:t> 17/09/2024 </a:t>
            </a:r>
            <a:r>
              <a:rPr lang="en-US" sz="2800" dirty="0" err="1">
                <a:solidFill>
                  <a:srgbClr val="290BDF"/>
                </a:solidFill>
              </a:rPr>
              <a:t>của</a:t>
            </a:r>
            <a:r>
              <a:rPr lang="en-US" sz="2800" dirty="0">
                <a:solidFill>
                  <a:srgbClr val="290BDF"/>
                </a:solidFill>
              </a:rPr>
              <a:t> UBNDTP)</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4970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E85F11-933B-6561-8968-C9A978A1EF57}"/>
              </a:ext>
            </a:extLst>
          </p:cNvPr>
          <p:cNvSpPr txBox="1"/>
          <p:nvPr/>
        </p:nvSpPr>
        <p:spPr>
          <a:xfrm>
            <a:off x="838200" y="137607"/>
            <a:ext cx="10515600" cy="584775"/>
          </a:xfrm>
          <a:prstGeom prst="rect">
            <a:avLst/>
          </a:prstGeom>
          <a:noFill/>
        </p:spPr>
        <p:txBody>
          <a:bodyPr wrap="square" lIns="91440" tIns="45720" rIns="91440" bIns="45720" rtlCol="0">
            <a:spAutoFit/>
          </a:bodyPr>
          <a:lstStyle/>
          <a:p>
            <a:pPr lvl="1"/>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Tổ</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chia </a:t>
            </a:r>
            <a:r>
              <a:rPr lang="en-US" sz="3200" b="1" dirty="0" err="1">
                <a:solidFill>
                  <a:srgbClr val="FF0000"/>
                </a:solidFill>
                <a:latin typeface="Times New Roman" panose="02020603050405020304" pitchFamily="18" charset="0"/>
                <a:cs typeface="Times New Roman" panose="02020603050405020304" pitchFamily="18" charset="0"/>
              </a:rPr>
              <a:t>cụm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đua</a:t>
            </a:r>
            <a:r>
              <a:rPr lang="en-US" sz="3200" b="1" dirty="0">
                <a:solidFill>
                  <a:srgbClr val="FF0000"/>
                </a:solidFill>
                <a:latin typeface="Times New Roman" panose="02020603050405020304" pitchFamily="18" charset="0"/>
                <a:cs typeface="Times New Roman" panose="02020603050405020304" pitchFamily="18" charset="0"/>
              </a:rPr>
              <a:t> [6]</a:t>
            </a:r>
          </a:p>
        </p:txBody>
      </p:sp>
      <p:sp>
        <p:nvSpPr>
          <p:cNvPr id="5" name="Rectangle 4">
            <a:extLst>
              <a:ext uri="{FF2B5EF4-FFF2-40B4-BE49-F238E27FC236}">
                <a16:creationId xmlns:a16="http://schemas.microsoft.com/office/drawing/2014/main" id="{8B0BB168-9F0A-8E67-C40D-2DF11ED8D376}"/>
              </a:ext>
            </a:extLst>
          </p:cNvPr>
          <p:cNvSpPr>
            <a:spLocks noChangeArrowheads="1"/>
          </p:cNvSpPr>
          <p:nvPr/>
        </p:nvSpPr>
        <p:spPr bwMode="auto">
          <a:xfrm>
            <a:off x="76202" y="953523"/>
            <a:ext cx="11963399" cy="5616922"/>
          </a:xfrm>
          <a:prstGeom prst="rect">
            <a:avLst/>
          </a:prstGeom>
          <a:noFill/>
          <a:ln w="31750">
            <a:noFill/>
            <a:miter lim="800000"/>
            <a:headEnd/>
            <a:tailEnd/>
          </a:ln>
        </p:spPr>
        <p:txBody>
          <a:bodyPr wrap="square" lIns="91440" tIns="45720" rIns="91440" bIns="45720">
            <a:prstTxWarp prst="textNoShape">
              <a:avLst/>
            </a:prstTxWarp>
            <a:spAutoFit/>
          </a:bodyPr>
          <a:lstStyle/>
          <a:p>
            <a:pPr algn="just">
              <a:spcBef>
                <a:spcPts val="1200"/>
              </a:spcBef>
            </a:pPr>
            <a:r>
              <a:rPr lang="en-US" sz="2400"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itchFamily="18" charset="0"/>
                <a:cs typeface="Times New Roman" panose="02020603050405020304" pitchFamily="18" charset="0"/>
              </a:rPr>
              <a:t>Cụm</a:t>
            </a:r>
            <a:r>
              <a:rPr lang="en-US" sz="3200" b="1" dirty="0">
                <a:solidFill>
                  <a:srgbClr val="FF0000"/>
                </a:solidFill>
                <a:latin typeface="Times New Roman"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cấp</a:t>
            </a:r>
            <a:r>
              <a:rPr lang="en-US" sz="3200" b="1" dirty="0">
                <a:solidFill>
                  <a:srgbClr val="FF0000"/>
                </a:solidFill>
                <a:latin typeface="Times New Roman" panose="02020603050405020304" pitchFamily="18" charset="0"/>
                <a:cs typeface="Times New Roman" panose="02020603050405020304" pitchFamily="18" charset="0"/>
              </a:rPr>
              <a:t> Thành </a:t>
            </a:r>
            <a:r>
              <a:rPr lang="en-US" sz="3200" b="1" dirty="0" err="1">
                <a:solidFill>
                  <a:srgbClr val="FF0000"/>
                </a:solidFill>
                <a:latin typeface="Times New Roman" panose="02020603050405020304" pitchFamily="18" charset="0"/>
                <a:cs typeface="Times New Roman" panose="02020603050405020304" pitchFamily="18" charset="0"/>
              </a:rPr>
              <a:t>phố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32</a:t>
            </a:r>
            <a:r>
              <a:rPr lang="en-US" sz="3200" dirty="0">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cụm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gồm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04 </a:t>
            </a:r>
            <a:r>
              <a:rPr lang="en-US" sz="3200" dirty="0" err="1">
                <a:solidFill>
                  <a:srgbClr val="FF0000"/>
                </a:solidFill>
                <a:latin typeface="Times New Roman" panose="02020603050405020304" pitchFamily="18" charset="0"/>
                <a:cs typeface="Times New Roman" panose="02020603050405020304" pitchFamily="18" charset="0"/>
              </a:rPr>
              <a:t>cụm</a:t>
            </a:r>
            <a:r>
              <a:rPr lang="en-US" sz="3200" dirty="0">
                <a:solidFill>
                  <a:srgbClr val="FF0000"/>
                </a:solidFill>
                <a:latin typeface="Times New Roman" panose="02020603050405020304" pitchFamily="18" charset="0"/>
                <a:cs typeface="Times New Roman" panose="02020603050405020304" pitchFamily="18" charset="0"/>
              </a:rPr>
              <a:t>, 28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tăng</a:t>
            </a:r>
            <a:r>
              <a:rPr lang="en-US" sz="3200" dirty="0">
                <a:solidFill>
                  <a:srgbClr val="FF0000"/>
                </a:solidFill>
                <a:latin typeface="Times New Roman" panose="02020603050405020304" pitchFamily="18" charset="0"/>
                <a:cs typeface="Times New Roman" panose="02020603050405020304" pitchFamily="18" charset="0"/>
              </a:rPr>
              <a:t> 6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itchFamily="18" charset="0"/>
                <a:cs typeface="Times New Roman" pitchFamily="18" charset="0"/>
              </a:rPr>
              <a:t>tách</a:t>
            </a:r>
            <a:r>
              <a:rPr lang="en-US" sz="3200" dirty="0">
                <a:solidFill>
                  <a:srgbClr val="0000FF"/>
                </a:solidFill>
                <a:latin typeface="Times New Roman" pitchFamily="18" charset="0"/>
                <a:cs typeface="Times New Roman" pitchFamily="18" charset="0"/>
              </a:rPr>
              <a:t> 1 </a:t>
            </a:r>
            <a:r>
              <a:rPr lang="en-US" sz="3200" dirty="0" err="1">
                <a:solidFill>
                  <a:srgbClr val="0000FF"/>
                </a:solidFill>
                <a:latin typeface="Times New Roman" pitchFamily="18" charset="0"/>
                <a:cs typeface="Times New Roman" pitchFamily="18" charset="0"/>
              </a:rPr>
              <a:t>khối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trên</a:t>
            </a:r>
            <a:r>
              <a:rPr lang="en-US" sz="3200" dirty="0">
                <a:solidFill>
                  <a:srgbClr val="0000FF"/>
                </a:solidFill>
                <a:latin typeface="Times New Roman" pitchFamily="18" charset="0"/>
                <a:cs typeface="Times New Roman" pitchFamily="18" charset="0"/>
              </a:rPr>
              <a:t> 10 </a:t>
            </a:r>
            <a:r>
              <a:rPr lang="en-US" sz="3200" dirty="0" err="1">
                <a:solidFill>
                  <a:srgbClr val="0000FF"/>
                </a:solidFill>
                <a:latin typeface="Times New Roman" pitchFamily="18" charset="0"/>
                <a:cs typeface="Times New Roman" pitchFamily="18" charset="0"/>
              </a:rPr>
              <a:t>đơn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thêm</a:t>
            </a:r>
            <a:r>
              <a:rPr lang="en-US" sz="3200" dirty="0">
                <a:solidFill>
                  <a:srgbClr val="0000FF"/>
                </a:solidFill>
                <a:latin typeface="Times New Roman" pitchFamily="18" charset="0"/>
                <a:cs typeface="Times New Roman" pitchFamily="18" charset="0"/>
              </a:rPr>
              <a:t> 2 </a:t>
            </a:r>
            <a:r>
              <a:rPr lang="en-US" sz="3200" dirty="0" err="1">
                <a:solidFill>
                  <a:srgbClr val="0000FF"/>
                </a:solidFill>
                <a:latin typeface="Times New Roman" pitchFamily="18" charset="0"/>
                <a:cs typeface="Times New Roman" pitchFamily="18" charset="0"/>
              </a:rPr>
              <a:t>khối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trường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đẳng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thuộc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phố</a:t>
            </a:r>
            <a:r>
              <a:rPr lang="en-US" sz="3200" dirty="0">
                <a:solidFill>
                  <a:srgbClr val="0000FF"/>
                </a:solidFill>
                <a:latin typeface="Times New Roman" pitchFamily="18" charset="0"/>
                <a:cs typeface="Times New Roman" pitchFamily="18" charset="0"/>
              </a:rPr>
              <a:t>, 3 </a:t>
            </a:r>
            <a:r>
              <a:rPr lang="en-US" sz="3200" dirty="0" err="1">
                <a:solidFill>
                  <a:srgbClr val="0000FF"/>
                </a:solidFill>
                <a:latin typeface="Times New Roman" pitchFamily="18" charset="0"/>
                <a:cs typeface="Times New Roman" pitchFamily="18" charset="0"/>
              </a:rPr>
              <a:t>khối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ty</a:t>
            </a:r>
            <a:r>
              <a:rPr lang="en-US" sz="3200" dirty="0">
                <a:solidFill>
                  <a:srgbClr val="0000FF"/>
                </a:solidFill>
                <a:latin typeface="Times New Roman" pitchFamily="18" charset="0"/>
                <a:cs typeface="Times New Roman" pitchFamily="18" charset="0"/>
              </a:rPr>
              <a:t> DVCI </a:t>
            </a:r>
            <a:r>
              <a:rPr lang="en-US" sz="3200" dirty="0" err="1">
                <a:solidFill>
                  <a:srgbClr val="0000FF"/>
                </a:solidFill>
                <a:latin typeface="Times New Roman" pitchFamily="18" charset="0"/>
                <a:cs typeface="Times New Roman" pitchFamily="18" charset="0"/>
              </a:rPr>
              <a:t>quận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huyện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Thủ</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Đức</a:t>
            </a:r>
            <a:r>
              <a:rPr lang="en-US" sz="3200" dirty="0">
                <a:solidFill>
                  <a:srgbClr val="0000FF"/>
                </a:solidFill>
                <a:latin typeface="Times New Roman" pitchFamily="18" charset="0"/>
                <a:cs typeface="Times New Roman" pitchFamily="18" charset="0"/>
              </a:rPr>
              <a:t>) </a:t>
            </a:r>
            <a:r>
              <a:rPr lang="en-US" sz="3200" b="1" dirty="0">
                <a:solidFill>
                  <a:srgbClr val="0000FF"/>
                </a:solidFill>
                <a:latin typeface="Times New Roman" panose="02020603050405020304" pitchFamily="18" charset="0"/>
                <a:cs typeface="Times New Roman" panose="02020603050405020304" pitchFamily="18" charset="0"/>
              </a:rPr>
              <a:t>[7]</a:t>
            </a:r>
            <a:endParaRPr lang="en-US" sz="3200" dirty="0">
              <a:solidFill>
                <a:srgbClr val="0000FF"/>
              </a:solidFill>
              <a:latin typeface="Times New Roman" pitchFamily="18" charset="0"/>
              <a:cs typeface="Times New Roman" pitchFamily="18" charset="0"/>
            </a:endParaRPr>
          </a:p>
          <a:p>
            <a:pPr algn="just"/>
            <a:endParaRPr lang="en-US" sz="2400" b="1" dirty="0">
              <a:solidFill>
                <a:srgbClr val="FFFF00"/>
              </a:solidFill>
              <a:latin typeface="Times New Roman" panose="02020603050405020304" pitchFamily="18" charset="0"/>
              <a:cs typeface="Times New Roman" panose="02020603050405020304" pitchFamily="18" charset="0"/>
            </a:endParaRPr>
          </a:p>
          <a:p>
            <a:pPr algn="just"/>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quan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đơn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vị</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địa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phương</a:t>
            </a:r>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640</a:t>
            </a:r>
            <a:r>
              <a:rPr lang="en-US" sz="3200" dirty="0">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cụm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27</a:t>
            </a:r>
            <a:r>
              <a:rPr lang="en-US" sz="3200" dirty="0">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cụm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thị</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trấn</a:t>
            </a:r>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613 </a:t>
            </a:r>
            <a:r>
              <a:rPr lang="en-US" sz="3200" b="1" dirty="0" err="1">
                <a:solidFill>
                  <a:srgbClr val="FF0000"/>
                </a:solidFill>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[8]</a:t>
            </a:r>
          </a:p>
          <a:p>
            <a:pPr algn="just">
              <a:spcBef>
                <a:spcPts val="1800"/>
              </a:spcBef>
            </a:pPr>
            <a:r>
              <a:rPr lang="en-US" sz="3200" b="1" dirty="0">
                <a:solidFill>
                  <a:srgbClr val="FF0000"/>
                </a:solidFill>
                <a:latin typeface="Times New Roman" panose="02020603050405020304" pitchFamily="18" charset="0"/>
                <a:cs typeface="Times New Roman" panose="02020603050405020304" pitchFamily="18" charset="0"/>
              </a:rPr>
              <a:t>- C</a:t>
            </a:r>
            <a:r>
              <a:rPr lang="vi-VN" sz="3200" b="1" dirty="0">
                <a:solidFill>
                  <a:srgbClr val="FF0000"/>
                </a:solidFill>
                <a:latin typeface="Times New Roman" panose="02020603050405020304" pitchFamily="18" charset="0"/>
                <a:cs typeface="Times New Roman" panose="02020603050405020304" pitchFamily="18" charset="0"/>
              </a:rPr>
              <a:t>ác cơ quan, đơn vị, địa phương </a:t>
            </a:r>
            <a:r>
              <a:rPr lang="en-US" sz="3200" dirty="0" err="1">
                <a:solidFill>
                  <a:srgbClr val="3333FF"/>
                </a:solidFill>
                <a:latin typeface="Times New Roman" panose="02020603050405020304" pitchFamily="18" charset="0"/>
                <a:cs typeface="Times New Roman" panose="02020603050405020304" pitchFamily="18" charset="0"/>
              </a:rPr>
              <a:t>tổ</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chức</a:t>
            </a:r>
            <a:r>
              <a:rPr lang="en-US" sz="3200" dirty="0">
                <a:solidFill>
                  <a:srgbClr val="3333FF"/>
                </a:solidFill>
                <a:latin typeface="Times New Roman" panose="02020603050405020304" pitchFamily="18" charset="0"/>
                <a:cs typeface="Times New Roman" panose="02020603050405020304" pitchFamily="18" charset="0"/>
              </a:rPr>
              <a:t> </a:t>
            </a:r>
            <a:r>
              <a:rPr lang="vi-VN" sz="3200" dirty="0">
                <a:solidFill>
                  <a:srgbClr val="3333FF"/>
                </a:solidFill>
                <a:latin typeface="Times New Roman" panose="02020603050405020304" pitchFamily="18" charset="0"/>
                <a:cs typeface="Times New Roman" panose="02020603050405020304" pitchFamily="18" charset="0"/>
              </a:rPr>
              <a:t>phân chia số lượng và đơn vị cụ thể trong mỗi cụm, khối thi đua trực thuộc</a:t>
            </a:r>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trên cơ sở số lượng cụm, khối đã được</a:t>
            </a:r>
            <a:r>
              <a:rPr lang="en-US"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Ủy ban nhân dân Thành phố phân chia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và</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hướng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dẫn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hoạt</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động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bình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xét</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cụm</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khối</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thi</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đua</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trực</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thuộc</a:t>
            </a:r>
            <a:r>
              <a:rPr lang="en-US" sz="3200" dirty="0">
                <a:solidFill>
                  <a:srgbClr val="3333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88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heel(1)">
                                      <p:cBhvr>
                                        <p:cTn id="11" dur="2000"/>
                                        <p:tgtEl>
                                          <p:spTgt spid="5">
                                            <p:txEl>
                                              <p:pRg st="2" end="2"/>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heel(1)">
                                      <p:cBhvr>
                                        <p:cTn id="15"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E85F11-933B-6561-8968-C9A978A1EF57}"/>
              </a:ext>
            </a:extLst>
          </p:cNvPr>
          <p:cNvSpPr txBox="1"/>
          <p:nvPr/>
        </p:nvSpPr>
        <p:spPr>
          <a:xfrm>
            <a:off x="838200" y="137608"/>
            <a:ext cx="10744200" cy="584775"/>
          </a:xfrm>
          <a:prstGeom prst="rect">
            <a:avLst/>
          </a:prstGeom>
          <a:noFill/>
        </p:spPr>
        <p:txBody>
          <a:bodyPr wrap="square" lIns="91440" tIns="45720" rIns="91440" bIns="45720" rtlCol="0">
            <a:spAutoFit/>
          </a:bodyPr>
          <a:lstStyle/>
          <a:p>
            <a:pPr lvl="1"/>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Nguyên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tắc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phân</a:t>
            </a:r>
            <a:r>
              <a:rPr lang="en-US" sz="3200" b="1" dirty="0">
                <a:solidFill>
                  <a:srgbClr val="FF0000"/>
                </a:solidFill>
                <a:latin typeface="Times New Roman" panose="02020603050405020304" pitchFamily="18" charset="0"/>
                <a:cs typeface="Times New Roman" panose="02020603050405020304" pitchFamily="18" charset="0"/>
              </a:rPr>
              <a:t> chia </a:t>
            </a:r>
            <a:r>
              <a:rPr lang="en-US" sz="3200" b="1" dirty="0" err="1">
                <a:solidFill>
                  <a:srgbClr val="FF0000"/>
                </a:solidFill>
                <a:latin typeface="Times New Roman" panose="02020603050405020304" pitchFamily="18" charset="0"/>
                <a:cs typeface="Times New Roman" panose="02020603050405020304" pitchFamily="18" charset="0"/>
              </a:rPr>
              <a:t>cụm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đua</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B0BB168-9F0A-8E67-C40D-2DF11ED8D376}"/>
              </a:ext>
            </a:extLst>
          </p:cNvPr>
          <p:cNvSpPr>
            <a:spLocks noChangeArrowheads="1"/>
          </p:cNvSpPr>
          <p:nvPr/>
        </p:nvSpPr>
        <p:spPr bwMode="auto">
          <a:xfrm>
            <a:off x="76202" y="803396"/>
            <a:ext cx="11963399" cy="5735737"/>
          </a:xfrm>
          <a:prstGeom prst="rect">
            <a:avLst/>
          </a:prstGeom>
          <a:noFill/>
          <a:ln w="31750">
            <a:noFill/>
            <a:miter lim="800000"/>
            <a:headEnd/>
            <a:tailEnd/>
          </a:ln>
        </p:spPr>
        <p:txBody>
          <a:bodyPr wrap="square" lIns="91440" tIns="45720" rIns="91440" bIns="45720">
            <a:prstTxWarp prst="textNoShape">
              <a:avLst/>
            </a:prstTxWarp>
            <a:spAutoFit/>
          </a:bodyPr>
          <a:lstStyle/>
          <a:p>
            <a:pPr marL="285765" indent="-285765" algn="just">
              <a:spcBef>
                <a:spcPts val="600"/>
              </a:spcBef>
              <a:buFontTx/>
              <a:buChar char="-"/>
            </a:pPr>
            <a:r>
              <a:rPr lang="vi-VN" sz="2667" spc="-51" dirty="0">
                <a:solidFill>
                  <a:srgbClr val="0000FF"/>
                </a:solidFill>
                <a:latin typeface="Times New Roman" panose="02020603050405020304" pitchFamily="18" charset="0"/>
                <a:cs typeface="Times New Roman" panose="02020603050405020304" pitchFamily="18" charset="0"/>
              </a:rPr>
              <a:t>Mỗi cụm, khối thi đua có từ</a:t>
            </a:r>
            <a:r>
              <a:rPr lang="vi-VN" sz="2667" spc="-51" dirty="0">
                <a:latin typeface="Times New Roman" panose="02020603050405020304" pitchFamily="18" charset="0"/>
                <a:cs typeface="Times New Roman" panose="02020603050405020304" pitchFamily="18" charset="0"/>
              </a:rPr>
              <a:t> </a:t>
            </a:r>
            <a:r>
              <a:rPr lang="vi-VN" sz="2667" b="1" spc="-51" dirty="0">
                <a:solidFill>
                  <a:srgbClr val="FF0000"/>
                </a:solidFill>
                <a:latin typeface="Times New Roman" panose="02020603050405020304" pitchFamily="18" charset="0"/>
                <a:cs typeface="Times New Roman" panose="02020603050405020304" pitchFamily="18" charset="0"/>
              </a:rPr>
              <a:t>05 đơn vị </a:t>
            </a:r>
            <a:r>
              <a:rPr lang="vi-VN" sz="2667" spc="-51" dirty="0">
                <a:solidFill>
                  <a:srgbClr val="0000FF"/>
                </a:solidFill>
                <a:latin typeface="Times New Roman" panose="02020603050405020304" pitchFamily="18" charset="0"/>
                <a:cs typeface="Times New Roman" panose="02020603050405020304" pitchFamily="18" charset="0"/>
              </a:rPr>
              <a:t>thành viên trở lên (là đơn vị</a:t>
            </a:r>
            <a:r>
              <a:rPr lang="vi-VN" sz="2667" spc="-51" dirty="0">
                <a:latin typeface="Times New Roman" panose="02020603050405020304" pitchFamily="18" charset="0"/>
                <a:cs typeface="Times New Roman" panose="02020603050405020304" pitchFamily="18" charset="0"/>
              </a:rPr>
              <a:t> </a:t>
            </a:r>
            <a:r>
              <a:rPr lang="vi-VN" sz="2667" spc="-51" dirty="0">
                <a:solidFill>
                  <a:srgbClr val="FF0000"/>
                </a:solidFill>
                <a:latin typeface="Times New Roman" panose="02020603050405020304" pitchFamily="18" charset="0"/>
                <a:cs typeface="Times New Roman" panose="02020603050405020304" pitchFamily="18" charset="0"/>
              </a:rPr>
              <a:t>trực thuộc </a:t>
            </a:r>
            <a:br>
              <a:rPr lang="en-US" sz="2667" spc="-51" dirty="0">
                <a:solidFill>
                  <a:srgbClr val="FF0000"/>
                </a:solidFill>
                <a:latin typeface="Times New Roman" panose="02020603050405020304" pitchFamily="18" charset="0"/>
                <a:cs typeface="Times New Roman" panose="02020603050405020304" pitchFamily="18" charset="0"/>
              </a:rPr>
            </a:br>
            <a:r>
              <a:rPr lang="vi-VN" sz="2667" spc="-51" dirty="0">
                <a:solidFill>
                  <a:srgbClr val="FF0000"/>
                </a:solidFill>
                <a:latin typeface="Times New Roman" panose="02020603050405020304" pitchFamily="18" charset="0"/>
                <a:cs typeface="Times New Roman" panose="02020603050405020304" pitchFamily="18" charset="0"/>
              </a:rPr>
              <a:t>cấp 1</a:t>
            </a:r>
            <a:r>
              <a:rPr lang="vi-VN" sz="2667" spc="-51" dirty="0">
                <a:latin typeface="Times New Roman" panose="02020603050405020304" pitchFamily="18" charset="0"/>
                <a:cs typeface="Times New Roman" panose="02020603050405020304" pitchFamily="18" charset="0"/>
              </a:rPr>
              <a:t> </a:t>
            </a:r>
            <a:r>
              <a:rPr lang="vi-VN" sz="2667" spc="-51" dirty="0">
                <a:solidFill>
                  <a:srgbClr val="0000FF"/>
                </a:solidFill>
                <a:latin typeface="Times New Roman" panose="02020603050405020304" pitchFamily="18" charset="0"/>
                <a:cs typeface="Times New Roman" panose="02020603050405020304" pitchFamily="18" charset="0"/>
              </a:rPr>
              <a:t>của các cơ quan, đơn vị, địa phương), mỗi đơn vị thành viên có</a:t>
            </a:r>
            <a:r>
              <a:rPr lang="vi-VN" sz="2667" spc="-51" dirty="0">
                <a:latin typeface="Times New Roman" panose="02020603050405020304" pitchFamily="18" charset="0"/>
                <a:cs typeface="Times New Roman" panose="02020603050405020304" pitchFamily="18" charset="0"/>
              </a:rPr>
              <a:t> </a:t>
            </a:r>
            <a:r>
              <a:rPr lang="vi-VN" sz="2667" b="1" spc="-51" dirty="0">
                <a:solidFill>
                  <a:srgbClr val="FF0000"/>
                </a:solidFill>
                <a:latin typeface="Times New Roman" panose="02020603050405020304" pitchFamily="18" charset="0"/>
                <a:cs typeface="Times New Roman" panose="02020603050405020304" pitchFamily="18" charset="0"/>
              </a:rPr>
              <a:t>ít nhất 03 nhân sự</a:t>
            </a:r>
            <a:r>
              <a:rPr lang="en-US" sz="2667" spc="-51" dirty="0">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chuyên</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trách</a:t>
            </a:r>
            <a:endParaRPr lang="en-US" sz="2667" spc="-51" dirty="0">
              <a:solidFill>
                <a:srgbClr val="0000FF"/>
              </a:solidFill>
              <a:latin typeface="Times New Roman" panose="02020603050405020304" pitchFamily="18" charset="0"/>
              <a:cs typeface="Times New Roman" panose="02020603050405020304" pitchFamily="18" charset="0"/>
            </a:endParaRPr>
          </a:p>
          <a:p>
            <a:pPr marL="285765" indent="-285765" algn="just">
              <a:spcBef>
                <a:spcPts val="600"/>
              </a:spcBef>
              <a:buFontTx/>
              <a:buChar char="-"/>
            </a:pPr>
            <a:r>
              <a:rPr lang="vi-VN" sz="2667" spc="-120" dirty="0">
                <a:solidFill>
                  <a:srgbClr val="0000FF"/>
                </a:solidFill>
                <a:latin typeface="Times New Roman" panose="02020603050405020304" pitchFamily="18" charset="0"/>
                <a:cs typeface="Times New Roman" panose="02020603050405020304" pitchFamily="18" charset="0"/>
              </a:rPr>
              <a:t>Đối với </a:t>
            </a:r>
            <a:r>
              <a:rPr lang="vi-VN" sz="2667" spc="-120" dirty="0">
                <a:solidFill>
                  <a:srgbClr val="FF0000"/>
                </a:solidFill>
                <a:latin typeface="Times New Roman" panose="02020603050405020304" pitchFamily="18" charset="0"/>
                <a:cs typeface="Times New Roman" panose="02020603050405020304" pitchFamily="18" charset="0"/>
              </a:rPr>
              <a:t>Trung tâm giáo dục nghề nghiệp - Giáo dục thường xuyên</a:t>
            </a:r>
            <a:r>
              <a:rPr lang="vi-VN" sz="2667" spc="-120" dirty="0">
                <a:solidFill>
                  <a:srgbClr val="FFFF00"/>
                </a:solidFill>
                <a:latin typeface="Times New Roman" panose="02020603050405020304" pitchFamily="18" charset="0"/>
                <a:cs typeface="Times New Roman" panose="02020603050405020304" pitchFamily="18" charset="0"/>
              </a:rPr>
              <a:t> </a:t>
            </a:r>
            <a:r>
              <a:rPr lang="vi-VN" sz="2667" spc="-120" dirty="0">
                <a:solidFill>
                  <a:srgbClr val="0000FF"/>
                </a:solidFill>
                <a:latin typeface="Times New Roman" panose="02020603050405020304" pitchFamily="18" charset="0"/>
                <a:cs typeface="Times New Roman" panose="02020603050405020304" pitchFamily="18" charset="0"/>
              </a:rPr>
              <a:t>xét thi đua </a:t>
            </a:r>
            <a:r>
              <a:rPr lang="vi-VN" sz="2667" b="1" spc="-120" dirty="0">
                <a:solidFill>
                  <a:srgbClr val="FF0000"/>
                </a:solidFill>
                <a:latin typeface="Times New Roman" panose="02020603050405020304" pitchFamily="18" charset="0"/>
                <a:cs typeface="Times New Roman" panose="02020603050405020304" pitchFamily="18" charset="0"/>
              </a:rPr>
              <a:t>theo năm học </a:t>
            </a:r>
            <a:r>
              <a:rPr lang="vi-VN" sz="2667" spc="-120" dirty="0">
                <a:solidFill>
                  <a:srgbClr val="0000FF"/>
                </a:solidFill>
                <a:latin typeface="Times New Roman" panose="02020603050405020304" pitchFamily="18" charset="0"/>
                <a:cs typeface="Times New Roman" panose="02020603050405020304" pitchFamily="18" charset="0"/>
              </a:rPr>
              <a:t>thì phân chia vào khối thi đua các trường học thuộc thành phố</a:t>
            </a:r>
            <a:r>
              <a:rPr lang="en-US" sz="2667" spc="-120" dirty="0">
                <a:solidFill>
                  <a:srgbClr val="0000FF"/>
                </a:solidFill>
                <a:latin typeface="Times New Roman" panose="02020603050405020304" pitchFamily="18" charset="0"/>
                <a:cs typeface="Times New Roman" panose="02020603050405020304" pitchFamily="18" charset="0"/>
              </a:rPr>
              <a:t> </a:t>
            </a:r>
            <a:r>
              <a:rPr lang="vi-VN" sz="2667" spc="-120" dirty="0">
                <a:solidFill>
                  <a:srgbClr val="0000FF"/>
                </a:solidFill>
                <a:latin typeface="Times New Roman" panose="02020603050405020304" pitchFamily="18" charset="0"/>
                <a:cs typeface="Times New Roman" panose="02020603050405020304" pitchFamily="18" charset="0"/>
              </a:rPr>
              <a:t>Thủ Đức và quận, huyện. </a:t>
            </a:r>
            <a:endParaRPr lang="en-US" sz="2667" spc="-120" dirty="0">
              <a:solidFill>
                <a:srgbClr val="0000FF"/>
              </a:solidFill>
              <a:latin typeface="Times New Roman" panose="02020603050405020304" pitchFamily="18" charset="0"/>
              <a:cs typeface="Times New Roman" panose="02020603050405020304" pitchFamily="18" charset="0"/>
            </a:endParaRPr>
          </a:p>
          <a:p>
            <a:pPr marL="285765" indent="-285765" algn="just">
              <a:spcBef>
                <a:spcPts val="600"/>
              </a:spcBef>
              <a:buFontTx/>
              <a:buChar char="-"/>
            </a:pPr>
            <a:r>
              <a:rPr lang="vi-VN" sz="2667" spc="-51" dirty="0">
                <a:solidFill>
                  <a:srgbClr val="0000FF"/>
                </a:solidFill>
                <a:latin typeface="Times New Roman" panose="02020603050405020304" pitchFamily="18" charset="0"/>
                <a:cs typeface="Times New Roman" panose="02020603050405020304" pitchFamily="18" charset="0"/>
              </a:rPr>
              <a:t>Đối với</a:t>
            </a:r>
            <a:r>
              <a:rPr lang="vi-VN" sz="2667" spc="-51" dirty="0">
                <a:latin typeface="Times New Roman" panose="02020603050405020304" pitchFamily="18" charset="0"/>
                <a:cs typeface="Times New Roman" panose="02020603050405020304" pitchFamily="18" charset="0"/>
              </a:rPr>
              <a:t> </a:t>
            </a:r>
            <a:r>
              <a:rPr lang="vi-VN" sz="2667" spc="-51" dirty="0">
                <a:solidFill>
                  <a:srgbClr val="FF0000"/>
                </a:solidFill>
                <a:latin typeface="Times New Roman" panose="02020603050405020304" pitchFamily="18" charset="0"/>
                <a:cs typeface="Times New Roman" panose="02020603050405020304" pitchFamily="18" charset="0"/>
              </a:rPr>
              <a:t>Phòng Giáo dục và Đào tạo </a:t>
            </a:r>
            <a:r>
              <a:rPr lang="vi-VN" sz="2667" spc="-51" dirty="0">
                <a:solidFill>
                  <a:srgbClr val="0000FF"/>
                </a:solidFill>
                <a:latin typeface="Times New Roman" panose="02020603050405020304" pitchFamily="18" charset="0"/>
                <a:cs typeface="Times New Roman" panose="02020603050405020304" pitchFamily="18" charset="0"/>
              </a:rPr>
              <a:t>xét thi đua </a:t>
            </a:r>
            <a:r>
              <a:rPr lang="vi-VN" sz="2667" b="1" spc="-51" dirty="0">
                <a:solidFill>
                  <a:srgbClr val="FF0000"/>
                </a:solidFill>
                <a:latin typeface="Times New Roman" panose="02020603050405020304" pitchFamily="18" charset="0"/>
                <a:cs typeface="Times New Roman" panose="02020603050405020304" pitchFamily="18" charset="0"/>
              </a:rPr>
              <a:t>theo năm </a:t>
            </a:r>
            <a:r>
              <a:rPr lang="vi-VN" sz="2667" spc="-51" dirty="0">
                <a:solidFill>
                  <a:srgbClr val="0000FF"/>
                </a:solidFill>
                <a:latin typeface="Times New Roman" panose="02020603050405020304" pitchFamily="18" charset="0"/>
                <a:cs typeface="Times New Roman" panose="02020603050405020304" pitchFamily="18" charset="0"/>
              </a:rPr>
              <a:t>thì phân chia vào khối thi đua các phòng, ban, đơn vị trực thuộc thành phố Thủ Đức và quận, huyện. </a:t>
            </a:r>
            <a:endParaRPr lang="en-US" sz="2667" spc="-51" dirty="0">
              <a:solidFill>
                <a:srgbClr val="0000FF"/>
              </a:solidFill>
              <a:latin typeface="Times New Roman" panose="02020603050405020304" pitchFamily="18" charset="0"/>
              <a:cs typeface="Times New Roman" panose="02020603050405020304" pitchFamily="18" charset="0"/>
            </a:endParaRPr>
          </a:p>
          <a:p>
            <a:pPr marL="285765" indent="-285765" algn="just">
              <a:spcBef>
                <a:spcPts val="600"/>
              </a:spcBef>
              <a:buFontTx/>
              <a:buChar char="-"/>
            </a:pPr>
            <a:r>
              <a:rPr lang="en-US" sz="2667" spc="-51" dirty="0" err="1">
                <a:solidFill>
                  <a:srgbClr val="0000FF"/>
                </a:solidFill>
                <a:latin typeface="Times New Roman" panose="02020603050405020304" pitchFamily="18" charset="0"/>
                <a:cs typeface="Times New Roman" panose="02020603050405020304" pitchFamily="18" charset="0"/>
              </a:rPr>
              <a:t>Đối</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với</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các</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đơn</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vị</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thuộc</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hệ</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thống</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ngành</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dọc</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tại</a:t>
            </a:r>
            <a:r>
              <a:rPr lang="en-US" sz="2667" spc="-51" dirty="0">
                <a:solidFill>
                  <a:srgbClr val="0000FF"/>
                </a:solidFill>
                <a:latin typeface="Times New Roman" panose="02020603050405020304" pitchFamily="18" charset="0"/>
                <a:cs typeface="Times New Roman" panose="02020603050405020304" pitchFamily="18" charset="0"/>
              </a:rPr>
              <a:t> TP </a:t>
            </a:r>
            <a:r>
              <a:rPr lang="en-US" sz="2667" spc="-51" dirty="0" err="1">
                <a:solidFill>
                  <a:srgbClr val="0000FF"/>
                </a:solidFill>
                <a:latin typeface="Times New Roman" panose="02020603050405020304" pitchFamily="18" charset="0"/>
                <a:cs typeface="Times New Roman" panose="02020603050405020304" pitchFamily="18" charset="0"/>
              </a:rPr>
              <a:t>Thủ</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Đức</a:t>
            </a:r>
            <a:r>
              <a:rPr lang="en-US" sz="2667" spc="-51" dirty="0">
                <a:solidFill>
                  <a:srgbClr val="0000FF"/>
                </a:solidFill>
                <a:latin typeface="Times New Roman" panose="02020603050405020304" pitchFamily="18" charset="0"/>
                <a:cs typeface="Times New Roman" panose="02020603050405020304" pitchFamily="18" charset="0"/>
              </a:rPr>
              <a:t>, QH </a:t>
            </a:r>
            <a:r>
              <a:rPr lang="en-US" sz="2667" spc="-51" dirty="0" err="1">
                <a:solidFill>
                  <a:srgbClr val="0000FF"/>
                </a:solidFill>
                <a:latin typeface="Times New Roman" panose="02020603050405020304" pitchFamily="18" charset="0"/>
                <a:cs typeface="Times New Roman" panose="02020603050405020304" pitchFamily="18" charset="0"/>
              </a:rPr>
              <a:t>như</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Công</a:t>
            </a:r>
            <a:r>
              <a:rPr lang="en-US" sz="2667" spc="-51" dirty="0">
                <a:solidFill>
                  <a:srgbClr val="0000FF"/>
                </a:solidFill>
                <a:latin typeface="Times New Roman" panose="02020603050405020304" pitchFamily="18" charset="0"/>
                <a:cs typeface="Times New Roman" panose="02020603050405020304" pitchFamily="18" charset="0"/>
              </a:rPr>
              <a:t> an, </a:t>
            </a:r>
            <a:r>
              <a:rPr lang="en-US" sz="2667" spc="-51" dirty="0" err="1">
                <a:solidFill>
                  <a:srgbClr val="0000FF"/>
                </a:solidFill>
                <a:latin typeface="Times New Roman" panose="02020603050405020304" pitchFamily="18" charset="0"/>
                <a:cs typeface="Times New Roman" panose="02020603050405020304" pitchFamily="18" charset="0"/>
              </a:rPr>
              <a:t>Quân</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sự</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Bảo</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hiểm</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Thuế</a:t>
            </a:r>
            <a:r>
              <a:rPr lang="en-US" sz="2667" spc="-51" dirty="0">
                <a:solidFill>
                  <a:srgbClr val="0000FF"/>
                </a:solidFill>
                <a:latin typeface="Times New Roman" panose="02020603050405020304" pitchFamily="18" charset="0"/>
                <a:cs typeface="Times New Roman" panose="02020603050405020304" pitchFamily="18" charset="0"/>
              </a:rPr>
              <a:t>…chia </a:t>
            </a:r>
            <a:r>
              <a:rPr lang="en-US" sz="2667" spc="-51" dirty="0" err="1">
                <a:solidFill>
                  <a:srgbClr val="0000FF"/>
                </a:solidFill>
                <a:latin typeface="Times New Roman" panose="02020603050405020304" pitchFamily="18" charset="0"/>
                <a:cs typeface="Times New Roman" panose="02020603050405020304" pitchFamily="18" charset="0"/>
              </a:rPr>
              <a:t>khối</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thi</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spc="-51" dirty="0" err="1">
                <a:solidFill>
                  <a:srgbClr val="0000FF"/>
                </a:solidFill>
                <a:latin typeface="Times New Roman" panose="02020603050405020304" pitchFamily="18" charset="0"/>
                <a:cs typeface="Times New Roman" panose="02020603050405020304" pitchFamily="18" charset="0"/>
              </a:rPr>
              <a:t>đua</a:t>
            </a:r>
            <a:r>
              <a:rPr lang="en-US" sz="2667" spc="-51" dirty="0">
                <a:solidFill>
                  <a:srgbClr val="0000FF"/>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tại</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các</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cơ</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quan</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ngành</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dọc</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theo</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cụm</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thi</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đua</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các</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địa</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phương</a:t>
            </a:r>
            <a:r>
              <a:rPr lang="en-US" sz="2667" b="1" spc="-51" dirty="0">
                <a:solidFill>
                  <a:srgbClr val="FF0000"/>
                </a:solidFill>
                <a:latin typeface="Times New Roman" panose="02020603050405020304" pitchFamily="18" charset="0"/>
                <a:cs typeface="Times New Roman" panose="02020603050405020304" pitchFamily="18" charset="0"/>
              </a:rPr>
              <a:t> </a:t>
            </a:r>
            <a:r>
              <a:rPr lang="en-US" sz="2667" b="1" spc="-51" dirty="0" err="1">
                <a:solidFill>
                  <a:srgbClr val="FF0000"/>
                </a:solidFill>
                <a:latin typeface="Times New Roman" panose="02020603050405020304" pitchFamily="18" charset="0"/>
                <a:cs typeface="Times New Roman" panose="02020603050405020304" pitchFamily="18" charset="0"/>
              </a:rPr>
              <a:t>cấp</a:t>
            </a:r>
            <a:r>
              <a:rPr lang="en-US" sz="2667" b="1" spc="-51" dirty="0">
                <a:solidFill>
                  <a:srgbClr val="FF0000"/>
                </a:solidFill>
                <a:latin typeface="Times New Roman" panose="02020603050405020304" pitchFamily="18" charset="0"/>
                <a:cs typeface="Times New Roman" panose="02020603050405020304" pitchFamily="18" charset="0"/>
              </a:rPr>
              <a:t> TP*</a:t>
            </a:r>
          </a:p>
          <a:p>
            <a:pPr marL="285765" indent="-285765" algn="just">
              <a:spcBef>
                <a:spcPts val="600"/>
              </a:spcBef>
              <a:buFontTx/>
              <a:buChar char="-"/>
            </a:pPr>
            <a:r>
              <a:rPr lang="vi-VN" sz="2667" spc="-100" dirty="0">
                <a:solidFill>
                  <a:srgbClr val="0000FF"/>
                </a:solidFill>
                <a:latin typeface="Times New Roman" panose="02020603050405020304" pitchFamily="18" charset="0"/>
                <a:cs typeface="Times New Roman" panose="02020603050405020304" pitchFamily="18" charset="0"/>
              </a:rPr>
              <a:t>Đối với các tập thể là đơn vị</a:t>
            </a:r>
            <a:r>
              <a:rPr lang="vi-VN" sz="2667" spc="-100" dirty="0">
                <a:latin typeface="Times New Roman" panose="02020603050405020304" pitchFamily="18" charset="0"/>
                <a:cs typeface="Times New Roman" panose="02020603050405020304" pitchFamily="18" charset="0"/>
              </a:rPr>
              <a:t> </a:t>
            </a:r>
            <a:r>
              <a:rPr lang="vi-VN" sz="2667" spc="-100" dirty="0">
                <a:solidFill>
                  <a:srgbClr val="FF0000"/>
                </a:solidFill>
                <a:latin typeface="Times New Roman" panose="02020603050405020304" pitchFamily="18" charset="0"/>
                <a:cs typeface="Times New Roman" panose="02020603050405020304" pitchFamily="18" charset="0"/>
              </a:rPr>
              <a:t>trực thuộc cấp 2 </a:t>
            </a:r>
            <a:r>
              <a:rPr lang="vi-VN" sz="2667" spc="-100" dirty="0">
                <a:solidFill>
                  <a:srgbClr val="0000FF"/>
                </a:solidFill>
                <a:latin typeface="Times New Roman" panose="02020603050405020304" pitchFamily="18" charset="0"/>
                <a:cs typeface="Times New Roman" panose="02020603050405020304" pitchFamily="18" charset="0"/>
              </a:rPr>
              <a:t>của các cơ quan, đơn vị, địa phương tùy theo </a:t>
            </a:r>
            <a:r>
              <a:rPr lang="en-US" sz="2667" spc="-100" dirty="0" err="1">
                <a:solidFill>
                  <a:srgbClr val="0000FF"/>
                </a:solidFill>
                <a:latin typeface="Times New Roman" panose="02020603050405020304" pitchFamily="18" charset="0"/>
                <a:cs typeface="Times New Roman" panose="02020603050405020304" pitchFamily="18" charset="0"/>
              </a:rPr>
              <a:t>tình</a:t>
            </a:r>
            <a:r>
              <a:rPr lang="en-US" sz="2667" spc="-100" dirty="0">
                <a:solidFill>
                  <a:srgbClr val="0000FF"/>
                </a:solidFill>
                <a:latin typeface="Times New Roman" panose="02020603050405020304" pitchFamily="18" charset="0"/>
                <a:cs typeface="Times New Roman" panose="02020603050405020304" pitchFamily="18" charset="0"/>
              </a:rPr>
              <a:t> </a:t>
            </a:r>
            <a:r>
              <a:rPr lang="en-US" sz="2667" spc="-100" dirty="0" err="1">
                <a:solidFill>
                  <a:srgbClr val="0000FF"/>
                </a:solidFill>
                <a:latin typeface="Times New Roman" panose="02020603050405020304" pitchFamily="18" charset="0"/>
                <a:cs typeface="Times New Roman" panose="02020603050405020304" pitchFamily="18" charset="0"/>
              </a:rPr>
              <a:t>hình</a:t>
            </a:r>
            <a:r>
              <a:rPr lang="en-US" sz="2667" spc="-100" dirty="0">
                <a:solidFill>
                  <a:srgbClr val="0000FF"/>
                </a:solidFill>
                <a:latin typeface="Times New Roman" panose="02020603050405020304" pitchFamily="18" charset="0"/>
                <a:cs typeface="Times New Roman" panose="02020603050405020304" pitchFamily="18" charset="0"/>
              </a:rPr>
              <a:t> </a:t>
            </a:r>
            <a:r>
              <a:rPr lang="vi-VN" sz="2667" spc="-100" dirty="0">
                <a:solidFill>
                  <a:srgbClr val="0000FF"/>
                </a:solidFill>
                <a:latin typeface="Times New Roman" panose="02020603050405020304" pitchFamily="18" charset="0"/>
                <a:cs typeface="Times New Roman" panose="02020603050405020304" pitchFamily="18" charset="0"/>
              </a:rPr>
              <a:t>thực tiễn tổ chức phân chia khối thi đua phù hợp để làm căn cứ xét các danh hiệu thi đua</a:t>
            </a:r>
            <a:r>
              <a:rPr lang="en-US" sz="2667" spc="-100" dirty="0">
                <a:solidFill>
                  <a:srgbClr val="0000FF"/>
                </a:solidFill>
                <a:latin typeface="Times New Roman" panose="02020603050405020304" pitchFamily="18" charset="0"/>
                <a:cs typeface="Times New Roman" panose="02020603050405020304" pitchFamily="18" charset="0"/>
              </a:rPr>
              <a:t> </a:t>
            </a:r>
            <a:r>
              <a:rPr lang="en-US" sz="2667" spc="-100" dirty="0" err="1">
                <a:solidFill>
                  <a:srgbClr val="0000FF"/>
                </a:solidFill>
                <a:latin typeface="Times New Roman" panose="02020603050405020304" pitchFamily="18" charset="0"/>
                <a:cs typeface="Times New Roman" panose="02020603050405020304" pitchFamily="18" charset="0"/>
              </a:rPr>
              <a:t>theo</a:t>
            </a:r>
            <a:r>
              <a:rPr lang="en-US" sz="2667" spc="-100" dirty="0">
                <a:solidFill>
                  <a:srgbClr val="0000FF"/>
                </a:solidFill>
                <a:latin typeface="Times New Roman" panose="02020603050405020304" pitchFamily="18" charset="0"/>
                <a:cs typeface="Times New Roman" panose="02020603050405020304" pitchFamily="18" charset="0"/>
              </a:rPr>
              <a:t> </a:t>
            </a:r>
            <a:r>
              <a:rPr lang="en-US" sz="2667" spc="-100" dirty="0" err="1">
                <a:solidFill>
                  <a:srgbClr val="0000FF"/>
                </a:solidFill>
                <a:latin typeface="Times New Roman" panose="02020603050405020304" pitchFamily="18" charset="0"/>
                <a:cs typeface="Times New Roman" panose="02020603050405020304" pitchFamily="18" charset="0"/>
              </a:rPr>
              <a:t>quy</a:t>
            </a:r>
            <a:r>
              <a:rPr lang="en-US" sz="2667" spc="-100" dirty="0">
                <a:solidFill>
                  <a:srgbClr val="0000FF"/>
                </a:solidFill>
                <a:latin typeface="Times New Roman" panose="02020603050405020304" pitchFamily="18" charset="0"/>
                <a:cs typeface="Times New Roman" panose="02020603050405020304" pitchFamily="18" charset="0"/>
              </a:rPr>
              <a:t> </a:t>
            </a:r>
            <a:r>
              <a:rPr lang="en-US" sz="2667" spc="-100" dirty="0" err="1">
                <a:solidFill>
                  <a:srgbClr val="0000FF"/>
                </a:solidFill>
                <a:latin typeface="Times New Roman" panose="02020603050405020304" pitchFamily="18" charset="0"/>
                <a:cs typeface="Times New Roman" panose="02020603050405020304" pitchFamily="18" charset="0"/>
              </a:rPr>
              <a:t>định</a:t>
            </a:r>
            <a:r>
              <a:rPr lang="vi-VN" sz="2667" spc="-100" dirty="0">
                <a:solidFill>
                  <a:srgbClr val="0000FF"/>
                </a:solidFill>
                <a:latin typeface="Times New Roman" panose="02020603050405020304" pitchFamily="18" charset="0"/>
                <a:cs typeface="Times New Roman" panose="02020603050405020304" pitchFamily="18" charset="0"/>
              </a:rPr>
              <a:t> (trừ Cờ thi đua của Thành phố và Cờ thi đua của Chính phủ)</a:t>
            </a:r>
            <a:r>
              <a:rPr lang="en-US" sz="2667" spc="-1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65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heel(1)">
                                      <p:cBhvr>
                                        <p:cTn id="11" dur="2000"/>
                                        <p:tgtEl>
                                          <p:spTgt spid="5">
                                            <p:txEl>
                                              <p:pRg st="1" end="1"/>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heel(1)">
                                      <p:cBhvr>
                                        <p:cTn id="15" dur="2000"/>
                                        <p:tgtEl>
                                          <p:spTgt spid="5">
                                            <p:txEl>
                                              <p:pRg st="2" end="2"/>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heel(1)">
                                      <p:cBhvr>
                                        <p:cTn id="19" dur="2000"/>
                                        <p:tgtEl>
                                          <p:spTgt spid="5">
                                            <p:txEl>
                                              <p:pRg st="3" end="3"/>
                                            </p:txEl>
                                          </p:spTgt>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heel(1)">
                                      <p:cBhvr>
                                        <p:cTn id="2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17756"/>
            <a:ext cx="12192000" cy="7692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p:spPr>
        <p:txBody>
          <a:bodyPr wrap="none" lIns="91440" tIns="45720" rIns="91440" bIns="4572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3200" b="1" dirty="0">
                <a:solidFill>
                  <a:srgbClr val="FF0000"/>
                </a:solidFill>
                <a:latin typeface="Times" pitchFamily="18" charset="0"/>
                <a:cs typeface="Times" pitchFamily="18" charset="0"/>
              </a:rPr>
              <a:t>3. T</a:t>
            </a:r>
            <a:r>
              <a:rPr lang="vi-VN" sz="3200" b="1" dirty="0">
                <a:solidFill>
                  <a:srgbClr val="FF0000"/>
                </a:solidFill>
                <a:latin typeface="Times" pitchFamily="18" charset="0"/>
                <a:cs typeface="Times" pitchFamily="18" charset="0"/>
              </a:rPr>
              <a:t>ổ chức hoạt động Cụm, Khối</a:t>
            </a:r>
            <a:r>
              <a:rPr lang="en-US" sz="3200" b="1" dirty="0">
                <a:solidFill>
                  <a:srgbClr val="FF0000"/>
                </a:solidFill>
                <a:latin typeface="Times" pitchFamily="18" charset="0"/>
                <a:cs typeface="Times" pitchFamily="18" charset="0"/>
              </a:rPr>
              <a:t> </a:t>
            </a:r>
            <a:r>
              <a:rPr lang="en-US" sz="3200" b="1" dirty="0" err="1">
                <a:solidFill>
                  <a:srgbClr val="FF0000"/>
                </a:solidFill>
                <a:latin typeface="Times" pitchFamily="18" charset="0"/>
                <a:cs typeface="Times" pitchFamily="18" charset="0"/>
              </a:rPr>
              <a:t>thi</a:t>
            </a:r>
            <a:r>
              <a:rPr lang="en-US" sz="3200" b="1" dirty="0">
                <a:solidFill>
                  <a:srgbClr val="FF0000"/>
                </a:solidFill>
                <a:latin typeface="Times" pitchFamily="18" charset="0"/>
                <a:cs typeface="Times" pitchFamily="18" charset="0"/>
              </a:rPr>
              <a:t> </a:t>
            </a:r>
            <a:r>
              <a:rPr lang="en-US" sz="3200" b="1" dirty="0" err="1">
                <a:solidFill>
                  <a:srgbClr val="FF0000"/>
                </a:solidFill>
                <a:latin typeface="Times" pitchFamily="18" charset="0"/>
                <a:cs typeface="Times" pitchFamily="18" charset="0"/>
              </a:rPr>
              <a:t>đua</a:t>
            </a:r>
            <a:r>
              <a:rPr lang="vi-VN" sz="3200" b="1" dirty="0">
                <a:solidFill>
                  <a:srgbClr val="FF0000"/>
                </a:solidFill>
                <a:latin typeface="Times" pitchFamily="18" charset="0"/>
                <a:cs typeface="Times" pitchFamily="18" charset="0"/>
              </a:rPr>
              <a:t> </a:t>
            </a:r>
          </a:p>
        </p:txBody>
      </p:sp>
      <p:sp>
        <p:nvSpPr>
          <p:cNvPr id="14" name="Flowchart: Decision 5"/>
          <p:cNvSpPr>
            <a:spLocks noChangeArrowheads="1"/>
          </p:cNvSpPr>
          <p:nvPr/>
        </p:nvSpPr>
        <p:spPr bwMode="auto">
          <a:xfrm>
            <a:off x="200135" y="1232865"/>
            <a:ext cx="914400" cy="612775"/>
          </a:xfrm>
          <a:prstGeom prst="flowChartDecision">
            <a:avLst/>
          </a:prstGeom>
          <a:gradFill rotWithShape="1">
            <a:gsLst>
              <a:gs pos="0">
                <a:srgbClr val="8686FF"/>
              </a:gs>
              <a:gs pos="50000">
                <a:srgbClr val="B6B6FF"/>
              </a:gs>
              <a:gs pos="100000">
                <a:srgbClr val="DBDBFF"/>
              </a:gs>
            </a:gsLst>
            <a:lin ang="5400000" scaled="1"/>
          </a:gradFill>
          <a:ln w="9525">
            <a:solidFill>
              <a:srgbClr val="000000"/>
            </a:solidFill>
            <a:miter lim="800000"/>
            <a:headEnd/>
            <a:tailEnd/>
          </a:ln>
        </p:spPr>
        <p:txBody>
          <a:bodyPr wrap="none" lIns="91440" tIns="45720" rIns="91440" bIns="45720" anchor="ctr"/>
          <a:lstStyle>
            <a:lvl1pPr eaLnBrk="0" hangingPunct="0">
              <a:spcBef>
                <a:spcPct val="20000"/>
              </a:spcBef>
              <a:buChar char="•"/>
              <a:defRPr sz="3200" b="1">
                <a:solidFill>
                  <a:schemeClr val="accent1"/>
                </a:solidFill>
                <a:latin typeface="Arial" charset="0"/>
                <a:ea typeface="MS PGothic" pitchFamily="34" charset="-128"/>
              </a:defRPr>
            </a:lvl1pPr>
            <a:lvl2pPr marL="742950" indent="-285750" eaLnBrk="0" hangingPunct="0">
              <a:spcBef>
                <a:spcPct val="20000"/>
              </a:spcBef>
              <a:buChar char="–"/>
              <a:defRPr sz="2800">
                <a:solidFill>
                  <a:schemeClr val="tx2"/>
                </a:solidFill>
                <a:latin typeface="Arial" charset="0"/>
                <a:ea typeface="MS PGothic" pitchFamily="34" charset="-128"/>
              </a:defRPr>
            </a:lvl2pPr>
            <a:lvl3pPr marL="1143000" indent="-228600" eaLnBrk="0" hangingPunct="0">
              <a:spcBef>
                <a:spcPct val="20000"/>
              </a:spcBef>
              <a:buChar char="•"/>
              <a:defRPr sz="2400">
                <a:solidFill>
                  <a:schemeClr val="tx2"/>
                </a:solidFill>
                <a:latin typeface="Arial" charset="0"/>
                <a:ea typeface="MS PGothic" pitchFamily="34" charset="-128"/>
              </a:defRPr>
            </a:lvl3pPr>
            <a:lvl4pPr marL="1600200" indent="-228600" eaLnBrk="0" hangingPunct="0">
              <a:spcBef>
                <a:spcPct val="20000"/>
              </a:spcBef>
              <a:buChar char="–"/>
              <a:defRPr sz="2000">
                <a:solidFill>
                  <a:schemeClr val="tx2"/>
                </a:solidFill>
                <a:latin typeface="Arial" charset="0"/>
                <a:ea typeface="MS PGothic" pitchFamily="34" charset="-128"/>
              </a:defRPr>
            </a:lvl4pPr>
            <a:lvl5pPr marL="2057400" indent="-228600" eaLnBrk="0" hangingPunct="0">
              <a:spcBef>
                <a:spcPct val="20000"/>
              </a:spcBef>
              <a:buChar char="»"/>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2"/>
                </a:solidFill>
                <a:latin typeface="Arial" charset="0"/>
                <a:ea typeface="MS PGothic" pitchFamily="34" charset="-128"/>
              </a:defRPr>
            </a:lvl9pPr>
          </a:lstStyle>
          <a:p>
            <a:pPr algn="ctr" eaLnBrk="1" hangingPunct="1">
              <a:spcBef>
                <a:spcPct val="0"/>
              </a:spcBef>
              <a:buFontTx/>
              <a:buNone/>
            </a:pPr>
            <a:endParaRPr lang="en-US" altLang="en-US" sz="1867">
              <a:solidFill>
                <a:schemeClr val="tx1"/>
              </a:solidFill>
            </a:endParaRPr>
          </a:p>
        </p:txBody>
      </p:sp>
      <p:sp>
        <p:nvSpPr>
          <p:cNvPr id="15" name="Flowchart: Decision 14"/>
          <p:cNvSpPr/>
          <p:nvPr/>
        </p:nvSpPr>
        <p:spPr bwMode="auto">
          <a:xfrm>
            <a:off x="200135" y="2681682"/>
            <a:ext cx="914400" cy="612775"/>
          </a:xfrm>
          <a:prstGeom prst="flowChartDecision">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rgbClr val="000099"/>
            </a:solidFill>
          </a:ln>
          <a:effectLst/>
        </p:spPr>
        <p:txBody>
          <a:bodyPr wrap="none" lIns="91440" tIns="45720" rIns="91440" bIns="45720" anchor="ctr"/>
          <a:lstStyle/>
          <a:p>
            <a:pPr algn="ctr">
              <a:defRPr/>
            </a:pPr>
            <a:endParaRPr lang="en-US" sz="2400" b="1">
              <a:ea typeface="ＭＳ Ｐゴシック" pitchFamily="34" charset="-128"/>
            </a:endParaRPr>
          </a:p>
        </p:txBody>
      </p:sp>
      <p:sp>
        <p:nvSpPr>
          <p:cNvPr id="16" name="Flowchart: Decision 7"/>
          <p:cNvSpPr>
            <a:spLocks noChangeArrowheads="1"/>
          </p:cNvSpPr>
          <p:nvPr/>
        </p:nvSpPr>
        <p:spPr bwMode="auto">
          <a:xfrm>
            <a:off x="224969" y="4054438"/>
            <a:ext cx="914400" cy="612775"/>
          </a:xfrm>
          <a:prstGeom prst="flowChartDecision">
            <a:avLst/>
          </a:prstGeom>
          <a:gradFill rotWithShape="1">
            <a:gsLst>
              <a:gs pos="0">
                <a:srgbClr val="FFE980"/>
              </a:gs>
              <a:gs pos="50000">
                <a:srgbClr val="FFEFB3"/>
              </a:gs>
              <a:gs pos="100000">
                <a:srgbClr val="FFF6DA"/>
              </a:gs>
            </a:gsLst>
            <a:lin ang="5400000" scaled="1"/>
          </a:gradFill>
          <a:ln w="9525">
            <a:solidFill>
              <a:srgbClr val="000000"/>
            </a:solidFill>
            <a:miter lim="800000"/>
            <a:headEnd/>
            <a:tailEnd/>
          </a:ln>
        </p:spPr>
        <p:txBody>
          <a:bodyPr wrap="none" lIns="91440" tIns="45720" rIns="91440" bIns="45720" anchor="ctr"/>
          <a:lstStyle>
            <a:lvl1pPr eaLnBrk="0" hangingPunct="0">
              <a:spcBef>
                <a:spcPct val="20000"/>
              </a:spcBef>
              <a:buChar char="•"/>
              <a:defRPr sz="3200" b="1">
                <a:solidFill>
                  <a:schemeClr val="accent1"/>
                </a:solidFill>
                <a:latin typeface="Arial" charset="0"/>
                <a:ea typeface="MS PGothic" pitchFamily="34" charset="-128"/>
              </a:defRPr>
            </a:lvl1pPr>
            <a:lvl2pPr marL="742950" indent="-285750" eaLnBrk="0" hangingPunct="0">
              <a:spcBef>
                <a:spcPct val="20000"/>
              </a:spcBef>
              <a:buChar char="–"/>
              <a:defRPr sz="2800">
                <a:solidFill>
                  <a:schemeClr val="tx2"/>
                </a:solidFill>
                <a:latin typeface="Arial" charset="0"/>
                <a:ea typeface="MS PGothic" pitchFamily="34" charset="-128"/>
              </a:defRPr>
            </a:lvl2pPr>
            <a:lvl3pPr marL="1143000" indent="-228600" eaLnBrk="0" hangingPunct="0">
              <a:spcBef>
                <a:spcPct val="20000"/>
              </a:spcBef>
              <a:buChar char="•"/>
              <a:defRPr sz="2400">
                <a:solidFill>
                  <a:schemeClr val="tx2"/>
                </a:solidFill>
                <a:latin typeface="Arial" charset="0"/>
                <a:ea typeface="MS PGothic" pitchFamily="34" charset="-128"/>
              </a:defRPr>
            </a:lvl3pPr>
            <a:lvl4pPr marL="1600200" indent="-228600" eaLnBrk="0" hangingPunct="0">
              <a:spcBef>
                <a:spcPct val="20000"/>
              </a:spcBef>
              <a:buChar char="–"/>
              <a:defRPr sz="2000">
                <a:solidFill>
                  <a:schemeClr val="tx2"/>
                </a:solidFill>
                <a:latin typeface="Arial" charset="0"/>
                <a:ea typeface="MS PGothic" pitchFamily="34" charset="-128"/>
              </a:defRPr>
            </a:lvl4pPr>
            <a:lvl5pPr marL="2057400" indent="-228600" eaLnBrk="0" hangingPunct="0">
              <a:spcBef>
                <a:spcPct val="20000"/>
              </a:spcBef>
              <a:buChar char="»"/>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2"/>
                </a:solidFill>
                <a:latin typeface="Arial" charset="0"/>
                <a:ea typeface="MS PGothic" pitchFamily="34" charset="-128"/>
              </a:defRPr>
            </a:lvl9pPr>
          </a:lstStyle>
          <a:p>
            <a:pPr algn="ctr" eaLnBrk="1" hangingPunct="1">
              <a:spcBef>
                <a:spcPct val="0"/>
              </a:spcBef>
              <a:buFontTx/>
              <a:buNone/>
            </a:pPr>
            <a:endParaRPr lang="en-US" altLang="en-US" sz="1867">
              <a:solidFill>
                <a:schemeClr val="tx1"/>
              </a:solidFill>
            </a:endParaRPr>
          </a:p>
        </p:txBody>
      </p:sp>
      <p:sp>
        <p:nvSpPr>
          <p:cNvPr id="17" name="Flowchart: Decision 8"/>
          <p:cNvSpPr>
            <a:spLocks noChangeArrowheads="1"/>
          </p:cNvSpPr>
          <p:nvPr/>
        </p:nvSpPr>
        <p:spPr bwMode="auto">
          <a:xfrm>
            <a:off x="263635" y="5542213"/>
            <a:ext cx="914400" cy="611187"/>
          </a:xfrm>
          <a:prstGeom prst="flowChartDecision">
            <a:avLst/>
          </a:prstGeom>
          <a:gradFill rotWithShape="1">
            <a:gsLst>
              <a:gs pos="0">
                <a:srgbClr val="98CEAC"/>
              </a:gs>
              <a:gs pos="50000">
                <a:srgbClr val="C1DFCC"/>
              </a:gs>
              <a:gs pos="100000">
                <a:srgbClr val="E1EFE6"/>
              </a:gs>
            </a:gsLst>
            <a:lin ang="13500000" scaled="1"/>
          </a:gradFill>
          <a:ln w="9525">
            <a:solidFill>
              <a:srgbClr val="000000"/>
            </a:solidFill>
            <a:miter lim="800000"/>
            <a:headEnd/>
            <a:tailEnd/>
          </a:ln>
        </p:spPr>
        <p:txBody>
          <a:bodyPr wrap="none" lIns="91440" tIns="45720" rIns="91440" bIns="45720" anchor="ctr"/>
          <a:lstStyle>
            <a:lvl1pPr eaLnBrk="0" hangingPunct="0">
              <a:spcBef>
                <a:spcPct val="20000"/>
              </a:spcBef>
              <a:buChar char="•"/>
              <a:defRPr sz="3200" b="1">
                <a:solidFill>
                  <a:schemeClr val="accent1"/>
                </a:solidFill>
                <a:latin typeface="Arial" charset="0"/>
                <a:ea typeface="MS PGothic" pitchFamily="34" charset="-128"/>
              </a:defRPr>
            </a:lvl1pPr>
            <a:lvl2pPr marL="742950" indent="-285750" eaLnBrk="0" hangingPunct="0">
              <a:spcBef>
                <a:spcPct val="20000"/>
              </a:spcBef>
              <a:buChar char="–"/>
              <a:defRPr sz="2800">
                <a:solidFill>
                  <a:schemeClr val="tx2"/>
                </a:solidFill>
                <a:latin typeface="Arial" charset="0"/>
                <a:ea typeface="MS PGothic" pitchFamily="34" charset="-128"/>
              </a:defRPr>
            </a:lvl2pPr>
            <a:lvl3pPr marL="1143000" indent="-228600" eaLnBrk="0" hangingPunct="0">
              <a:spcBef>
                <a:spcPct val="20000"/>
              </a:spcBef>
              <a:buChar char="•"/>
              <a:defRPr sz="2400">
                <a:solidFill>
                  <a:schemeClr val="tx2"/>
                </a:solidFill>
                <a:latin typeface="Arial" charset="0"/>
                <a:ea typeface="MS PGothic" pitchFamily="34" charset="-128"/>
              </a:defRPr>
            </a:lvl3pPr>
            <a:lvl4pPr marL="1600200" indent="-228600" eaLnBrk="0" hangingPunct="0">
              <a:spcBef>
                <a:spcPct val="20000"/>
              </a:spcBef>
              <a:buChar char="–"/>
              <a:defRPr sz="2000">
                <a:solidFill>
                  <a:schemeClr val="tx2"/>
                </a:solidFill>
                <a:latin typeface="Arial" charset="0"/>
                <a:ea typeface="MS PGothic" pitchFamily="34" charset="-128"/>
              </a:defRPr>
            </a:lvl4pPr>
            <a:lvl5pPr marL="2057400" indent="-228600" eaLnBrk="0" hangingPunct="0">
              <a:spcBef>
                <a:spcPct val="20000"/>
              </a:spcBef>
              <a:buChar char="»"/>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2"/>
                </a:solidFill>
                <a:latin typeface="Arial" charset="0"/>
                <a:ea typeface="MS PGothic" pitchFamily="34" charset="-128"/>
              </a:defRPr>
            </a:lvl9pPr>
          </a:lstStyle>
          <a:p>
            <a:pPr algn="ctr" eaLnBrk="1" hangingPunct="1">
              <a:spcBef>
                <a:spcPct val="0"/>
              </a:spcBef>
              <a:buFontTx/>
              <a:buNone/>
            </a:pPr>
            <a:endParaRPr lang="en-US" altLang="en-US" sz="1867">
              <a:solidFill>
                <a:schemeClr val="tx1"/>
              </a:solidFill>
            </a:endParaRPr>
          </a:p>
        </p:txBody>
      </p:sp>
      <p:sp>
        <p:nvSpPr>
          <p:cNvPr id="18" name="Rectangle 9"/>
          <p:cNvSpPr>
            <a:spLocks noChangeArrowheads="1"/>
          </p:cNvSpPr>
          <p:nvPr/>
        </p:nvSpPr>
        <p:spPr bwMode="auto">
          <a:xfrm>
            <a:off x="1210069" y="996861"/>
            <a:ext cx="10677131" cy="1212939"/>
          </a:xfrm>
          <a:prstGeom prst="rect">
            <a:avLst/>
          </a:prstGeom>
          <a:solidFill>
            <a:schemeClr val="accent1">
              <a:lumMod val="20000"/>
              <a:lumOff val="80000"/>
            </a:schemeClr>
          </a:solidFill>
          <a:ln w="9525">
            <a:solidFill>
              <a:srgbClr val="000000"/>
            </a:solidFill>
            <a:miter lim="800000"/>
            <a:headEnd/>
            <a:tailEnd/>
          </a:ln>
        </p:spPr>
        <p:txBody>
          <a:bodyPr wrap="none" lIns="91440" tIns="45720" rIns="91440" bIns="45720" anchor="ctr"/>
          <a:lstStyle>
            <a:lvl1pPr eaLnBrk="0" hangingPunct="0">
              <a:spcBef>
                <a:spcPct val="20000"/>
              </a:spcBef>
              <a:buChar char="•"/>
              <a:defRPr sz="3200" b="1">
                <a:solidFill>
                  <a:schemeClr val="accent1"/>
                </a:solidFill>
                <a:latin typeface="Arial" charset="0"/>
                <a:ea typeface="MS PGothic" pitchFamily="34" charset="-128"/>
              </a:defRPr>
            </a:lvl1pPr>
            <a:lvl2pPr marL="742950" indent="-285750" eaLnBrk="0" hangingPunct="0">
              <a:spcBef>
                <a:spcPct val="20000"/>
              </a:spcBef>
              <a:buChar char="–"/>
              <a:defRPr sz="2800">
                <a:solidFill>
                  <a:schemeClr val="tx2"/>
                </a:solidFill>
                <a:latin typeface="Arial" charset="0"/>
                <a:ea typeface="MS PGothic" pitchFamily="34" charset="-128"/>
              </a:defRPr>
            </a:lvl2pPr>
            <a:lvl3pPr marL="1143000" indent="-228600" eaLnBrk="0" hangingPunct="0">
              <a:spcBef>
                <a:spcPct val="20000"/>
              </a:spcBef>
              <a:buChar char="•"/>
              <a:defRPr sz="2400">
                <a:solidFill>
                  <a:schemeClr val="tx2"/>
                </a:solidFill>
                <a:latin typeface="Arial" charset="0"/>
                <a:ea typeface="MS PGothic" pitchFamily="34" charset="-128"/>
              </a:defRPr>
            </a:lvl3pPr>
            <a:lvl4pPr marL="1600200" indent="-228600" eaLnBrk="0" hangingPunct="0">
              <a:spcBef>
                <a:spcPct val="20000"/>
              </a:spcBef>
              <a:buChar char="–"/>
              <a:defRPr sz="2000">
                <a:solidFill>
                  <a:schemeClr val="tx2"/>
                </a:solidFill>
                <a:latin typeface="Arial" charset="0"/>
                <a:ea typeface="MS PGothic" pitchFamily="34" charset="-128"/>
              </a:defRPr>
            </a:lvl4pPr>
            <a:lvl5pPr marL="2057400" indent="-228600" eaLnBrk="0" hangingPunct="0">
              <a:spcBef>
                <a:spcPct val="20000"/>
              </a:spcBef>
              <a:buChar char="»"/>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2"/>
                </a:solidFill>
                <a:latin typeface="Arial" charset="0"/>
                <a:ea typeface="MS PGothic" pitchFamily="34" charset="-128"/>
              </a:defRPr>
            </a:lvl9pPr>
          </a:lstStyle>
          <a:p>
            <a:pPr algn="just" eaLnBrk="1" hangingPunct="1">
              <a:spcBef>
                <a:spcPct val="0"/>
              </a:spcBef>
              <a:buFontTx/>
              <a:buNone/>
            </a:pPr>
            <a:r>
              <a:rPr lang="vi-VN" altLang="en-US" sz="2200" b="0" i="1" dirty="0">
                <a:solidFill>
                  <a:srgbClr val="002060"/>
                </a:solidFill>
                <a:latin typeface="Times New Roman" panose="02020603050405020304" pitchFamily="18" charset="0"/>
                <a:cs typeface="Times New Roman" panose="02020603050405020304" pitchFamily="18" charset="0"/>
              </a:rPr>
              <a:t>Hội nghị ký kết giao ước thi đua</a:t>
            </a:r>
            <a:r>
              <a:rPr lang="en-US" altLang="en-US" sz="2200" b="0" i="1" dirty="0">
                <a:solidFill>
                  <a:srgbClr val="002060"/>
                </a:solidFill>
                <a:latin typeface="Times New Roman" panose="02020603050405020304" pitchFamily="18" charset="0"/>
                <a:cs typeface="Times New Roman" panose="02020603050405020304" pitchFamily="18" charset="0"/>
              </a:rPr>
              <a:t>: </a:t>
            </a:r>
            <a:r>
              <a:rPr lang="en-US" altLang="en-US" sz="2200" b="0" i="1" dirty="0" err="1">
                <a:solidFill>
                  <a:srgbClr val="002060"/>
                </a:solidFill>
                <a:latin typeface="Times New Roman" panose="02020603050405020304" pitchFamily="18" charset="0"/>
                <a:cs typeface="Times New Roman" panose="02020603050405020304" pitchFamily="18" charset="0"/>
              </a:rPr>
              <a:t>Tháng</a:t>
            </a:r>
            <a:r>
              <a:rPr lang="en-US" altLang="en-US" sz="2200" b="0" i="1" dirty="0">
                <a:solidFill>
                  <a:srgbClr val="002060"/>
                </a:solidFill>
                <a:latin typeface="Times New Roman" panose="02020603050405020304" pitchFamily="18" charset="0"/>
                <a:cs typeface="Times New Roman" panose="02020603050405020304" pitchFamily="18" charset="0"/>
              </a:rPr>
              <a:t> 3 </a:t>
            </a:r>
            <a:r>
              <a:rPr lang="en-US" altLang="en-US" sz="2200" b="0" i="1" dirty="0">
                <a:solidFill>
                  <a:srgbClr val="FF0000"/>
                </a:solidFill>
                <a:latin typeface="Times New Roman" panose="02020603050405020304" pitchFamily="18" charset="0"/>
                <a:cs typeface="Times New Roman" panose="02020603050405020304" pitchFamily="18" charset="0"/>
              </a:rPr>
              <a:t>(</a:t>
            </a:r>
            <a:r>
              <a:rPr lang="en-US" altLang="en-US" sz="2200" b="0" i="1" dirty="0" err="1">
                <a:solidFill>
                  <a:srgbClr val="FF0000"/>
                </a:solidFill>
                <a:latin typeface="Times New Roman" panose="02020603050405020304" pitchFamily="18" charset="0"/>
                <a:cs typeface="Times New Roman" panose="02020603050405020304" pitchFamily="18" charset="0"/>
              </a:rPr>
              <a:t>Ngành</a:t>
            </a:r>
            <a:r>
              <a:rPr lang="en-US" altLang="en-US" sz="2200" b="0" i="1" dirty="0">
                <a:solidFill>
                  <a:srgbClr val="FF0000"/>
                </a:solidFill>
                <a:latin typeface="Times New Roman" panose="02020603050405020304" pitchFamily="18" charset="0"/>
                <a:cs typeface="Times New Roman" panose="02020603050405020304" pitchFamily="18" charset="0"/>
              </a:rPr>
              <a:t> GDĐT </a:t>
            </a:r>
            <a:r>
              <a:rPr lang="en-US" altLang="en-US" sz="2200" b="0" i="1" dirty="0" err="1">
                <a:solidFill>
                  <a:srgbClr val="FF0000"/>
                </a:solidFill>
                <a:latin typeface="Times New Roman" panose="02020603050405020304" pitchFamily="18" charset="0"/>
                <a:cs typeface="Times New Roman" panose="02020603050405020304" pitchFamily="18" charset="0"/>
              </a:rPr>
              <a:t>tháng</a:t>
            </a:r>
            <a:r>
              <a:rPr lang="en-US" altLang="en-US" sz="2200" b="0" i="1" dirty="0">
                <a:solidFill>
                  <a:srgbClr val="FF0000"/>
                </a:solidFill>
                <a:latin typeface="Times New Roman" panose="02020603050405020304" pitchFamily="18" charset="0"/>
                <a:cs typeface="Times New Roman" panose="02020603050405020304" pitchFamily="18" charset="0"/>
              </a:rPr>
              <a:t> 10)</a:t>
            </a:r>
            <a:br>
              <a:rPr lang="en-US" altLang="en-US" sz="2200" b="0" i="1" dirty="0">
                <a:solidFill>
                  <a:srgbClr val="FF0000"/>
                </a:solidFill>
                <a:latin typeface="Times New Roman" panose="02020603050405020304" pitchFamily="18" charset="0"/>
                <a:cs typeface="Times New Roman" panose="02020603050405020304" pitchFamily="18" charset="0"/>
              </a:rPr>
            </a:br>
            <a:r>
              <a:rPr lang="en-US" altLang="en-US" sz="2200" b="0" dirty="0">
                <a:solidFill>
                  <a:srgbClr val="0000FF"/>
                </a:solidFill>
                <a:latin typeface="Times New Roman" panose="02020603050405020304" pitchFamily="18" charset="0"/>
                <a:cs typeface="Times New Roman" panose="02020603050405020304" pitchFamily="18" charset="0"/>
              </a:rPr>
              <a:t>Đ</a:t>
            </a:r>
            <a:r>
              <a:rPr lang="vi-VN" sz="2200" b="0" dirty="0">
                <a:solidFill>
                  <a:srgbClr val="0000FF"/>
                </a:solidFill>
                <a:latin typeface="Times New Roman" panose="02020603050405020304" pitchFamily="18" charset="0"/>
                <a:cs typeface="Times New Roman" panose="02020603050405020304" pitchFamily="18" charset="0"/>
              </a:rPr>
              <a:t>ăng ký chỉ tiêu thi đua, góp ý thông qua </a:t>
            </a:r>
            <a:r>
              <a:rPr lang="en-US" sz="2200" b="0" dirty="0">
                <a:solidFill>
                  <a:srgbClr val="0000FF"/>
                </a:solidFill>
                <a:latin typeface="Times New Roman" panose="02020603050405020304" pitchFamily="18" charset="0"/>
                <a:cs typeface="Times New Roman" panose="02020603050405020304" pitchFamily="18" charset="0"/>
              </a:rPr>
              <a:t>Q</a:t>
            </a:r>
            <a:r>
              <a:rPr lang="vi-VN" sz="2200" b="0" dirty="0">
                <a:solidFill>
                  <a:srgbClr val="0000FF"/>
                </a:solidFill>
                <a:latin typeface="Times New Roman" panose="02020603050405020304" pitchFamily="18" charset="0"/>
                <a:cs typeface="Times New Roman" panose="02020603050405020304" pitchFamily="18" charset="0"/>
              </a:rPr>
              <a:t>uy chế, </a:t>
            </a:r>
            <a:r>
              <a:rPr lang="en-US" sz="2200" b="0" dirty="0">
                <a:solidFill>
                  <a:srgbClr val="0000FF"/>
                </a:solidFill>
                <a:latin typeface="Times New Roman" panose="02020603050405020304" pitchFamily="18" charset="0"/>
                <a:cs typeface="Times New Roman" panose="02020603050405020304" pitchFamily="18" charset="0"/>
              </a:rPr>
              <a:t>K</a:t>
            </a:r>
            <a:r>
              <a:rPr lang="vi-VN" sz="2200" b="0" dirty="0">
                <a:solidFill>
                  <a:srgbClr val="0000FF"/>
                </a:solidFill>
                <a:latin typeface="Times New Roman" panose="02020603050405020304" pitchFamily="18" charset="0"/>
                <a:cs typeface="Times New Roman" panose="02020603050405020304" pitchFamily="18" charset="0"/>
              </a:rPr>
              <a:t>ế hoạch hoạt động Cụm, Khối</a:t>
            </a:r>
            <a:r>
              <a:rPr lang="en-US" sz="2200" b="0" dirty="0">
                <a:solidFill>
                  <a:srgbClr val="0000FF"/>
                </a:solidFill>
                <a:latin typeface="Times New Roman" panose="02020603050405020304" pitchFamily="18" charset="0"/>
                <a:cs typeface="Times New Roman" panose="02020603050405020304" pitchFamily="18" charset="0"/>
              </a:rPr>
              <a:t> </a:t>
            </a:r>
            <a:r>
              <a:rPr lang="vi-VN" sz="2200" b="0" dirty="0">
                <a:solidFill>
                  <a:srgbClr val="0000FF"/>
                </a:solidFill>
                <a:latin typeface="Times New Roman" panose="02020603050405020304" pitchFamily="18" charset="0"/>
                <a:cs typeface="Times New Roman" panose="02020603050405020304" pitchFamily="18" charset="0"/>
              </a:rPr>
              <a:t>trong năm, </a:t>
            </a:r>
            <a:endParaRPr lang="en-US" sz="2200" b="0"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sz="2200" b="0" dirty="0">
                <a:solidFill>
                  <a:srgbClr val="0000FF"/>
                </a:solidFill>
                <a:latin typeface="Times New Roman" panose="02020603050405020304" pitchFamily="18" charset="0"/>
                <a:cs typeface="Times New Roman" panose="02020603050405020304" pitchFamily="18" charset="0"/>
              </a:rPr>
              <a:t>B</a:t>
            </a:r>
            <a:r>
              <a:rPr lang="vi-VN" sz="2200" b="0" dirty="0">
                <a:solidFill>
                  <a:srgbClr val="0000FF"/>
                </a:solidFill>
                <a:latin typeface="Times New Roman" panose="02020603050405020304" pitchFamily="18" charset="0"/>
                <a:cs typeface="Times New Roman" panose="02020603050405020304" pitchFamily="18" charset="0"/>
              </a:rPr>
              <a:t>ảng chấm điểm thi đua, </a:t>
            </a:r>
            <a:r>
              <a:rPr lang="en-US" sz="2200" b="0" dirty="0" err="1">
                <a:solidFill>
                  <a:srgbClr val="0000FF"/>
                </a:solidFill>
                <a:latin typeface="Times New Roman" panose="02020603050405020304" pitchFamily="18" charset="0"/>
                <a:cs typeface="Times New Roman" panose="02020603050405020304" pitchFamily="18" charset="0"/>
              </a:rPr>
              <a:t>thực</a:t>
            </a:r>
            <a:r>
              <a:rPr lang="en-US" sz="2200" b="0" dirty="0">
                <a:solidFill>
                  <a:srgbClr val="0000FF"/>
                </a:solidFill>
                <a:latin typeface="Times New Roman" panose="02020603050405020304" pitchFamily="18" charset="0"/>
                <a:cs typeface="Times New Roman" panose="02020603050405020304" pitchFamily="18" charset="0"/>
              </a:rPr>
              <a:t> </a:t>
            </a:r>
            <a:r>
              <a:rPr lang="en-US" sz="2200" b="0" dirty="0" err="1">
                <a:solidFill>
                  <a:srgbClr val="0000FF"/>
                </a:solidFill>
                <a:latin typeface="Times New Roman" panose="02020603050405020304" pitchFamily="18" charset="0"/>
                <a:cs typeface="Times New Roman" panose="02020603050405020304" pitchFamily="18" charset="0"/>
              </a:rPr>
              <a:t>hiện</a:t>
            </a:r>
            <a:r>
              <a:rPr lang="en-US" sz="2200" b="0" dirty="0">
                <a:solidFill>
                  <a:srgbClr val="0000FF"/>
                </a:solidFill>
                <a:latin typeface="Times New Roman" panose="02020603050405020304" pitchFamily="18" charset="0"/>
                <a:cs typeface="Times New Roman" panose="02020603050405020304" pitchFamily="18" charset="0"/>
              </a:rPr>
              <a:t> </a:t>
            </a:r>
            <a:r>
              <a:rPr lang="vi-VN" sz="2200" b="0" dirty="0">
                <a:solidFill>
                  <a:srgbClr val="0000FF"/>
                </a:solidFill>
                <a:latin typeface="Times New Roman" panose="02020603050405020304" pitchFamily="18" charset="0"/>
                <a:cs typeface="Times New Roman" panose="02020603050405020304" pitchFamily="18" charset="0"/>
              </a:rPr>
              <a:t>ký kết nội dung thực hiện giao ước thi đua</a:t>
            </a:r>
            <a:endParaRPr lang="en-US" altLang="en-US" sz="2200" b="0" i="1" dirty="0">
              <a:solidFill>
                <a:srgbClr val="0000FF"/>
              </a:solidFill>
              <a:latin typeface="Times New Roman" panose="02020603050405020304" pitchFamily="18" charset="0"/>
              <a:cs typeface="Times New Roman" panose="02020603050405020304" pitchFamily="18" charset="0"/>
            </a:endParaRPr>
          </a:p>
        </p:txBody>
      </p:sp>
      <p:sp>
        <p:nvSpPr>
          <p:cNvPr id="19" name="Rectangle 18"/>
          <p:cNvSpPr/>
          <p:nvPr/>
        </p:nvSpPr>
        <p:spPr bwMode="auto">
          <a:xfrm>
            <a:off x="1210069" y="2397591"/>
            <a:ext cx="10677131" cy="1116095"/>
          </a:xfrm>
          <a:prstGeom prst="rect">
            <a:avLst/>
          </a:prstGeom>
          <a:solidFill>
            <a:schemeClr val="accent2">
              <a:lumMod val="20000"/>
              <a:lumOff val="80000"/>
            </a:schemeClr>
          </a:solidFill>
          <a:ln>
            <a:solidFill>
              <a:srgbClr val="000099"/>
            </a:solidFill>
          </a:ln>
          <a:effectLst/>
        </p:spPr>
        <p:txBody>
          <a:bodyPr wrap="none" lIns="91440" tIns="45720" rIns="91440" bIns="45720" anchor="ctr"/>
          <a:lstStyle/>
          <a:p>
            <a:pPr algn="just">
              <a:defRPr/>
            </a:pPr>
            <a:r>
              <a:rPr lang="vi-VN" sz="2400" i="1" dirty="0">
                <a:solidFill>
                  <a:srgbClr val="002060"/>
                </a:solidFill>
                <a:latin typeface="Times New Roman" pitchFamily="18" charset="0"/>
                <a:cs typeface="Times New Roman" pitchFamily="18" charset="0"/>
              </a:rPr>
              <a:t>Hội nghị sơ kết 6 tháng đầu năm</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Tháng</a:t>
            </a:r>
            <a:r>
              <a:rPr lang="en-US" sz="2400" i="1" dirty="0">
                <a:solidFill>
                  <a:srgbClr val="002060"/>
                </a:solidFill>
                <a:latin typeface="Times New Roman" pitchFamily="18" charset="0"/>
                <a:cs typeface="Times New Roman" pitchFamily="18" charset="0"/>
              </a:rPr>
              <a:t> 7 </a:t>
            </a:r>
            <a:r>
              <a:rPr lang="en-US" sz="2400" i="1" dirty="0">
                <a:solidFill>
                  <a:srgbClr val="FF0000"/>
                </a:solidFill>
                <a:latin typeface="Times New Roman" pitchFamily="18" charset="0"/>
                <a:cs typeface="Times New Roman" pitchFamily="18" charset="0"/>
              </a:rPr>
              <a:t>(</a:t>
            </a:r>
            <a:r>
              <a:rPr lang="en-US" sz="2400" i="1" dirty="0" err="1">
                <a:solidFill>
                  <a:srgbClr val="FF0000"/>
                </a:solidFill>
                <a:latin typeface="Times New Roman" pitchFamily="18" charset="0"/>
                <a:cs typeface="Times New Roman" pitchFamily="18" charset="0"/>
              </a:rPr>
              <a:t>Ngành</a:t>
            </a:r>
            <a:r>
              <a:rPr lang="en-US" sz="2400" i="1" dirty="0">
                <a:solidFill>
                  <a:srgbClr val="FF0000"/>
                </a:solidFill>
                <a:latin typeface="Times New Roman" pitchFamily="18" charset="0"/>
                <a:cs typeface="Times New Roman" pitchFamily="18" charset="0"/>
              </a:rPr>
              <a:t> GDĐT </a:t>
            </a:r>
            <a:r>
              <a:rPr lang="en-US" sz="2400" i="1" dirty="0" err="1">
                <a:solidFill>
                  <a:srgbClr val="FF0000"/>
                </a:solidFill>
                <a:latin typeface="Times New Roman" pitchFamily="18" charset="0"/>
                <a:cs typeface="Times New Roman" pitchFamily="18" charset="0"/>
              </a:rPr>
              <a:t>tháng</a:t>
            </a:r>
            <a:r>
              <a:rPr lang="en-US" sz="2400" i="1" dirty="0">
                <a:solidFill>
                  <a:srgbClr val="FF0000"/>
                </a:solidFill>
                <a:latin typeface="Times New Roman" pitchFamily="18" charset="0"/>
                <a:cs typeface="Times New Roman" pitchFamily="18" charset="0"/>
              </a:rPr>
              <a:t> 3)</a:t>
            </a:r>
          </a:p>
          <a:p>
            <a:pPr algn="just">
              <a:defRPr/>
            </a:pPr>
            <a:r>
              <a:rPr lang="vi-VN" sz="2400" dirty="0">
                <a:solidFill>
                  <a:srgbClr val="0000FF"/>
                </a:solidFill>
                <a:latin typeface="Times New Roman" panose="02020603050405020304" pitchFamily="18" charset="0"/>
                <a:cs typeface="Times New Roman" panose="02020603050405020304" pitchFamily="18" charset="0"/>
              </a:rPr>
              <a:t>Đánh giá kết quả thực hiện công tác </a:t>
            </a:r>
            <a:r>
              <a:rPr lang="en-US" sz="2400" dirty="0">
                <a:solidFill>
                  <a:srgbClr val="0000FF"/>
                </a:solidFill>
                <a:latin typeface="Times New Roman" panose="02020603050405020304" pitchFamily="18" charset="0"/>
                <a:cs typeface="Times New Roman" panose="02020603050405020304" pitchFamily="18" charset="0"/>
              </a:rPr>
              <a:t>TĐKT</a:t>
            </a:r>
            <a:r>
              <a:rPr lang="vi-VN" sz="2400" dirty="0">
                <a:solidFill>
                  <a:srgbClr val="0000FF"/>
                </a:solidFill>
                <a:latin typeface="Times New Roman" panose="02020603050405020304" pitchFamily="18" charset="0"/>
                <a:cs typeface="Times New Roman" panose="02020603050405020304" pitchFamily="18" charset="0"/>
              </a:rPr>
              <a:t>và các chỉ tiêu thi đua đã đăng ký đầu năm </a:t>
            </a:r>
            <a:endParaRPr lang="en-US" sz="2400" dirty="0">
              <a:solidFill>
                <a:srgbClr val="0000FF"/>
              </a:solidFill>
              <a:latin typeface="Times New Roman" panose="02020603050405020304" pitchFamily="18" charset="0"/>
              <a:cs typeface="Times New Roman" panose="02020603050405020304" pitchFamily="18" charset="0"/>
            </a:endParaRPr>
          </a:p>
          <a:p>
            <a:pPr algn="just">
              <a:defRPr/>
            </a:pPr>
            <a:r>
              <a:rPr lang="vi-VN" sz="2400" dirty="0">
                <a:solidFill>
                  <a:srgbClr val="0000FF"/>
                </a:solidFill>
                <a:latin typeface="Times New Roman" panose="02020603050405020304" pitchFamily="18" charset="0"/>
                <a:cs typeface="Times New Roman" panose="02020603050405020304" pitchFamily="18" charset="0"/>
              </a:rPr>
              <a:t>và biện pháp triển khai công tác thi đua, khen thưởng 6 tháng cuối năm</a:t>
            </a:r>
            <a:endParaRPr lang="en-US" sz="2400" i="1" dirty="0">
              <a:solidFill>
                <a:srgbClr val="0000FF"/>
              </a:solidFill>
              <a:latin typeface="Times New Roman" panose="02020603050405020304" pitchFamily="18" charset="0"/>
              <a:cs typeface="Times New Roman" panose="02020603050405020304" pitchFamily="18" charset="0"/>
            </a:endParaRPr>
          </a:p>
        </p:txBody>
      </p:sp>
      <p:sp>
        <p:nvSpPr>
          <p:cNvPr id="20" name="Rectangle 11"/>
          <p:cNvSpPr>
            <a:spLocks noChangeArrowheads="1"/>
          </p:cNvSpPr>
          <p:nvPr/>
        </p:nvSpPr>
        <p:spPr bwMode="auto">
          <a:xfrm>
            <a:off x="1217148" y="3734252"/>
            <a:ext cx="10677131" cy="1371148"/>
          </a:xfrm>
          <a:prstGeom prst="rect">
            <a:avLst/>
          </a:prstGeom>
          <a:solidFill>
            <a:srgbClr val="F6F5BD"/>
          </a:solidFill>
          <a:ln w="9525">
            <a:solidFill>
              <a:srgbClr val="000000"/>
            </a:solidFill>
            <a:miter lim="800000"/>
            <a:headEnd/>
            <a:tailEnd/>
          </a:ln>
        </p:spPr>
        <p:txBody>
          <a:bodyPr wrap="none" lIns="91440" tIns="45720" rIns="91440" bIns="45720" anchor="ctr"/>
          <a:lstStyle>
            <a:lvl1pPr eaLnBrk="0" hangingPunct="0">
              <a:spcBef>
                <a:spcPct val="20000"/>
              </a:spcBef>
              <a:buChar char="•"/>
              <a:defRPr sz="3200" b="1">
                <a:solidFill>
                  <a:schemeClr val="accent1"/>
                </a:solidFill>
                <a:latin typeface="Arial" charset="0"/>
                <a:ea typeface="MS PGothic" pitchFamily="34" charset="-128"/>
              </a:defRPr>
            </a:lvl1pPr>
            <a:lvl2pPr marL="742950" indent="-285750" eaLnBrk="0" hangingPunct="0">
              <a:spcBef>
                <a:spcPct val="20000"/>
              </a:spcBef>
              <a:buChar char="–"/>
              <a:defRPr sz="2800">
                <a:solidFill>
                  <a:schemeClr val="tx2"/>
                </a:solidFill>
                <a:latin typeface="Arial" charset="0"/>
                <a:ea typeface="MS PGothic" pitchFamily="34" charset="-128"/>
              </a:defRPr>
            </a:lvl2pPr>
            <a:lvl3pPr marL="1143000" indent="-228600" eaLnBrk="0" hangingPunct="0">
              <a:spcBef>
                <a:spcPct val="20000"/>
              </a:spcBef>
              <a:buChar char="•"/>
              <a:defRPr sz="2400">
                <a:solidFill>
                  <a:schemeClr val="tx2"/>
                </a:solidFill>
                <a:latin typeface="Arial" charset="0"/>
                <a:ea typeface="MS PGothic" pitchFamily="34" charset="-128"/>
              </a:defRPr>
            </a:lvl3pPr>
            <a:lvl4pPr marL="1600200" indent="-228600" eaLnBrk="0" hangingPunct="0">
              <a:spcBef>
                <a:spcPct val="20000"/>
              </a:spcBef>
              <a:buChar char="–"/>
              <a:defRPr sz="2000">
                <a:solidFill>
                  <a:schemeClr val="tx2"/>
                </a:solidFill>
                <a:latin typeface="Arial" charset="0"/>
                <a:ea typeface="MS PGothic" pitchFamily="34" charset="-128"/>
              </a:defRPr>
            </a:lvl4pPr>
            <a:lvl5pPr marL="2057400" indent="-228600" eaLnBrk="0" hangingPunct="0">
              <a:spcBef>
                <a:spcPct val="20000"/>
              </a:spcBef>
              <a:buChar char="»"/>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2"/>
                </a:solidFill>
                <a:latin typeface="Arial" charset="0"/>
                <a:ea typeface="MS PGothic" pitchFamily="34" charset="-128"/>
              </a:defRPr>
            </a:lvl9pPr>
          </a:lstStyle>
          <a:p>
            <a:pPr eaLnBrk="1" hangingPunct="1">
              <a:spcBef>
                <a:spcPct val="0"/>
              </a:spcBef>
              <a:buFontTx/>
              <a:buNone/>
            </a:pPr>
            <a:r>
              <a:rPr lang="vi-VN" altLang="en-US" sz="2300" b="0" i="1" dirty="0">
                <a:solidFill>
                  <a:srgbClr val="002060"/>
                </a:solidFill>
                <a:latin typeface="Times New Roman" panose="02020603050405020304" pitchFamily="18" charset="0"/>
                <a:cs typeface="Times New Roman" panose="02020603050405020304" pitchFamily="18" charset="0"/>
              </a:rPr>
              <a:t>Hội nghị tổng kết</a:t>
            </a:r>
            <a:r>
              <a:rPr lang="en-US" altLang="en-US" sz="2300" b="0" i="1" dirty="0">
                <a:solidFill>
                  <a:srgbClr val="002060"/>
                </a:solidFill>
                <a:latin typeface="Times New Roman" panose="02020603050405020304" pitchFamily="18" charset="0"/>
                <a:cs typeface="Times New Roman" panose="02020603050405020304" pitchFamily="18" charset="0"/>
              </a:rPr>
              <a:t> </a:t>
            </a:r>
            <a:r>
              <a:rPr lang="en-US" altLang="en-US" sz="2300" b="0" i="1" dirty="0" err="1">
                <a:solidFill>
                  <a:srgbClr val="002060"/>
                </a:solidFill>
                <a:latin typeface="Times New Roman" panose="02020603050405020304" pitchFamily="18" charset="0"/>
                <a:cs typeface="Times New Roman" panose="02020603050405020304" pitchFamily="18" charset="0"/>
              </a:rPr>
              <a:t>và</a:t>
            </a:r>
            <a:r>
              <a:rPr lang="en-US" altLang="en-US" sz="2300" b="0" i="1" dirty="0">
                <a:solidFill>
                  <a:srgbClr val="002060"/>
                </a:solidFill>
                <a:latin typeface="Times New Roman" panose="02020603050405020304" pitchFamily="18" charset="0"/>
                <a:cs typeface="Times New Roman" panose="02020603050405020304" pitchFamily="18" charset="0"/>
              </a:rPr>
              <a:t> </a:t>
            </a:r>
            <a:r>
              <a:rPr lang="en-US" altLang="en-US" sz="2300" b="0" i="1" dirty="0" err="1">
                <a:solidFill>
                  <a:srgbClr val="002060"/>
                </a:solidFill>
                <a:latin typeface="Times New Roman" panose="02020603050405020304" pitchFamily="18" charset="0"/>
                <a:cs typeface="Times New Roman" panose="02020603050405020304" pitchFamily="18" charset="0"/>
              </a:rPr>
              <a:t>bình</a:t>
            </a:r>
            <a:r>
              <a:rPr lang="en-US" altLang="en-US" sz="2300" b="0" i="1" dirty="0">
                <a:solidFill>
                  <a:srgbClr val="002060"/>
                </a:solidFill>
                <a:latin typeface="Times New Roman" panose="02020603050405020304" pitchFamily="18" charset="0"/>
                <a:cs typeface="Times New Roman" panose="02020603050405020304" pitchFamily="18" charset="0"/>
              </a:rPr>
              <a:t> </a:t>
            </a:r>
            <a:r>
              <a:rPr lang="en-US" altLang="en-US" sz="2300" b="0" i="1" dirty="0" err="1">
                <a:solidFill>
                  <a:srgbClr val="002060"/>
                </a:solidFill>
                <a:latin typeface="Times New Roman" panose="02020603050405020304" pitchFamily="18" charset="0"/>
                <a:cs typeface="Times New Roman" panose="02020603050405020304" pitchFamily="18" charset="0"/>
              </a:rPr>
              <a:t>xét</a:t>
            </a:r>
            <a:r>
              <a:rPr lang="en-US" altLang="en-US" sz="2300" b="0" i="1" dirty="0">
                <a:solidFill>
                  <a:srgbClr val="002060"/>
                </a:solidFill>
                <a:latin typeface="Times New Roman" panose="02020603050405020304" pitchFamily="18" charset="0"/>
                <a:cs typeface="Times New Roman" panose="02020603050405020304" pitchFamily="18" charset="0"/>
              </a:rPr>
              <a:t> </a:t>
            </a:r>
            <a:r>
              <a:rPr lang="en-US" altLang="en-US" sz="2300" b="0" i="1" dirty="0" err="1">
                <a:solidFill>
                  <a:srgbClr val="002060"/>
                </a:solidFill>
                <a:latin typeface="Times New Roman" panose="02020603050405020304" pitchFamily="18" charset="0"/>
                <a:cs typeface="Times New Roman" panose="02020603050405020304" pitchFamily="18" charset="0"/>
              </a:rPr>
              <a:t>thi</a:t>
            </a:r>
            <a:r>
              <a:rPr lang="en-US" altLang="en-US" sz="2300" b="0" i="1" dirty="0">
                <a:solidFill>
                  <a:srgbClr val="002060"/>
                </a:solidFill>
                <a:latin typeface="Times New Roman" panose="02020603050405020304" pitchFamily="18" charset="0"/>
                <a:cs typeface="Times New Roman" panose="02020603050405020304" pitchFamily="18" charset="0"/>
              </a:rPr>
              <a:t> </a:t>
            </a:r>
            <a:r>
              <a:rPr lang="en-US" altLang="en-US" sz="2300" b="0" i="1" dirty="0" err="1">
                <a:solidFill>
                  <a:srgbClr val="002060"/>
                </a:solidFill>
                <a:latin typeface="Times New Roman" panose="02020603050405020304" pitchFamily="18" charset="0"/>
                <a:cs typeface="Times New Roman" panose="02020603050405020304" pitchFamily="18" charset="0"/>
              </a:rPr>
              <a:t>đua</a:t>
            </a:r>
            <a:r>
              <a:rPr lang="en-US" altLang="en-US" sz="2300" b="0" i="1" dirty="0">
                <a:solidFill>
                  <a:srgbClr val="002060"/>
                </a:solidFill>
                <a:latin typeface="Times New Roman" panose="02020603050405020304" pitchFamily="18" charset="0"/>
                <a:cs typeface="Times New Roman" panose="02020603050405020304" pitchFamily="18" charset="0"/>
              </a:rPr>
              <a:t>: </a:t>
            </a:r>
            <a:r>
              <a:rPr lang="en-US" altLang="en-US" sz="2300" b="0" i="1" dirty="0" err="1">
                <a:solidFill>
                  <a:srgbClr val="002060"/>
                </a:solidFill>
                <a:latin typeface="Times New Roman" panose="02020603050405020304" pitchFamily="18" charset="0"/>
                <a:cs typeface="Times New Roman" panose="02020603050405020304" pitchFamily="18" charset="0"/>
              </a:rPr>
              <a:t>Tháng</a:t>
            </a:r>
            <a:r>
              <a:rPr lang="en-US" altLang="en-US" sz="2300" b="0" i="1" dirty="0">
                <a:solidFill>
                  <a:srgbClr val="002060"/>
                </a:solidFill>
                <a:latin typeface="Times New Roman" panose="02020603050405020304" pitchFamily="18" charset="0"/>
                <a:cs typeface="Times New Roman" panose="02020603050405020304" pitchFamily="18" charset="0"/>
              </a:rPr>
              <a:t> 12 </a:t>
            </a:r>
            <a:r>
              <a:rPr lang="en-US" altLang="en-US" sz="2300" b="0" i="1" dirty="0">
                <a:solidFill>
                  <a:srgbClr val="FF0000"/>
                </a:solidFill>
                <a:latin typeface="Times New Roman" panose="02020603050405020304" pitchFamily="18" charset="0"/>
                <a:cs typeface="Times New Roman" panose="02020603050405020304" pitchFamily="18" charset="0"/>
              </a:rPr>
              <a:t>(</a:t>
            </a:r>
            <a:r>
              <a:rPr lang="en-US" altLang="en-US" sz="2300" b="0" i="1" dirty="0" err="1">
                <a:solidFill>
                  <a:srgbClr val="FF0000"/>
                </a:solidFill>
                <a:latin typeface="Times New Roman" panose="02020603050405020304" pitchFamily="18" charset="0"/>
                <a:cs typeface="Times New Roman" panose="02020603050405020304" pitchFamily="18" charset="0"/>
              </a:rPr>
              <a:t>Ngành</a:t>
            </a:r>
            <a:r>
              <a:rPr lang="en-US" altLang="en-US" sz="2300" b="0" i="1" dirty="0">
                <a:solidFill>
                  <a:srgbClr val="FF0000"/>
                </a:solidFill>
                <a:latin typeface="Times New Roman" panose="02020603050405020304" pitchFamily="18" charset="0"/>
                <a:cs typeface="Times New Roman" panose="02020603050405020304" pitchFamily="18" charset="0"/>
              </a:rPr>
              <a:t> GDĐT </a:t>
            </a:r>
            <a:r>
              <a:rPr lang="en-US" altLang="en-US" sz="2300" b="0" i="1" dirty="0" err="1">
                <a:solidFill>
                  <a:srgbClr val="FF0000"/>
                </a:solidFill>
                <a:latin typeface="Times New Roman" panose="02020603050405020304" pitchFamily="18" charset="0"/>
                <a:cs typeface="Times New Roman" panose="02020603050405020304" pitchFamily="18" charset="0"/>
              </a:rPr>
              <a:t>tháng</a:t>
            </a:r>
            <a:r>
              <a:rPr lang="en-US" altLang="en-US" sz="2300" b="0" i="1" dirty="0">
                <a:solidFill>
                  <a:srgbClr val="FF0000"/>
                </a:solidFill>
                <a:latin typeface="Times New Roman" panose="02020603050405020304" pitchFamily="18" charset="0"/>
                <a:cs typeface="Times New Roman" panose="02020603050405020304" pitchFamily="18" charset="0"/>
              </a:rPr>
              <a:t> 7)</a:t>
            </a:r>
          </a:p>
          <a:p>
            <a:pPr eaLnBrk="1" hangingPunct="1">
              <a:spcBef>
                <a:spcPct val="0"/>
              </a:spcBef>
              <a:buFontTx/>
              <a:buNone/>
            </a:pPr>
            <a:r>
              <a:rPr lang="vi-VN" sz="2300" b="0" spc="-51" dirty="0">
                <a:solidFill>
                  <a:srgbClr val="0000FF"/>
                </a:solidFill>
                <a:latin typeface="Times New Roman" panose="02020603050405020304" pitchFamily="18" charset="0"/>
                <a:cs typeface="Times New Roman" panose="02020603050405020304" pitchFamily="18" charset="0"/>
              </a:rPr>
              <a:t>Đánh giá kết quả hoạt động của Cụm, Khối thi đua trong năm và triển khai phương hướng</a:t>
            </a:r>
            <a:r>
              <a:rPr lang="vi-VN" sz="2300" b="0" dirty="0">
                <a:solidFill>
                  <a:srgbClr val="0000FF"/>
                </a:solidFill>
                <a:latin typeface="Times New Roman" panose="02020603050405020304" pitchFamily="18" charset="0"/>
                <a:cs typeface="Times New Roman" panose="02020603050405020304" pitchFamily="18" charset="0"/>
              </a:rPr>
              <a:t> </a:t>
            </a:r>
            <a:endParaRPr lang="en-US" sz="2300" b="0"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vi-VN" sz="2300" b="0" spc="-20" dirty="0">
                <a:solidFill>
                  <a:srgbClr val="0000FF"/>
                </a:solidFill>
                <a:latin typeface="Times New Roman" panose="02020603050405020304" pitchFamily="18" charset="0"/>
                <a:cs typeface="Times New Roman" panose="02020603050405020304" pitchFamily="18" charset="0"/>
              </a:rPr>
              <a:t>thực hiện nhiệm vụ năm tiếp theo; đánh giá, chấm điểm, bình xét thi đua giữa các đơn vị</a:t>
            </a:r>
            <a:r>
              <a:rPr lang="vi-VN" sz="2300" b="0" dirty="0">
                <a:solidFill>
                  <a:srgbClr val="0000FF"/>
                </a:solidFill>
                <a:latin typeface="Times New Roman" panose="02020603050405020304" pitchFamily="18" charset="0"/>
                <a:cs typeface="Times New Roman" panose="02020603050405020304" pitchFamily="18" charset="0"/>
              </a:rPr>
              <a:t> </a:t>
            </a:r>
            <a:endParaRPr lang="en-US" sz="2300" b="0"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vi-VN" sz="2300" b="0" dirty="0">
                <a:solidFill>
                  <a:srgbClr val="0000FF"/>
                </a:solidFill>
                <a:latin typeface="Times New Roman" panose="02020603050405020304" pitchFamily="18" charset="0"/>
                <a:cs typeface="Times New Roman" panose="02020603050405020304" pitchFamily="18" charset="0"/>
              </a:rPr>
              <a:t>thành viên; bình bầu Cụm trưởng, Cụm phó, Khối trưởng, Khối phó năm tiếp theo</a:t>
            </a:r>
            <a:endParaRPr lang="en-US" altLang="en-US" sz="2300" b="0" i="1" dirty="0">
              <a:solidFill>
                <a:srgbClr val="0000FF"/>
              </a:solidFill>
              <a:latin typeface="Times New Roman" panose="02020603050405020304" pitchFamily="18" charset="0"/>
              <a:cs typeface="Times New Roman" panose="02020603050405020304" pitchFamily="18" charset="0"/>
            </a:endParaRPr>
          </a:p>
        </p:txBody>
      </p:sp>
      <p:sp>
        <p:nvSpPr>
          <p:cNvPr id="21" name="Rectangle 12"/>
          <p:cNvSpPr>
            <a:spLocks noChangeArrowheads="1"/>
          </p:cNvSpPr>
          <p:nvPr/>
        </p:nvSpPr>
        <p:spPr bwMode="auto">
          <a:xfrm>
            <a:off x="1253719" y="5263010"/>
            <a:ext cx="10643808" cy="1366391"/>
          </a:xfrm>
          <a:prstGeom prst="rect">
            <a:avLst/>
          </a:prstGeom>
          <a:solidFill>
            <a:schemeClr val="accent2">
              <a:lumMod val="20000"/>
              <a:lumOff val="80000"/>
            </a:schemeClr>
          </a:solidFill>
          <a:ln w="9525">
            <a:solidFill>
              <a:srgbClr val="000000"/>
            </a:solidFill>
            <a:miter lim="800000"/>
            <a:headEnd/>
            <a:tailEnd/>
          </a:ln>
        </p:spPr>
        <p:txBody>
          <a:bodyPr wrap="none" lIns="91440" tIns="45720" rIns="91440" bIns="45720" anchor="ctr"/>
          <a:lstStyle>
            <a:lvl1pPr eaLnBrk="0" hangingPunct="0">
              <a:spcBef>
                <a:spcPct val="20000"/>
              </a:spcBef>
              <a:buChar char="•"/>
              <a:defRPr sz="3200" b="1">
                <a:solidFill>
                  <a:schemeClr val="accent1"/>
                </a:solidFill>
                <a:latin typeface="Arial" charset="0"/>
                <a:ea typeface="MS PGothic" pitchFamily="34" charset="-128"/>
              </a:defRPr>
            </a:lvl1pPr>
            <a:lvl2pPr marL="742950" indent="-285750" eaLnBrk="0" hangingPunct="0">
              <a:spcBef>
                <a:spcPct val="20000"/>
              </a:spcBef>
              <a:buChar char="–"/>
              <a:defRPr sz="2800">
                <a:solidFill>
                  <a:schemeClr val="tx2"/>
                </a:solidFill>
                <a:latin typeface="Arial" charset="0"/>
                <a:ea typeface="MS PGothic" pitchFamily="34" charset="-128"/>
              </a:defRPr>
            </a:lvl2pPr>
            <a:lvl3pPr marL="1143000" indent="-228600" eaLnBrk="0" hangingPunct="0">
              <a:spcBef>
                <a:spcPct val="20000"/>
              </a:spcBef>
              <a:buChar char="•"/>
              <a:defRPr sz="2400">
                <a:solidFill>
                  <a:schemeClr val="tx2"/>
                </a:solidFill>
                <a:latin typeface="Arial" charset="0"/>
                <a:ea typeface="MS PGothic" pitchFamily="34" charset="-128"/>
              </a:defRPr>
            </a:lvl3pPr>
            <a:lvl4pPr marL="1600200" indent="-228600" eaLnBrk="0" hangingPunct="0">
              <a:spcBef>
                <a:spcPct val="20000"/>
              </a:spcBef>
              <a:buChar char="–"/>
              <a:defRPr sz="2000">
                <a:solidFill>
                  <a:schemeClr val="tx2"/>
                </a:solidFill>
                <a:latin typeface="Arial" charset="0"/>
                <a:ea typeface="MS PGothic" pitchFamily="34" charset="-128"/>
              </a:defRPr>
            </a:lvl4pPr>
            <a:lvl5pPr marL="2057400" indent="-228600" eaLnBrk="0" hangingPunct="0">
              <a:spcBef>
                <a:spcPct val="20000"/>
              </a:spcBef>
              <a:buChar char="»"/>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2"/>
                </a:solidFill>
                <a:latin typeface="Arial" charset="0"/>
                <a:ea typeface="MS PGothic" pitchFamily="34" charset="-128"/>
              </a:defRPr>
            </a:lvl9pPr>
          </a:lstStyle>
          <a:p>
            <a:pPr eaLnBrk="1" hangingPunct="1">
              <a:spcBef>
                <a:spcPct val="0"/>
              </a:spcBef>
              <a:buFontTx/>
              <a:buNone/>
            </a:pPr>
            <a:r>
              <a:rPr lang="vi-VN" altLang="en-US" sz="2300" b="0" i="1" dirty="0">
                <a:solidFill>
                  <a:srgbClr val="002060"/>
                </a:solidFill>
                <a:latin typeface="Times New Roman" panose="02020603050405020304" pitchFamily="18" charset="0"/>
                <a:cs typeface="Times New Roman" panose="02020603050405020304" pitchFamily="18" charset="0"/>
              </a:rPr>
              <a:t>Sinh hoạt chuyên đề: ít nhất </a:t>
            </a:r>
            <a:r>
              <a:rPr lang="vi-VN" altLang="en-US" sz="2300" b="0" i="1" dirty="0">
                <a:solidFill>
                  <a:srgbClr val="FF0000"/>
                </a:solidFill>
                <a:latin typeface="Times New Roman" panose="02020603050405020304" pitchFamily="18" charset="0"/>
                <a:cs typeface="Times New Roman" panose="02020603050405020304" pitchFamily="18" charset="0"/>
              </a:rPr>
              <a:t>2 chuyên đề </a:t>
            </a:r>
            <a:r>
              <a:rPr lang="vi-VN" altLang="en-US" sz="2300" b="0" i="1" dirty="0">
                <a:solidFill>
                  <a:srgbClr val="002060"/>
                </a:solidFill>
                <a:latin typeface="Times New Roman" panose="02020603050405020304" pitchFamily="18" charset="0"/>
                <a:cs typeface="Times New Roman" panose="02020603050405020304" pitchFamily="18" charset="0"/>
              </a:rPr>
              <a:t>trong năm</a:t>
            </a:r>
            <a:r>
              <a:rPr lang="en-US" altLang="en-US" sz="2300" b="0" i="1" dirty="0">
                <a:solidFill>
                  <a:srgbClr val="00206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vi-VN" sz="2300" b="0" dirty="0">
                <a:solidFill>
                  <a:srgbClr val="0000FF"/>
                </a:solidFill>
                <a:latin typeface="Times New Roman" panose="02020603050405020304" pitchFamily="18" charset="0"/>
                <a:cs typeface="Times New Roman" panose="02020603050405020304" pitchFamily="18" charset="0"/>
              </a:rPr>
              <a:t>Tùy theo điều kiện, tình hình thực tiễn và quy chế hoạt động của Cụm, Khối thi đua: </a:t>
            </a:r>
            <a:endParaRPr lang="en-US" sz="2300" b="0"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sz="2300" b="0" spc="-51" dirty="0" err="1">
                <a:solidFill>
                  <a:srgbClr val="0000FF"/>
                </a:solidFill>
                <a:latin typeface="Times New Roman" panose="02020603050405020304" pitchFamily="18" charset="0"/>
                <a:cs typeface="Times New Roman" panose="02020603050405020304" pitchFamily="18" charset="0"/>
              </a:rPr>
              <a:t>Tổ</a:t>
            </a:r>
            <a:r>
              <a:rPr lang="en-US" sz="2300" b="0" spc="-51" dirty="0">
                <a:solidFill>
                  <a:srgbClr val="0000FF"/>
                </a:solidFill>
                <a:latin typeface="Times New Roman" panose="02020603050405020304" pitchFamily="18" charset="0"/>
                <a:cs typeface="Times New Roman" panose="02020603050405020304" pitchFamily="18" charset="0"/>
              </a:rPr>
              <a:t> </a:t>
            </a:r>
            <a:r>
              <a:rPr lang="en-US" sz="2300" b="0" spc="-51" dirty="0" err="1">
                <a:solidFill>
                  <a:srgbClr val="0000FF"/>
                </a:solidFill>
                <a:latin typeface="Times New Roman" panose="02020603050405020304" pitchFamily="18" charset="0"/>
                <a:cs typeface="Times New Roman" panose="02020603050405020304" pitchFamily="18" charset="0"/>
              </a:rPr>
              <a:t>chức</a:t>
            </a:r>
            <a:r>
              <a:rPr lang="en-US" sz="2300" b="0" spc="-51" dirty="0">
                <a:solidFill>
                  <a:srgbClr val="0000FF"/>
                </a:solidFill>
                <a:latin typeface="Times New Roman" panose="02020603050405020304" pitchFamily="18" charset="0"/>
                <a:cs typeface="Times New Roman" panose="02020603050405020304" pitchFamily="18" charset="0"/>
              </a:rPr>
              <a:t> s</a:t>
            </a:r>
            <a:r>
              <a:rPr lang="vi-VN" sz="2300" b="0" spc="-51" dirty="0">
                <a:solidFill>
                  <a:srgbClr val="0000FF"/>
                </a:solidFill>
                <a:latin typeface="Times New Roman" panose="02020603050405020304" pitchFamily="18" charset="0"/>
                <a:cs typeface="Times New Roman" panose="02020603050405020304" pitchFamily="18" charset="0"/>
              </a:rPr>
              <a:t>inh hoạt chuyên đề; Giao lưu văn hóa văn nghệ, hội thao, giáo dục truyền thống, </a:t>
            </a:r>
            <a:endParaRPr lang="en-US" sz="2300" b="0" spc="-51"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vi-VN" sz="2300" b="0" dirty="0">
                <a:solidFill>
                  <a:srgbClr val="0000FF"/>
                </a:solidFill>
                <a:latin typeface="Times New Roman" panose="02020603050405020304" pitchFamily="18" charset="0"/>
                <a:cs typeface="Times New Roman" panose="02020603050405020304" pitchFamily="18" charset="0"/>
              </a:rPr>
              <a:t>về nguồn (nếu có); Công tác đền ơn đáp nghĩa, an sinh xã hội (nếu có)</a:t>
            </a:r>
            <a:r>
              <a:rPr lang="en-US" sz="2300" b="0" dirty="0">
                <a:solidFill>
                  <a:srgbClr val="0000FF"/>
                </a:solidFill>
                <a:latin typeface="Times New Roman" panose="02020603050405020304" pitchFamily="18" charset="0"/>
                <a:cs typeface="Times New Roman" panose="02020603050405020304" pitchFamily="18" charset="0"/>
              </a:rPr>
              <a:t>[9]</a:t>
            </a:r>
            <a:endParaRPr lang="en-US" altLang="en-US" sz="2300" b="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893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17756"/>
            <a:ext cx="12192000" cy="7692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p:spPr>
        <p:txBody>
          <a:bodyPr wrap="none" lIns="91440" tIns="45720" rIns="91440" bIns="4572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3200" b="1" dirty="0">
                <a:solidFill>
                  <a:srgbClr val="FF0000"/>
                </a:solidFill>
                <a:latin typeface="Times" pitchFamily="18" charset="0"/>
                <a:cs typeface="Times" pitchFamily="18" charset="0"/>
              </a:rPr>
              <a:t>4. </a:t>
            </a:r>
            <a:r>
              <a:rPr lang="en-US" sz="3200" b="1" dirty="0" err="1">
                <a:solidFill>
                  <a:srgbClr val="FF0000"/>
                </a:solidFill>
                <a:latin typeface="Times" pitchFamily="18" charset="0"/>
                <a:cs typeface="Times" pitchFamily="18" charset="0"/>
              </a:rPr>
              <a:t>Chế</a:t>
            </a:r>
            <a:r>
              <a:rPr lang="en-US" sz="3200" b="1" dirty="0">
                <a:solidFill>
                  <a:srgbClr val="FF0000"/>
                </a:solidFill>
                <a:latin typeface="Times" pitchFamily="18" charset="0"/>
                <a:cs typeface="Times" pitchFamily="18" charset="0"/>
              </a:rPr>
              <a:t> </a:t>
            </a:r>
            <a:r>
              <a:rPr lang="en-US" sz="3200" b="1" dirty="0" err="1">
                <a:solidFill>
                  <a:srgbClr val="FF0000"/>
                </a:solidFill>
                <a:latin typeface="Times" pitchFamily="18" charset="0"/>
                <a:cs typeface="Times" pitchFamily="18" charset="0"/>
              </a:rPr>
              <a:t>độ</a:t>
            </a:r>
            <a:r>
              <a:rPr lang="en-US" sz="3200" b="1" dirty="0">
                <a:solidFill>
                  <a:srgbClr val="FF0000"/>
                </a:solidFill>
                <a:latin typeface="Times" pitchFamily="18" charset="0"/>
                <a:cs typeface="Times" pitchFamily="18" charset="0"/>
              </a:rPr>
              <a:t> </a:t>
            </a:r>
            <a:r>
              <a:rPr lang="en-US" sz="3200" b="1" dirty="0" err="1">
                <a:solidFill>
                  <a:srgbClr val="FF0000"/>
                </a:solidFill>
                <a:latin typeface="Times" pitchFamily="18" charset="0"/>
                <a:cs typeface="Times" pitchFamily="18" charset="0"/>
              </a:rPr>
              <a:t>thông</a:t>
            </a:r>
            <a:r>
              <a:rPr lang="en-US" sz="3200" b="1" dirty="0">
                <a:solidFill>
                  <a:srgbClr val="FF0000"/>
                </a:solidFill>
                <a:latin typeface="Times" pitchFamily="18" charset="0"/>
                <a:cs typeface="Times" pitchFamily="18" charset="0"/>
              </a:rPr>
              <a:t> tin </a:t>
            </a:r>
            <a:r>
              <a:rPr lang="en-US" sz="3200" b="1" dirty="0" err="1">
                <a:solidFill>
                  <a:srgbClr val="FF0000"/>
                </a:solidFill>
                <a:latin typeface="Times" pitchFamily="18" charset="0"/>
                <a:cs typeface="Times" pitchFamily="18" charset="0"/>
              </a:rPr>
              <a:t>báo</a:t>
            </a:r>
            <a:r>
              <a:rPr lang="en-US" sz="3200" b="1" dirty="0">
                <a:solidFill>
                  <a:srgbClr val="FF0000"/>
                </a:solidFill>
                <a:latin typeface="Times" pitchFamily="18" charset="0"/>
                <a:cs typeface="Times" pitchFamily="18" charset="0"/>
              </a:rPr>
              <a:t> </a:t>
            </a:r>
            <a:r>
              <a:rPr lang="en-US" sz="3200" b="1" dirty="0" err="1">
                <a:solidFill>
                  <a:srgbClr val="FF0000"/>
                </a:solidFill>
                <a:latin typeface="Times" pitchFamily="18" charset="0"/>
                <a:cs typeface="Times" pitchFamily="18" charset="0"/>
              </a:rPr>
              <a:t>cáo</a:t>
            </a:r>
            <a:endParaRPr lang="vi-VN" sz="3200" b="1" dirty="0">
              <a:solidFill>
                <a:srgbClr val="FF0000"/>
              </a:solidFill>
              <a:latin typeface="Times" pitchFamily="18" charset="0"/>
              <a:cs typeface="Times" pitchFamily="18" charset="0"/>
            </a:endParaRPr>
          </a:p>
        </p:txBody>
      </p:sp>
      <p:sp>
        <p:nvSpPr>
          <p:cNvPr id="11" name="Rectangle 10"/>
          <p:cNvSpPr/>
          <p:nvPr/>
        </p:nvSpPr>
        <p:spPr>
          <a:xfrm>
            <a:off x="215901" y="810129"/>
            <a:ext cx="11747500" cy="5816208"/>
          </a:xfrm>
          <a:prstGeom prst="rect">
            <a:avLst/>
          </a:prstGeom>
        </p:spPr>
        <p:txBody>
          <a:bodyPr wrap="square" lIns="91440" tIns="45720" rIns="91440" bIns="45720">
            <a:spAutoFit/>
          </a:bodyPr>
          <a:lstStyle/>
          <a:p>
            <a:pPr algn="just">
              <a:spcBef>
                <a:spcPts val="800"/>
              </a:spcBef>
              <a:defRPr/>
            </a:pPr>
            <a:r>
              <a:rPr lang="de-DE" sz="2933" spc="-31" dirty="0">
                <a:latin typeface="Times New Roman" panose="02020603050405020304" pitchFamily="18" charset="0"/>
                <a:cs typeface="Times New Roman" panose="02020603050405020304" pitchFamily="18" charset="0"/>
              </a:rPr>
              <a:t>- </a:t>
            </a:r>
            <a:r>
              <a:rPr lang="de-DE" sz="2933" u="sng" spc="-31" dirty="0">
                <a:solidFill>
                  <a:srgbClr val="FF0000"/>
                </a:solidFill>
                <a:latin typeface="Times New Roman" panose="02020603050405020304" pitchFamily="18" charset="0"/>
                <a:cs typeface="Times New Roman" panose="02020603050405020304" pitchFamily="18" charset="0"/>
              </a:rPr>
              <a:t>Hội nghị ký </a:t>
            </a:r>
            <a:r>
              <a:rPr lang="de-DE" sz="2933" u="sng" spc="-31">
                <a:solidFill>
                  <a:srgbClr val="FF0000"/>
                </a:solidFill>
                <a:latin typeface="Times New Roman" panose="02020603050405020304" pitchFamily="18" charset="0"/>
                <a:cs typeface="Times New Roman" panose="02020603050405020304" pitchFamily="18" charset="0"/>
              </a:rPr>
              <a:t>kết Giao ước thi đua</a:t>
            </a:r>
            <a:r>
              <a:rPr lang="de-DE" sz="2933" spc="-31">
                <a:solidFill>
                  <a:srgbClr val="FF0000"/>
                </a:solidFill>
                <a:latin typeface="Times New Roman" panose="02020603050405020304" pitchFamily="18" charset="0"/>
                <a:cs typeface="Times New Roman" panose="02020603050405020304" pitchFamily="18" charset="0"/>
              </a:rPr>
              <a:t>: </a:t>
            </a:r>
            <a:r>
              <a:rPr lang="de-DE" sz="2933" b="1" spc="-31" dirty="0">
                <a:solidFill>
                  <a:srgbClr val="0070C0"/>
                </a:solidFill>
                <a:latin typeface="Times New Roman" panose="02020603050405020304" pitchFamily="18" charset="0"/>
                <a:cs typeface="Times New Roman" panose="02020603050405020304" pitchFamily="18" charset="0"/>
              </a:rPr>
              <a:t>trước ngày 30/4 (ngành GDĐT trước ngày 30/11) </a:t>
            </a:r>
            <a:r>
              <a:rPr lang="de-DE" sz="2933" spc="-31" dirty="0">
                <a:latin typeface="Times New Roman" panose="02020603050405020304" pitchFamily="18" charset="0"/>
                <a:cs typeface="Times New Roman" panose="02020603050405020304" pitchFamily="18" charset="0"/>
              </a:rPr>
              <a:t>gồm: Quy chế hoạt động, Bảng tiêu chí thi đua, Bảng ký kết giao ước thi đua, Bảng đăng ký chỉ tiêu thi đua, Kế hoạch/Chương trình hoạt động.</a:t>
            </a:r>
          </a:p>
          <a:p>
            <a:pPr algn="just">
              <a:spcBef>
                <a:spcPts val="800"/>
              </a:spcBef>
              <a:defRPr/>
            </a:pPr>
            <a:r>
              <a:rPr lang="en-US" sz="2933" spc="-31" dirty="0">
                <a:latin typeface="Times New Roman" panose="02020603050405020304" pitchFamily="18" charset="0"/>
                <a:cs typeface="Times New Roman" panose="02020603050405020304" pitchFamily="18" charset="0"/>
              </a:rPr>
              <a:t>- </a:t>
            </a:r>
            <a:r>
              <a:rPr lang="de-DE" sz="2933" u="sng" spc="-31" dirty="0">
                <a:solidFill>
                  <a:srgbClr val="FF0000"/>
                </a:solidFill>
                <a:latin typeface="Times New Roman" panose="02020603050405020304" pitchFamily="18" charset="0"/>
                <a:cs typeface="Times New Roman" panose="02020603050405020304" pitchFamily="18" charset="0"/>
              </a:rPr>
              <a:t>Hội nghị sơ kết</a:t>
            </a:r>
            <a:r>
              <a:rPr lang="de-DE" sz="2933" spc="-31" dirty="0">
                <a:solidFill>
                  <a:srgbClr val="FF0000"/>
                </a:solidFill>
                <a:latin typeface="Times New Roman" panose="02020603050405020304" pitchFamily="18" charset="0"/>
                <a:cs typeface="Times New Roman" panose="02020603050405020304" pitchFamily="18" charset="0"/>
              </a:rPr>
              <a:t>: </a:t>
            </a:r>
            <a:r>
              <a:rPr lang="de-DE" sz="2933" b="1" spc="-31" dirty="0">
                <a:solidFill>
                  <a:srgbClr val="0070C0"/>
                </a:solidFill>
                <a:latin typeface="Times New Roman" panose="02020603050405020304" pitchFamily="18" charset="0"/>
                <a:cs typeface="Times New Roman" panose="02020603050405020304" pitchFamily="18" charset="0"/>
              </a:rPr>
              <a:t>trước ngày 15/8</a:t>
            </a:r>
            <a:r>
              <a:rPr lang="de-DE" sz="2933" spc="-31" dirty="0">
                <a:solidFill>
                  <a:srgbClr val="0070C0"/>
                </a:solidFill>
                <a:latin typeface="Times New Roman" panose="02020603050405020304" pitchFamily="18" charset="0"/>
                <a:cs typeface="Times New Roman" panose="02020603050405020304" pitchFamily="18" charset="0"/>
              </a:rPr>
              <a:t> (</a:t>
            </a:r>
            <a:r>
              <a:rPr lang="de-DE" sz="2933" b="1" spc="-31" dirty="0">
                <a:solidFill>
                  <a:srgbClr val="0070C0"/>
                </a:solidFill>
                <a:latin typeface="Times New Roman" panose="02020603050405020304" pitchFamily="18" charset="0"/>
                <a:cs typeface="Times New Roman" panose="02020603050405020304" pitchFamily="18" charset="0"/>
              </a:rPr>
              <a:t>ngành GDĐT trước ngày 15/4 năm sau) </a:t>
            </a:r>
            <a:r>
              <a:rPr lang="de-DE" sz="2933" spc="-31" dirty="0">
                <a:latin typeface="Times New Roman" panose="02020603050405020304" pitchFamily="18" charset="0"/>
                <a:cs typeface="Times New Roman" panose="02020603050405020304" pitchFamily="18" charset="0"/>
              </a:rPr>
              <a:t>gồm: Báo cáo sơ kết, Báo cáo chuyên đề, Hoạt động văn hóa, thể thao, an sinh xã hội (nếu có).</a:t>
            </a:r>
          </a:p>
          <a:p>
            <a:pPr algn="just">
              <a:spcBef>
                <a:spcPts val="800"/>
              </a:spcBef>
              <a:defRPr/>
            </a:pPr>
            <a:r>
              <a:rPr lang="de-DE" sz="2933" spc="-31" dirty="0">
                <a:latin typeface="Times New Roman" panose="02020603050405020304" pitchFamily="18" charset="0"/>
                <a:cs typeface="Times New Roman" panose="02020603050405020304" pitchFamily="18" charset="0"/>
              </a:rPr>
              <a:t>- </a:t>
            </a:r>
            <a:r>
              <a:rPr lang="de-DE" sz="2933" u="sng" spc="-31" dirty="0">
                <a:solidFill>
                  <a:srgbClr val="FF0000"/>
                </a:solidFill>
                <a:latin typeface="Times New Roman" panose="02020603050405020304" pitchFamily="18" charset="0"/>
                <a:cs typeface="Times New Roman" panose="02020603050405020304" pitchFamily="18" charset="0"/>
              </a:rPr>
              <a:t>Hội nghị tổng kết</a:t>
            </a:r>
            <a:r>
              <a:rPr lang="de-DE" sz="2933" spc="-31" dirty="0">
                <a:solidFill>
                  <a:srgbClr val="FF0000"/>
                </a:solidFill>
                <a:latin typeface="Times New Roman" panose="02020603050405020304" pitchFamily="18" charset="0"/>
                <a:cs typeface="Times New Roman" panose="02020603050405020304" pitchFamily="18" charset="0"/>
              </a:rPr>
              <a:t>:</a:t>
            </a:r>
            <a:r>
              <a:rPr lang="de-DE" sz="2933" spc="-31" dirty="0">
                <a:latin typeface="Times New Roman" panose="02020603050405020304" pitchFamily="18" charset="0"/>
                <a:cs typeface="Times New Roman" panose="02020603050405020304" pitchFamily="18" charset="0"/>
              </a:rPr>
              <a:t> Báo cáo tổng kết, Bảng tự chấm điểm, Bảng tổng hợp điểm </a:t>
            </a:r>
            <a:r>
              <a:rPr lang="de-DE" sz="2933" b="1" spc="-31" dirty="0">
                <a:solidFill>
                  <a:srgbClr val="0070C0"/>
                </a:solidFill>
                <a:latin typeface="Times New Roman" panose="02020603050405020304" pitchFamily="18" charset="0"/>
                <a:cs typeface="Times New Roman" panose="02020603050405020304" pitchFamily="18" charset="0"/>
              </a:rPr>
              <a:t>trước ngày 05/12 </a:t>
            </a:r>
            <a:r>
              <a:rPr lang="de-DE" sz="2933" spc="-31" dirty="0">
                <a:solidFill>
                  <a:srgbClr val="0070C0"/>
                </a:solidFill>
                <a:latin typeface="Times New Roman" panose="02020603050405020304" pitchFamily="18" charset="0"/>
                <a:cs typeface="Times New Roman" panose="02020603050405020304" pitchFamily="18" charset="0"/>
              </a:rPr>
              <a:t>(</a:t>
            </a:r>
            <a:r>
              <a:rPr lang="de-DE" sz="2933" b="1" spc="-31" dirty="0">
                <a:solidFill>
                  <a:srgbClr val="0070C0"/>
                </a:solidFill>
                <a:latin typeface="Times New Roman" panose="02020603050405020304" pitchFamily="18" charset="0"/>
                <a:cs typeface="Times New Roman" panose="02020603050405020304" pitchFamily="18" charset="0"/>
              </a:rPr>
              <a:t>ngành GDĐT trước ngày 30/9)</a:t>
            </a:r>
            <a:r>
              <a:rPr lang="de-DE" sz="2933" spc="-31" dirty="0">
                <a:solidFill>
                  <a:srgbClr val="0070C0"/>
                </a:solidFill>
                <a:latin typeface="Times New Roman" panose="02020603050405020304" pitchFamily="18" charset="0"/>
                <a:cs typeface="Times New Roman" panose="02020603050405020304" pitchFamily="18" charset="0"/>
              </a:rPr>
              <a:t>, </a:t>
            </a:r>
            <a:r>
              <a:rPr lang="de-DE" sz="2933" spc="-31" dirty="0">
                <a:latin typeface="Times New Roman" panose="02020603050405020304" pitchFamily="18" charset="0"/>
                <a:cs typeface="Times New Roman" panose="02020603050405020304" pitchFamily="18" charset="0"/>
              </a:rPr>
              <a:t>Tờ trình đề nghị khen thưởng, Biên bản họp bình xét thi đua, Báo cáo thành tích của các đơn vị được đề nghị khen thưởng*, Ý kiến của các đơn vị liên quan, Xác nhận thuế *</a:t>
            </a:r>
          </a:p>
          <a:p>
            <a:pPr algn="just">
              <a:spcBef>
                <a:spcPts val="800"/>
              </a:spcBef>
              <a:defRPr/>
            </a:pPr>
            <a:r>
              <a:rPr lang="de-DE" sz="2933" spc="-31" dirty="0">
                <a:latin typeface="Times New Roman" panose="02020603050405020304" pitchFamily="18" charset="0"/>
                <a:cs typeface="Times New Roman" panose="02020603050405020304" pitchFamily="18" charset="0"/>
              </a:rPr>
              <a:t>- </a:t>
            </a:r>
            <a:r>
              <a:rPr lang="de-DE" sz="2933" u="sng" spc="-71" dirty="0">
                <a:latin typeface="Times New Roman" panose="02020603050405020304" pitchFamily="18" charset="0"/>
                <a:cs typeface="Times New Roman" panose="02020603050405020304" pitchFamily="18" charset="0"/>
              </a:rPr>
              <a:t>Văn bản khác</a:t>
            </a:r>
            <a:r>
              <a:rPr lang="de-DE" sz="2933" spc="-71" dirty="0">
                <a:latin typeface="Times New Roman" panose="02020603050405020304" pitchFamily="18" charset="0"/>
                <a:cs typeface="Times New Roman" panose="02020603050405020304" pitchFamily="18" charset="0"/>
              </a:rPr>
              <a:t>: Kế hoạch, Báo cáo các PTTĐ của TW, TP; </a:t>
            </a:r>
            <a:r>
              <a:rPr lang="de-DE" sz="2933" spc="-31" dirty="0">
                <a:latin typeface="Times New Roman" panose="02020603050405020304" pitchFamily="18" charset="0"/>
                <a:cs typeface="Times New Roman" panose="02020603050405020304" pitchFamily="18" charset="0"/>
              </a:rPr>
              <a:t>Báo cáo chuyên đề, hoạt động văn hóa, thể thao, an sinh xã hội,...</a:t>
            </a:r>
            <a:endParaRPr lang="de-DE" sz="2933" spc="-7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6022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FAFC2B-01B9-D3AD-53F6-854482517BE5}"/>
              </a:ext>
            </a:extLst>
          </p:cNvPr>
          <p:cNvSpPr>
            <a:spLocks noChangeArrowheads="1"/>
          </p:cNvSpPr>
          <p:nvPr/>
        </p:nvSpPr>
        <p:spPr bwMode="auto">
          <a:xfrm>
            <a:off x="225554" y="152400"/>
            <a:ext cx="11810999" cy="6504986"/>
          </a:xfrm>
          <a:prstGeom prst="rect">
            <a:avLst/>
          </a:prstGeom>
          <a:noFill/>
          <a:ln w="31750">
            <a:noFill/>
            <a:miter lim="800000"/>
            <a:headEnd/>
            <a:tailEnd/>
          </a:ln>
        </p:spPr>
        <p:txBody>
          <a:bodyPr wrap="square" lIns="91440" tIns="45720" rIns="91440" bIns="45720">
            <a:prstTxWarp prst="textNoShape">
              <a:avLst/>
            </a:prstTxWarp>
            <a:spAutoFit/>
          </a:bodyPr>
          <a:lstStyle/>
          <a:p>
            <a:pPr algn="just"/>
            <a:r>
              <a:rPr lang="en-US" sz="4800" dirty="0">
                <a:solidFill>
                  <a:srgbClr val="0070C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5. Thang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đua</a:t>
            </a:r>
            <a:endParaRPr lang="en-US" sz="3200" b="1" dirty="0">
              <a:solidFill>
                <a:srgbClr val="FF0000"/>
              </a:solidFill>
              <a:latin typeface="Times New Roman" panose="02020603050405020304" pitchFamily="18" charset="0"/>
              <a:cs typeface="Times New Roman" panose="02020603050405020304" pitchFamily="18" charset="0"/>
            </a:endParaRPr>
          </a:p>
          <a:p>
            <a:pPr algn="just">
              <a:spcBef>
                <a:spcPts val="1800"/>
              </a:spcBef>
            </a:pPr>
            <a:r>
              <a:rPr lang="vi-VN" sz="3067" spc="-31" dirty="0">
                <a:solidFill>
                  <a:srgbClr val="0000FF"/>
                </a:solidFill>
                <a:latin typeface="Times New Roman" panose="02020603050405020304" pitchFamily="18" charset="0"/>
                <a:cs typeface="Times New Roman" panose="02020603050405020304" pitchFamily="18" charset="0"/>
              </a:rPr>
              <a:t>Tổng số điểm chấm thi đua tối đa </a:t>
            </a:r>
            <a:r>
              <a:rPr lang="vi-VN" sz="3067" b="1" spc="-31" dirty="0">
                <a:solidFill>
                  <a:srgbClr val="FF0000"/>
                </a:solidFill>
                <a:latin typeface="Times New Roman" panose="02020603050405020304" pitchFamily="18" charset="0"/>
                <a:cs typeface="Times New Roman" panose="02020603050405020304" pitchFamily="18" charset="0"/>
              </a:rPr>
              <a:t>là 1.000 điểm</a:t>
            </a:r>
            <a:r>
              <a:rPr lang="vi-VN" sz="3067" b="1" spc="-31" dirty="0">
                <a:solidFill>
                  <a:srgbClr val="0000FF"/>
                </a:solidFill>
                <a:latin typeface="Times New Roman" panose="02020603050405020304" pitchFamily="18" charset="0"/>
                <a:cs typeface="Times New Roman" panose="02020603050405020304" pitchFamily="18" charset="0"/>
              </a:rPr>
              <a:t>, </a:t>
            </a:r>
            <a:r>
              <a:rPr lang="vi-VN" sz="3067" spc="-31" dirty="0">
                <a:solidFill>
                  <a:srgbClr val="0000FF"/>
                </a:solidFill>
                <a:latin typeface="Times New Roman" panose="02020603050405020304" pitchFamily="18" charset="0"/>
                <a:cs typeface="Times New Roman" panose="02020603050405020304" pitchFamily="18" charset="0"/>
              </a:rPr>
              <a:t>trong đó điểm chấm tối đa là 950 điểm (</a:t>
            </a:r>
            <a:r>
              <a:rPr lang="en-US" sz="3067" spc="-31" dirty="0" err="1">
                <a:solidFill>
                  <a:srgbClr val="0000FF"/>
                </a:solidFill>
                <a:latin typeface="Times New Roman" panose="02020603050405020304" pitchFamily="18" charset="0"/>
                <a:cs typeface="Times New Roman" panose="02020603050405020304" pitchFamily="18" charset="0"/>
              </a:rPr>
              <a:t>gồm</a:t>
            </a:r>
            <a:r>
              <a:rPr lang="en-US" sz="3067" spc="-31" dirty="0">
                <a:solidFill>
                  <a:srgbClr val="0000FF"/>
                </a:solidFill>
                <a:latin typeface="Times New Roman" panose="02020603050405020304" pitchFamily="18" charset="0"/>
                <a:cs typeface="Times New Roman" panose="02020603050405020304" pitchFamily="18" charset="0"/>
              </a:rPr>
              <a:t> 3 </a:t>
            </a:r>
            <a:r>
              <a:rPr lang="en-US" sz="3067" spc="-31" dirty="0" err="1">
                <a:solidFill>
                  <a:srgbClr val="0000FF"/>
                </a:solidFill>
                <a:latin typeface="Times New Roman" panose="02020603050405020304" pitchFamily="18" charset="0"/>
                <a:cs typeface="Times New Roman" panose="02020603050405020304" pitchFamily="18" charset="0"/>
              </a:rPr>
              <a:t>nội</a:t>
            </a:r>
            <a:r>
              <a:rPr lang="en-US" sz="3067" spc="-31" dirty="0">
                <a:solidFill>
                  <a:srgbClr val="0000FF"/>
                </a:solidFill>
                <a:latin typeface="Times New Roman" panose="02020603050405020304" pitchFamily="18" charset="0"/>
                <a:cs typeface="Times New Roman" panose="02020603050405020304" pitchFamily="18" charset="0"/>
              </a:rPr>
              <a:t> dung</a:t>
            </a:r>
            <a:r>
              <a:rPr lang="vi-VN" sz="3067" spc="-31" dirty="0">
                <a:solidFill>
                  <a:srgbClr val="0000FF"/>
                </a:solidFill>
                <a:latin typeface="Times New Roman" panose="02020603050405020304" pitchFamily="18" charset="0"/>
                <a:cs typeface="Times New Roman" panose="02020603050405020304" pitchFamily="18" charset="0"/>
              </a:rPr>
              <a:t>) và điểm thưởng là 50 điểm</a:t>
            </a:r>
            <a:endParaRPr lang="en-US" sz="3067" spc="-31"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en-US" sz="3067" dirty="0">
                <a:solidFill>
                  <a:srgbClr val="0070C0"/>
                </a:solidFill>
                <a:latin typeface="Times New Roman" panose="02020603050405020304" pitchFamily="18" charset="0"/>
                <a:cs typeface="Times New Roman" panose="02020603050405020304" pitchFamily="18" charset="0"/>
              </a:rPr>
              <a:t>-</a:t>
            </a:r>
            <a:r>
              <a:rPr lang="vi-VN" sz="3067" b="1" dirty="0">
                <a:solidFill>
                  <a:srgbClr val="FF0000"/>
                </a:solidFill>
                <a:latin typeface="Times New Roman" panose="02020603050405020304" pitchFamily="18" charset="0"/>
                <a:cs typeface="Times New Roman" panose="02020603050405020304" pitchFamily="18" charset="0"/>
              </a:rPr>
              <a:t>Nội dung 1</a:t>
            </a:r>
            <a:r>
              <a:rPr lang="vi-VN" sz="3067" dirty="0">
                <a:solidFill>
                  <a:srgbClr val="FF0000"/>
                </a:solidFill>
                <a:latin typeface="Times New Roman" panose="02020603050405020304" pitchFamily="18" charset="0"/>
                <a:cs typeface="Times New Roman" panose="02020603050405020304" pitchFamily="18" charset="0"/>
              </a:rPr>
              <a:t>: </a:t>
            </a:r>
            <a:r>
              <a:rPr lang="vi-VN" sz="3067" dirty="0">
                <a:solidFill>
                  <a:srgbClr val="0000FF"/>
                </a:solidFill>
                <a:latin typeface="Times New Roman" panose="02020603050405020304" pitchFamily="18" charset="0"/>
                <a:cs typeface="Times New Roman" panose="02020603050405020304" pitchFamily="18" charset="0"/>
              </a:rPr>
              <a:t>Thi đua phát triển kinh tế - xã hội, đảm bảo quốc phòng - an ninh (650 điểm)</a:t>
            </a:r>
          </a:p>
          <a:p>
            <a:pPr algn="just">
              <a:spcBef>
                <a:spcPts val="600"/>
              </a:spcBef>
            </a:pPr>
            <a:r>
              <a:rPr lang="en-US" sz="3067" dirty="0">
                <a:solidFill>
                  <a:srgbClr val="FF0000"/>
                </a:solidFill>
                <a:latin typeface="Times New Roman" panose="02020603050405020304" pitchFamily="18" charset="0"/>
                <a:cs typeface="Times New Roman" panose="02020603050405020304" pitchFamily="18" charset="0"/>
              </a:rPr>
              <a:t>- </a:t>
            </a:r>
            <a:r>
              <a:rPr lang="vi-VN" sz="3067" b="1" dirty="0">
                <a:solidFill>
                  <a:srgbClr val="FF0000"/>
                </a:solidFill>
                <a:latin typeface="Times New Roman" panose="02020603050405020304" pitchFamily="18" charset="0"/>
                <a:cs typeface="Times New Roman" panose="02020603050405020304" pitchFamily="18" charset="0"/>
              </a:rPr>
              <a:t>Nội dung 2</a:t>
            </a:r>
            <a:r>
              <a:rPr lang="vi-VN" sz="3067" dirty="0">
                <a:solidFill>
                  <a:srgbClr val="FF0000"/>
                </a:solidFill>
                <a:latin typeface="Times New Roman" panose="02020603050405020304" pitchFamily="18" charset="0"/>
                <a:cs typeface="Times New Roman" panose="02020603050405020304" pitchFamily="18" charset="0"/>
              </a:rPr>
              <a:t>: </a:t>
            </a:r>
            <a:r>
              <a:rPr lang="vi-VN" sz="3067" dirty="0">
                <a:solidFill>
                  <a:srgbClr val="0000FF"/>
                </a:solidFill>
                <a:latin typeface="Times New Roman" panose="02020603050405020304" pitchFamily="18" charset="0"/>
                <a:cs typeface="Times New Roman" panose="02020603050405020304" pitchFamily="18" charset="0"/>
              </a:rPr>
              <a:t>Thực hiện các chủ trương của Đảng, chính sách pháp luật của Nhà nước; xây dựng hệ thống chính trị (150 điểm)</a:t>
            </a:r>
            <a:endParaRPr lang="en-US" sz="3067" dirty="0">
              <a:solidFill>
                <a:srgbClr val="0000FF"/>
              </a:solidFill>
              <a:latin typeface="Times New Roman" panose="02020603050405020304" pitchFamily="18" charset="0"/>
              <a:cs typeface="Times New Roman" panose="02020603050405020304" pitchFamily="18" charset="0"/>
            </a:endParaRPr>
          </a:p>
          <a:p>
            <a:pPr algn="just">
              <a:spcBef>
                <a:spcPts val="600"/>
              </a:spcBef>
            </a:pPr>
            <a:r>
              <a:rPr lang="en-US" sz="3067" b="1" dirty="0">
                <a:solidFill>
                  <a:srgbClr val="FF0000"/>
                </a:solidFill>
                <a:latin typeface="Times New Roman" pitchFamily="18" charset="0"/>
                <a:cs typeface="Times New Roman" pitchFamily="18" charset="0"/>
              </a:rPr>
              <a:t>- </a:t>
            </a:r>
            <a:r>
              <a:rPr lang="vi-VN" sz="3067" b="1" dirty="0">
                <a:solidFill>
                  <a:srgbClr val="FF0000"/>
                </a:solidFill>
                <a:latin typeface="Times New Roman" pitchFamily="18" charset="0"/>
                <a:cs typeface="Times New Roman" pitchFamily="18" charset="0"/>
              </a:rPr>
              <a:t>Nội dung 3</a:t>
            </a:r>
            <a:r>
              <a:rPr lang="vi-VN" sz="3067" dirty="0">
                <a:solidFill>
                  <a:srgbClr val="FF0000"/>
                </a:solidFill>
                <a:latin typeface="Times New Roman" pitchFamily="18" charset="0"/>
                <a:cs typeface="Times New Roman" pitchFamily="18" charset="0"/>
              </a:rPr>
              <a:t>: </a:t>
            </a:r>
            <a:r>
              <a:rPr lang="vi-VN" sz="3067" dirty="0">
                <a:solidFill>
                  <a:srgbClr val="0000FF"/>
                </a:solidFill>
                <a:latin typeface="Times New Roman" pitchFamily="18" charset="0"/>
                <a:cs typeface="Times New Roman" pitchFamily="18" charset="0"/>
              </a:rPr>
              <a:t>Thực hiện công tác thi đua, khen thưởng (150 điểm)</a:t>
            </a:r>
            <a:endParaRPr lang="en-US" sz="3067" dirty="0">
              <a:solidFill>
                <a:srgbClr val="0000FF"/>
              </a:solidFill>
              <a:latin typeface="Times New Roman" pitchFamily="18" charset="0"/>
              <a:cs typeface="Times New Roman" pitchFamily="18" charset="0"/>
            </a:endParaRPr>
          </a:p>
          <a:p>
            <a:pPr algn="just"/>
            <a:endParaRPr lang="en-US" sz="3067" b="1" i="1" dirty="0">
              <a:latin typeface="Times New Roman" pitchFamily="18" charset="0"/>
              <a:cs typeface="Times New Roman" pitchFamily="18" charset="0"/>
            </a:endParaRPr>
          </a:p>
          <a:p>
            <a:pPr algn="just"/>
            <a:r>
              <a:rPr lang="vi-VN" sz="3067" b="1" i="1" dirty="0">
                <a:solidFill>
                  <a:srgbClr val="0000FF"/>
                </a:solidFill>
                <a:latin typeface="Times New Roman" pitchFamily="18" charset="0"/>
                <a:cs typeface="Times New Roman" pitchFamily="18" charset="0"/>
              </a:rPr>
              <a:t>Đối với các </a:t>
            </a:r>
            <a:r>
              <a:rPr lang="vi-VN" sz="3067" b="1" i="1" dirty="0">
                <a:solidFill>
                  <a:srgbClr val="FF0000"/>
                </a:solidFill>
                <a:latin typeface="Times New Roman" pitchFamily="18" charset="0"/>
                <a:cs typeface="Times New Roman" pitchFamily="18" charset="0"/>
              </a:rPr>
              <a:t>cụm thi đua </a:t>
            </a:r>
            <a:r>
              <a:rPr lang="vi-VN" sz="3067" b="1" i="1" dirty="0">
                <a:solidFill>
                  <a:srgbClr val="0000FF"/>
                </a:solidFill>
                <a:latin typeface="Times New Roman" pitchFamily="18" charset="0"/>
                <a:cs typeface="Times New Roman" pitchFamily="18" charset="0"/>
              </a:rPr>
              <a:t>thuộc Thành phố</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được</a:t>
            </a:r>
            <a:r>
              <a:rPr lang="en-US" sz="3067" b="1" i="1" dirty="0">
                <a:solidFill>
                  <a:srgbClr val="0000FF"/>
                </a:solidFill>
                <a:latin typeface="Times New Roman" pitchFamily="18" charset="0"/>
                <a:cs typeface="Times New Roman" pitchFamily="18" charset="0"/>
              </a:rPr>
              <a:t> 50 </a:t>
            </a:r>
            <a:r>
              <a:rPr lang="en-US" sz="3067" b="1" i="1" dirty="0" err="1">
                <a:solidFill>
                  <a:srgbClr val="0000FF"/>
                </a:solidFill>
                <a:latin typeface="Times New Roman" pitchFamily="18" charset="0"/>
                <a:cs typeface="Times New Roman" pitchFamily="18" charset="0"/>
              </a:rPr>
              <a:t>sở</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ngành</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đoàn</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thể</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có</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hệ</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thống</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tại</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địa</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phương</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chấm</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điểm</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thi</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đua</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với</a:t>
            </a:r>
            <a:r>
              <a:rPr lang="en-US" sz="3067" b="1" i="1" dirty="0">
                <a:solidFill>
                  <a:srgbClr val="0000FF"/>
                </a:solidFill>
                <a:latin typeface="Times New Roman" pitchFamily="18" charset="0"/>
                <a:cs typeface="Times New Roman" pitchFamily="18" charset="0"/>
              </a:rPr>
              <a:t> 7 </a:t>
            </a:r>
            <a:r>
              <a:rPr lang="en-US" sz="3067" b="1" i="1" dirty="0" err="1">
                <a:solidFill>
                  <a:srgbClr val="0000FF"/>
                </a:solidFill>
                <a:latin typeface="Times New Roman" pitchFamily="18" charset="0"/>
                <a:cs typeface="Times New Roman" pitchFamily="18" charset="0"/>
              </a:rPr>
              <a:t>mặt</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công</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tác</a:t>
            </a:r>
            <a:r>
              <a:rPr lang="en-US" sz="3200" dirty="0">
                <a:solidFill>
                  <a:srgbClr val="0000FF"/>
                </a:solidFill>
              </a:rPr>
              <a:t> </a:t>
            </a:r>
            <a:r>
              <a:rPr lang="en-US" sz="2000" b="1" dirty="0">
                <a:solidFill>
                  <a:srgbClr val="0000FF"/>
                </a:solidFill>
                <a:latin typeface="Times New Roman" pitchFamily="18" charset="0"/>
                <a:cs typeface="Times New Roman" pitchFamily="18" charset="0"/>
              </a:rPr>
              <a:t>[10]</a:t>
            </a:r>
            <a:r>
              <a:rPr lang="en-US" sz="3067" b="1" i="1" dirty="0">
                <a:solidFill>
                  <a:srgbClr val="0000FF"/>
                </a:solidFill>
                <a:latin typeface="Times New Roman" pitchFamily="18" charset="0"/>
                <a:cs typeface="Times New Roman" pitchFamily="18" charset="0"/>
              </a:rPr>
              <a:t> </a:t>
            </a:r>
            <a:br>
              <a:rPr lang="en-US" sz="3067" b="1" i="1" dirty="0">
                <a:solidFill>
                  <a:srgbClr val="0000FF"/>
                </a:solidFill>
                <a:latin typeface="Times New Roman" pitchFamily="18" charset="0"/>
                <a:cs typeface="Times New Roman" pitchFamily="18" charset="0"/>
              </a:rPr>
            </a:br>
            <a:r>
              <a:rPr lang="en-US" sz="3067" b="1" i="1" dirty="0" err="1">
                <a:solidFill>
                  <a:srgbClr val="0000FF"/>
                </a:solidFill>
                <a:latin typeface="Times New Roman" pitchFamily="18" charset="0"/>
                <a:cs typeface="Times New Roman" pitchFamily="18" charset="0"/>
              </a:rPr>
              <a:t>với</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thang</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điểm</a:t>
            </a:r>
            <a:r>
              <a:rPr lang="en-US" sz="3067" b="1" i="1" dirty="0">
                <a:solidFill>
                  <a:srgbClr val="0000FF"/>
                </a:solidFill>
                <a:latin typeface="Times New Roman" pitchFamily="18" charset="0"/>
                <a:cs typeface="Times New Roman" pitchFamily="18" charset="0"/>
              </a:rPr>
              <a:t> </a:t>
            </a:r>
            <a:r>
              <a:rPr lang="en-US" sz="3067" b="1" i="1" dirty="0" err="1">
                <a:solidFill>
                  <a:srgbClr val="0000FF"/>
                </a:solidFill>
                <a:latin typeface="Times New Roman" pitchFamily="18" charset="0"/>
                <a:cs typeface="Times New Roman" pitchFamily="18" charset="0"/>
              </a:rPr>
              <a:t>là</a:t>
            </a:r>
            <a:r>
              <a:rPr lang="en-US" sz="3067" b="1" i="1" dirty="0">
                <a:solidFill>
                  <a:srgbClr val="0000FF"/>
                </a:solidFill>
                <a:latin typeface="Times New Roman" pitchFamily="18" charset="0"/>
                <a:cs typeface="Times New Roman" pitchFamily="18" charset="0"/>
              </a:rPr>
              <a:t> </a:t>
            </a:r>
            <a:r>
              <a:rPr lang="en-US" sz="3067" b="1" i="1" dirty="0">
                <a:solidFill>
                  <a:srgbClr val="FF0000"/>
                </a:solidFill>
                <a:latin typeface="Times New Roman" pitchFamily="18" charset="0"/>
                <a:cs typeface="Times New Roman" pitchFamily="18" charset="0"/>
              </a:rPr>
              <a:t>100 </a:t>
            </a:r>
            <a:r>
              <a:rPr lang="en-US" sz="3067" b="1" i="1" dirty="0" err="1">
                <a:solidFill>
                  <a:srgbClr val="FF0000"/>
                </a:solidFill>
                <a:latin typeface="Times New Roman" pitchFamily="18" charset="0"/>
                <a:cs typeface="Times New Roman" pitchFamily="18" charset="0"/>
              </a:rPr>
              <a:t>điểm</a:t>
            </a:r>
            <a:r>
              <a:rPr lang="en-US" sz="3067" b="1" i="1" dirty="0">
                <a:latin typeface="Times New Roman" pitchFamily="18" charset="0"/>
                <a:cs typeface="Times New Roman" pitchFamily="18" charset="0"/>
              </a:rPr>
              <a:t>, </a:t>
            </a:r>
            <a:r>
              <a:rPr lang="en-US" sz="3067" b="1" i="1" dirty="0" err="1">
                <a:latin typeface="Times New Roman" pitchFamily="18" charset="0"/>
                <a:cs typeface="Times New Roman" pitchFamily="18" charset="0"/>
              </a:rPr>
              <a:t>điểm</a:t>
            </a:r>
            <a:r>
              <a:rPr lang="en-US" sz="3067" b="1" i="1" dirty="0">
                <a:latin typeface="Times New Roman" pitchFamily="18" charset="0"/>
                <a:cs typeface="Times New Roman" pitchFamily="18" charset="0"/>
              </a:rPr>
              <a:t> </a:t>
            </a:r>
            <a:r>
              <a:rPr lang="en-US" sz="3067" b="1" i="1" dirty="0" err="1">
                <a:latin typeface="Times New Roman" pitchFamily="18" charset="0"/>
                <a:cs typeface="Times New Roman" pitchFamily="18" charset="0"/>
              </a:rPr>
              <a:t>thưởng</a:t>
            </a:r>
            <a:r>
              <a:rPr lang="en-US" sz="3067" b="1" i="1" dirty="0">
                <a:latin typeface="Times New Roman" pitchFamily="18" charset="0"/>
                <a:cs typeface="Times New Roman" pitchFamily="18" charset="0"/>
              </a:rPr>
              <a:t> </a:t>
            </a:r>
            <a:r>
              <a:rPr lang="en-US" sz="3067" b="1" i="1" dirty="0" err="1">
                <a:latin typeface="Times New Roman" pitchFamily="18" charset="0"/>
                <a:cs typeface="Times New Roman" pitchFamily="18" charset="0"/>
              </a:rPr>
              <a:t>cho</a:t>
            </a:r>
            <a:r>
              <a:rPr lang="en-US" sz="3067" b="1" i="1" dirty="0">
                <a:latin typeface="Times New Roman" pitchFamily="18" charset="0"/>
                <a:cs typeface="Times New Roman" pitchFamily="18" charset="0"/>
              </a:rPr>
              <a:t> </a:t>
            </a:r>
            <a:r>
              <a:rPr lang="en-US" sz="3067" b="1" i="1" dirty="0">
                <a:solidFill>
                  <a:srgbClr val="0070C0"/>
                </a:solidFill>
                <a:latin typeface="Times New Roman" pitchFamily="18" charset="0"/>
                <a:cs typeface="Times New Roman" pitchFamily="18" charset="0"/>
              </a:rPr>
              <a:t>1 </a:t>
            </a:r>
            <a:r>
              <a:rPr lang="en-US" sz="3067" b="1" i="1" dirty="0" err="1">
                <a:solidFill>
                  <a:srgbClr val="0070C0"/>
                </a:solidFill>
                <a:latin typeface="Times New Roman" pitchFamily="18" charset="0"/>
                <a:cs typeface="Times New Roman" pitchFamily="18" charset="0"/>
              </a:rPr>
              <a:t>đơn</a:t>
            </a:r>
            <a:r>
              <a:rPr lang="en-US" sz="3067" b="1" i="1" dirty="0">
                <a:solidFill>
                  <a:srgbClr val="0070C0"/>
                </a:solidFill>
                <a:latin typeface="Times New Roman" pitchFamily="18" charset="0"/>
                <a:cs typeface="Times New Roman" pitchFamily="18" charset="0"/>
              </a:rPr>
              <a:t> </a:t>
            </a:r>
            <a:r>
              <a:rPr lang="en-US" sz="3067" b="1" i="1" dirty="0" err="1">
                <a:solidFill>
                  <a:srgbClr val="0070C0"/>
                </a:solidFill>
                <a:latin typeface="Times New Roman" pitchFamily="18" charset="0"/>
                <a:cs typeface="Times New Roman" pitchFamily="18" charset="0"/>
              </a:rPr>
              <a:t>vị</a:t>
            </a:r>
            <a:r>
              <a:rPr lang="en-US" sz="3067" b="1" i="1" dirty="0">
                <a:solidFill>
                  <a:srgbClr val="0070C0"/>
                </a:solidFill>
                <a:latin typeface="Times New Roman" pitchFamily="18" charset="0"/>
                <a:cs typeface="Times New Roman" pitchFamily="18" charset="0"/>
              </a:rPr>
              <a:t> </a:t>
            </a:r>
            <a:r>
              <a:rPr lang="en-US" sz="3067" b="1" i="1" dirty="0" err="1">
                <a:solidFill>
                  <a:srgbClr val="0070C0"/>
                </a:solidFill>
                <a:latin typeface="Times New Roman" pitchFamily="18" charset="0"/>
                <a:cs typeface="Times New Roman" pitchFamily="18" charset="0"/>
              </a:rPr>
              <a:t>dẫn</a:t>
            </a:r>
            <a:r>
              <a:rPr lang="en-US" sz="3067" b="1" i="1" dirty="0">
                <a:solidFill>
                  <a:srgbClr val="0070C0"/>
                </a:solidFill>
                <a:latin typeface="Times New Roman" pitchFamily="18" charset="0"/>
                <a:cs typeface="Times New Roman" pitchFamily="18" charset="0"/>
              </a:rPr>
              <a:t> </a:t>
            </a:r>
            <a:r>
              <a:rPr lang="en-US" sz="3067" b="1" i="1" dirty="0" err="1">
                <a:solidFill>
                  <a:srgbClr val="0070C0"/>
                </a:solidFill>
                <a:latin typeface="Times New Roman" pitchFamily="18" charset="0"/>
                <a:cs typeface="Times New Roman" pitchFamily="18" charset="0"/>
              </a:rPr>
              <a:t>đầu</a:t>
            </a:r>
            <a:r>
              <a:rPr lang="en-US" sz="3067" b="1" i="1" dirty="0">
                <a:solidFill>
                  <a:srgbClr val="0070C0"/>
                </a:solidFill>
                <a:latin typeface="Times New Roman" pitchFamily="18" charset="0"/>
                <a:cs typeface="Times New Roman" pitchFamily="18" charset="0"/>
              </a:rPr>
              <a:t> </a:t>
            </a:r>
            <a:r>
              <a:rPr lang="en-US" sz="3067" b="1" i="1" dirty="0">
                <a:solidFill>
                  <a:srgbClr val="FF0000"/>
                </a:solidFill>
                <a:latin typeface="Times New Roman" pitchFamily="18" charset="0"/>
                <a:cs typeface="Times New Roman" pitchFamily="18" charset="0"/>
              </a:rPr>
              <a:t>5 </a:t>
            </a:r>
            <a:r>
              <a:rPr lang="en-US" sz="3067" b="1" i="1" dirty="0" err="1">
                <a:solidFill>
                  <a:srgbClr val="FF0000"/>
                </a:solidFill>
                <a:latin typeface="Times New Roman" pitchFamily="18" charset="0"/>
                <a:cs typeface="Times New Roman" pitchFamily="18" charset="0"/>
              </a:rPr>
              <a:t>điểm</a:t>
            </a:r>
            <a:r>
              <a:rPr lang="en-US" sz="3067" b="1" i="1" dirty="0">
                <a:solidFill>
                  <a:srgbClr val="FF0000"/>
                </a:solidFill>
                <a:latin typeface="Times New Roman" pitchFamily="18" charset="0"/>
                <a:cs typeface="Times New Roman" pitchFamily="18" charset="0"/>
              </a:rPr>
              <a:t>*</a:t>
            </a:r>
            <a:endParaRPr lang="en-US" sz="30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57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heel(1)">
                                      <p:cBhvr>
                                        <p:cTn id="11" dur="2000"/>
                                        <p:tgtEl>
                                          <p:spTgt spid="4">
                                            <p:txEl>
                                              <p:pRg st="1" end="1"/>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heel(1)">
                                      <p:cBhvr>
                                        <p:cTn id="15" dur="2000"/>
                                        <p:tgtEl>
                                          <p:spTgt spid="4">
                                            <p:txEl>
                                              <p:pRg st="2" end="2"/>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heel(1)">
                                      <p:cBhvr>
                                        <p:cTn id="19" dur="2000"/>
                                        <p:tgtEl>
                                          <p:spTgt spid="4">
                                            <p:txEl>
                                              <p:pRg st="3" end="3"/>
                                            </p:txEl>
                                          </p:spTgt>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heel(1)">
                                      <p:cBhvr>
                                        <p:cTn id="23" dur="2000"/>
                                        <p:tgtEl>
                                          <p:spTgt spid="4">
                                            <p:txEl>
                                              <p:pRg st="4" end="4"/>
                                            </p:txEl>
                                          </p:spTgt>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heel(1)">
                                      <p:cBhvr>
                                        <p:cTn id="2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7C81-35C0-B073-8D3C-4CD3D251FAFD}"/>
              </a:ext>
            </a:extLst>
          </p:cNvPr>
          <p:cNvSpPr>
            <a:spLocks noGrp="1"/>
          </p:cNvSpPr>
          <p:nvPr>
            <p:ph type="title"/>
          </p:nvPr>
        </p:nvSpPr>
        <p:spPr>
          <a:xfrm>
            <a:off x="2923154" y="241301"/>
            <a:ext cx="6934200" cy="575337"/>
          </a:xfrm>
        </p:spPr>
        <p:txBody>
          <a:bodyPr>
            <a:normAutofit/>
          </a:bodyPr>
          <a:lstStyle/>
          <a:p>
            <a:r>
              <a:rPr lang="en-VN" sz="2800" dirty="0">
                <a:latin typeface="Times New Roman" panose="02020603050405020304" pitchFamily="18" charset="0"/>
                <a:cs typeface="Times New Roman" panose="02020603050405020304" pitchFamily="18" charset="0"/>
              </a:rPr>
              <a:t>    </a:t>
            </a:r>
            <a:r>
              <a:rPr lang="en-VN" sz="2800" b="1" dirty="0">
                <a:solidFill>
                  <a:srgbClr val="FF0000"/>
                </a:solidFill>
                <a:latin typeface="Times New Roman" panose="02020603050405020304" pitchFamily="18" charset="0"/>
                <a:cs typeface="Times New Roman" panose="02020603050405020304" pitchFamily="18" charset="0"/>
              </a:rPr>
              <a:t>Cờ thi đua của Chính phủ</a:t>
            </a:r>
          </a:p>
        </p:txBody>
      </p:sp>
      <p:sp>
        <p:nvSpPr>
          <p:cNvPr id="3" name="Content Placeholder 2">
            <a:extLst>
              <a:ext uri="{FF2B5EF4-FFF2-40B4-BE49-F238E27FC236}">
                <a16:creationId xmlns:a16="http://schemas.microsoft.com/office/drawing/2014/main" id="{293F9651-01A4-7520-C3B0-8DBE8D95623C}"/>
              </a:ext>
            </a:extLst>
          </p:cNvPr>
          <p:cNvSpPr>
            <a:spLocks noGrp="1"/>
          </p:cNvSpPr>
          <p:nvPr>
            <p:ph idx="4294967295"/>
          </p:nvPr>
        </p:nvSpPr>
        <p:spPr>
          <a:xfrm>
            <a:off x="2986748" y="816638"/>
            <a:ext cx="8606912" cy="5698462"/>
          </a:xfrm>
        </p:spPr>
        <p:txBody>
          <a:bodyPr>
            <a:normAutofit/>
          </a:bodyPr>
          <a:lstStyle/>
          <a:p>
            <a:pPr marL="0" indent="0" algn="just">
              <a:buNone/>
            </a:pPr>
            <a:r>
              <a:rPr lang="en-US" sz="2300" dirty="0">
                <a:latin typeface="Times New Roman" panose="02020603050405020304" pitchFamily="18" charset="0"/>
                <a:cs typeface="Times New Roman" panose="02020603050405020304" pitchFamily="18" charset="0"/>
              </a:rPr>
              <a:t>    </a:t>
            </a:r>
            <a:r>
              <a:rPr lang="en-VN" sz="2300" dirty="0">
                <a:latin typeface="Times New Roman" panose="02020603050405020304" pitchFamily="18" charset="0"/>
                <a:cs typeface="Times New Roman" panose="02020603050405020304" pitchFamily="18" charset="0"/>
              </a:rPr>
              <a:t>a/ Tặng cho tập thể tiêu biểu xuất sắc dẫn đầu cụm khối thi đua do bộ ban ngành tổ chức: </a:t>
            </a:r>
          </a:p>
          <a:p>
            <a:pPr marL="0" indent="0" algn="just">
              <a:buNone/>
            </a:pPr>
            <a:r>
              <a:rPr lang="en-VN" sz="2300" dirty="0">
                <a:latin typeface="Times New Roman" panose="02020603050405020304" pitchFamily="18" charset="0"/>
                <a:cs typeface="Times New Roman" panose="02020603050405020304" pitchFamily="18" charset="0"/>
              </a:rPr>
              <a:t>- Tỷ lệ phiếu Hội đồng TĐKT cấp bộ, cấp tỉnh đạt 80%;</a:t>
            </a:r>
          </a:p>
          <a:p>
            <a:pPr marL="0" indent="0" algn="just">
              <a:buNone/>
            </a:pPr>
            <a:r>
              <a:rPr lang="en-VN" sz="2300" dirty="0">
                <a:latin typeface="Times New Roman" panose="02020603050405020304" pitchFamily="18" charset="0"/>
                <a:cs typeface="Times New Roman" panose="02020603050405020304" pitchFamily="18" charset="0"/>
              </a:rPr>
              <a:t>- </a:t>
            </a:r>
            <a:r>
              <a:rPr lang="en-VN" sz="2300" b="1" i="1" dirty="0">
                <a:latin typeface="Times New Roman" panose="02020603050405020304" pitchFamily="18" charset="0"/>
                <a:cs typeface="Times New Roman" panose="02020603050405020304" pitchFamily="18" charset="0"/>
              </a:rPr>
              <a:t>Được lấy phiếu tín nhiệm của thành viên trong cụm khối thi đua (*)</a:t>
            </a:r>
          </a:p>
          <a:p>
            <a:pPr marL="0" indent="0" algn="just">
              <a:buNone/>
            </a:pPr>
            <a:r>
              <a:rPr lang="en-VN" sz="2300" dirty="0">
                <a:latin typeface="Times New Roman" panose="02020603050405020304" pitchFamily="18" charset="0"/>
                <a:cs typeface="Times New Roman" panose="02020603050405020304" pitchFamily="18" charset="0"/>
              </a:rPr>
              <a:t>- Không quá 20% tổng số tập thể dẫn đầu cụm khối thi đua và đạt tiêu chuẩn tặng cờ thi đua cấp bộ, tỉnh</a:t>
            </a:r>
          </a:p>
          <a:p>
            <a:pPr marL="0" indent="0" algn="just">
              <a:buNone/>
            </a:pPr>
            <a:r>
              <a:rPr lang="en-US" sz="2300" dirty="0">
                <a:latin typeface="Times New Roman" panose="02020603050405020304" pitchFamily="18" charset="0"/>
                <a:cs typeface="Times New Roman" panose="02020603050405020304" pitchFamily="18" charset="0"/>
              </a:rPr>
              <a:t>     </a:t>
            </a:r>
            <a:r>
              <a:rPr lang="en-VN" sz="2300">
                <a:latin typeface="Times New Roman" panose="02020603050405020304" pitchFamily="18" charset="0"/>
                <a:cs typeface="Times New Roman" panose="02020603050405020304" pitchFamily="18" charset="0"/>
              </a:rPr>
              <a:t>b/</a:t>
            </a:r>
            <a:r>
              <a:rPr lang="en-US" sz="2300">
                <a:latin typeface="Times New Roman" panose="02020603050405020304" pitchFamily="18" charset="0"/>
                <a:cs typeface="Times New Roman" panose="02020603050405020304" pitchFamily="18" charset="0"/>
              </a:rPr>
              <a:t> </a:t>
            </a:r>
            <a:r>
              <a:rPr lang="en-VN" sz="2300">
                <a:latin typeface="Times New Roman" panose="02020603050405020304" pitchFamily="18" charset="0"/>
                <a:cs typeface="Times New Roman" panose="02020603050405020304" pitchFamily="18" charset="0"/>
              </a:rPr>
              <a:t>Tặng </a:t>
            </a:r>
            <a:r>
              <a:rPr lang="en-VN" sz="2300" dirty="0">
                <a:latin typeface="Times New Roman" panose="02020603050405020304" pitchFamily="18" charset="0"/>
                <a:cs typeface="Times New Roman" panose="02020603050405020304" pitchFamily="18" charset="0"/>
              </a:rPr>
              <a:t>cho tập thể dẫn đầu cụm khối thi đua do Hội đồng TĐKT Trung ương tổ chức: </a:t>
            </a:r>
            <a:r>
              <a:rPr lang="en-US" sz="2300" b="1" i="1" dirty="0" err="1">
                <a:latin typeface="Times New Roman" panose="02020603050405020304" pitchFamily="18" charset="0"/>
                <a:cs typeface="Times New Roman" panose="02020603050405020304" pitchFamily="18" charset="0"/>
              </a:rPr>
              <a:t>Tập</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thể</a:t>
            </a:r>
            <a:r>
              <a:rPr lang="en-VN" sz="2300" b="1" i="1" dirty="0">
                <a:latin typeface="Times New Roman" panose="02020603050405020304" pitchFamily="18" charset="0"/>
                <a:cs typeface="Times New Roman" panose="02020603050405020304" pitchFamily="18" charset="0"/>
              </a:rPr>
              <a:t> xuất sắc trong phát triển KT-XH; thực hiện tốt chủ trương của Đảng, pháp luật của NN; thực hiện tốt nhiệm vụ TĐKT (lấy phiếu tín nhiệm trong cụm khối thi đua)</a:t>
            </a:r>
            <a:r>
              <a:rPr lang="en-VN" sz="2300" dirty="0">
                <a:latin typeface="Times New Roman" panose="02020603050405020304" pitchFamily="18" charset="0"/>
                <a:cs typeface="Times New Roman" panose="02020603050405020304" pitchFamily="18" charset="0"/>
              </a:rPr>
              <a:t>;</a:t>
            </a:r>
          </a:p>
          <a:p>
            <a:pPr marL="0" indent="0" algn="just">
              <a:buNone/>
            </a:pPr>
            <a:r>
              <a:rPr lang="en-US" sz="2300" dirty="0">
                <a:latin typeface="Times New Roman" panose="02020603050405020304" pitchFamily="18" charset="0"/>
                <a:cs typeface="Times New Roman" panose="02020603050405020304" pitchFamily="18" charset="0"/>
              </a:rPr>
              <a:t>     </a:t>
            </a:r>
            <a:r>
              <a:rPr lang="en-VN" sz="2300" dirty="0">
                <a:latin typeface="Times New Roman" panose="02020603050405020304" pitchFamily="18" charset="0"/>
                <a:cs typeface="Times New Roman" panose="02020603050405020304" pitchFamily="18" charset="0"/>
              </a:rPr>
              <a:t>c/ Tặng cho tập thể dẫn đầu PTTĐ từ 5 năm trở lên do TTgCP phát động: </a:t>
            </a:r>
            <a:r>
              <a:rPr lang="en-VN" sz="2300" b="1" i="1" dirty="0">
                <a:latin typeface="Times New Roman" panose="02020603050405020304" pitchFamily="18" charset="0"/>
                <a:cs typeface="Times New Roman" panose="02020603050405020304" pitchFamily="18" charset="0"/>
              </a:rPr>
              <a:t>Nhiều </a:t>
            </a:r>
            <a:r>
              <a:rPr lang="en-US" sz="2300" b="1" i="1" dirty="0" err="1">
                <a:latin typeface="Times New Roman" panose="02020603050405020304" pitchFamily="18" charset="0"/>
                <a:cs typeface="Times New Roman" panose="02020603050405020304" pitchFamily="18" charset="0"/>
              </a:rPr>
              <a:t>tập</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thể</a:t>
            </a:r>
            <a:r>
              <a:rPr lang="en-VN" sz="2300" b="1" i="1" dirty="0">
                <a:latin typeface="Times New Roman" panose="02020603050405020304" pitchFamily="18" charset="0"/>
                <a:cs typeface="Times New Roman" panose="02020603050405020304" pitchFamily="18" charset="0"/>
              </a:rPr>
              <a:t> nổi trội trong phát triển KTXH; có mô hình mới, cách làm sáng tạo; là đơn vị tiêu biểu trong cụm do Hội đồng TĐKTTW tổ chức</a:t>
            </a:r>
            <a:r>
              <a:rPr lang="en-VN" sz="2200" b="1" i="1" dirty="0">
                <a:latin typeface="Times New Roman" panose="02020603050405020304" pitchFamily="18" charset="0"/>
                <a:cs typeface="Times New Roman" panose="02020603050405020304" pitchFamily="18" charset="0"/>
              </a:rPr>
              <a:t>.</a:t>
            </a:r>
          </a:p>
          <a:p>
            <a:pPr marL="0" indent="0">
              <a:buNone/>
            </a:pPr>
            <a:endParaRPr lang="en-VN" sz="2200" b="1" i="1" dirty="0">
              <a:latin typeface="Times New Roman" panose="02020603050405020304" pitchFamily="18" charset="0"/>
              <a:cs typeface="Times New Roman" panose="02020603050405020304" pitchFamily="18"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96067"/>
            <a:ext cx="28987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2727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FAFC2B-01B9-D3AD-53F6-854482517BE5}"/>
              </a:ext>
            </a:extLst>
          </p:cNvPr>
          <p:cNvSpPr>
            <a:spLocks noChangeArrowheads="1"/>
          </p:cNvSpPr>
          <p:nvPr/>
        </p:nvSpPr>
        <p:spPr bwMode="auto">
          <a:xfrm>
            <a:off x="225554" y="152402"/>
            <a:ext cx="11810999" cy="7412350"/>
          </a:xfrm>
          <a:prstGeom prst="rect">
            <a:avLst/>
          </a:prstGeom>
          <a:noFill/>
          <a:ln w="31750">
            <a:noFill/>
            <a:miter lim="800000"/>
            <a:headEnd/>
            <a:tailEnd/>
          </a:ln>
        </p:spPr>
        <p:txBody>
          <a:bodyPr wrap="square" lIns="91440" tIns="45720" rIns="91440" bIns="45720">
            <a:prstTxWarp prst="textNoShape">
              <a:avLst/>
            </a:prstTxWarp>
            <a:spAutoFit/>
          </a:bodyPr>
          <a:lstStyle/>
          <a:p>
            <a:pPr algn="just"/>
            <a:r>
              <a:rPr lang="en-US" sz="4800" dirty="0">
                <a:solidFill>
                  <a:srgbClr val="0070C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6.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endParaRPr lang="en-US" sz="3200" b="1" dirty="0">
              <a:solidFill>
                <a:srgbClr val="FF0000"/>
              </a:solidFill>
              <a:latin typeface="Times New Roman" panose="02020603050405020304" pitchFamily="18" charset="0"/>
              <a:cs typeface="Times New Roman" panose="02020603050405020304" pitchFamily="18" charset="0"/>
            </a:endParaRPr>
          </a:p>
          <a:p>
            <a:pPr algn="just">
              <a:spcBef>
                <a:spcPts val="1800"/>
              </a:spcBef>
            </a:pPr>
            <a:r>
              <a:rPr lang="en-US" sz="3200" dirty="0">
                <a:solidFill>
                  <a:srgbClr val="3333FF"/>
                </a:solidFill>
                <a:latin typeface="Times New Roman" pitchFamily="18" charset="0"/>
                <a:cs typeface="Times New Roman" pitchFamily="18" charset="0"/>
              </a:rPr>
              <a:t>C</a:t>
            </a:r>
            <a:r>
              <a:rPr lang="vi-VN" sz="3200" dirty="0">
                <a:solidFill>
                  <a:srgbClr val="3333FF"/>
                </a:solidFill>
                <a:latin typeface="Times New Roman" pitchFamily="18" charset="0"/>
                <a:cs typeface="Times New Roman" pitchFamily="18" charset="0"/>
              </a:rPr>
              <a:t>ác Cụm, Khối </a:t>
            </a:r>
            <a:r>
              <a:rPr lang="en-US" sz="3200" dirty="0" err="1">
                <a:solidFill>
                  <a:srgbClr val="3333FF"/>
                </a:solidFill>
                <a:latin typeface="Times New Roman" pitchFamily="18" charset="0"/>
                <a:cs typeface="Times New Roman" pitchFamily="18" charset="0"/>
              </a:rPr>
              <a:t>căn</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cứ</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bảng</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điểm</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chung</a:t>
            </a:r>
            <a:r>
              <a:rPr lang="en-US" sz="3200" dirty="0">
                <a:solidFill>
                  <a:srgbClr val="3333FF"/>
                </a:solidFill>
                <a:latin typeface="Times New Roman" pitchFamily="18" charset="0"/>
                <a:cs typeface="Times New Roman" pitchFamily="18" charset="0"/>
              </a:rPr>
              <a:t> </a:t>
            </a:r>
            <a:r>
              <a:rPr lang="vi-VN" sz="3200" b="1" dirty="0">
                <a:solidFill>
                  <a:srgbClr val="0070C0"/>
                </a:solidFill>
                <a:latin typeface="Times New Roman" pitchFamily="18" charset="0"/>
                <a:cs typeface="Times New Roman" pitchFamily="18" charset="0"/>
              </a:rPr>
              <a:t>cụ thể hóa </a:t>
            </a:r>
            <a:r>
              <a:rPr lang="vi-VN" sz="3200" dirty="0">
                <a:solidFill>
                  <a:srgbClr val="3333FF"/>
                </a:solidFill>
                <a:latin typeface="Times New Roman" pitchFamily="18" charset="0"/>
                <a:cs typeface="Times New Roman" pitchFamily="18" charset="0"/>
              </a:rPr>
              <a:t>hoặc</a:t>
            </a:r>
            <a:r>
              <a:rPr lang="vi-VN" sz="3200" dirty="0">
                <a:latin typeface="Times New Roman" pitchFamily="18" charset="0"/>
                <a:cs typeface="Times New Roman" pitchFamily="18" charset="0"/>
              </a:rPr>
              <a:t> </a:t>
            </a:r>
            <a:r>
              <a:rPr lang="vi-VN" sz="3200" b="1" dirty="0">
                <a:solidFill>
                  <a:srgbClr val="0070C0"/>
                </a:solidFill>
                <a:latin typeface="Times New Roman" pitchFamily="18" charset="0"/>
                <a:cs typeface="Times New Roman" pitchFamily="18" charset="0"/>
              </a:rPr>
              <a:t>bổ sung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bỏ</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bớt</a:t>
            </a:r>
            <a:r>
              <a:rPr lang="vi-VN" sz="3200" b="1" dirty="0">
                <a:solidFill>
                  <a:srgbClr val="FFFF00"/>
                </a:solidFill>
                <a:latin typeface="Times New Roman" pitchFamily="18" charset="0"/>
                <a:cs typeface="Times New Roman" pitchFamily="18" charset="0"/>
              </a:rPr>
              <a:t> </a:t>
            </a:r>
            <a:r>
              <a:rPr lang="vi-VN" sz="3200" dirty="0">
                <a:solidFill>
                  <a:srgbClr val="3333FF"/>
                </a:solidFill>
                <a:latin typeface="Times New Roman" pitchFamily="18" charset="0"/>
                <a:cs typeface="Times New Roman" pitchFamily="18" charset="0"/>
              </a:rPr>
              <a:t>tiêu chí </a:t>
            </a:r>
            <a:r>
              <a:rPr lang="en-US" sz="3200" dirty="0" err="1">
                <a:solidFill>
                  <a:srgbClr val="3333FF"/>
                </a:solidFill>
                <a:latin typeface="Times New Roman" pitchFamily="18" charset="0"/>
                <a:cs typeface="Times New Roman" pitchFamily="18" charset="0"/>
              </a:rPr>
              <a:t>sao</a:t>
            </a:r>
            <a:r>
              <a:rPr lang="en-US" sz="3200" dirty="0">
                <a:solidFill>
                  <a:srgbClr val="3333FF"/>
                </a:solidFill>
                <a:latin typeface="Times New Roman" pitchFamily="18" charset="0"/>
                <a:cs typeface="Times New Roman" pitchFamily="18" charset="0"/>
              </a:rPr>
              <a:t> </a:t>
            </a:r>
            <a:r>
              <a:rPr lang="vi-VN" sz="3200" dirty="0">
                <a:solidFill>
                  <a:srgbClr val="3333FF"/>
                </a:solidFill>
                <a:latin typeface="Times New Roman" pitchFamily="18" charset="0"/>
                <a:cs typeface="Times New Roman" pitchFamily="18" charset="0"/>
              </a:rPr>
              <a:t>cho phù hợp với đặc thù hoạt động của Cụm, Khối nhưng </a:t>
            </a:r>
            <a:r>
              <a:rPr lang="vi-VN" sz="3200" b="1" dirty="0">
                <a:solidFill>
                  <a:srgbClr val="FF0000"/>
                </a:solidFill>
                <a:latin typeface="Times New Roman" pitchFamily="18" charset="0"/>
                <a:cs typeface="Times New Roman" pitchFamily="18" charset="0"/>
              </a:rPr>
              <a:t>không vượt quá 30% </a:t>
            </a:r>
            <a:r>
              <a:rPr lang="vi-VN" sz="3200" dirty="0">
                <a:solidFill>
                  <a:srgbClr val="3333FF"/>
                </a:solidFill>
                <a:latin typeface="Times New Roman" pitchFamily="18" charset="0"/>
                <a:cs typeface="Times New Roman" pitchFamily="18" charset="0"/>
              </a:rPr>
              <a:t>số tiêu chí đã quy định cho từng nội dung. Việc cụ thể hóa hoặc bổ sung nội dung tiêu chí chấm điểm, phân chia thang điểm</a:t>
            </a:r>
            <a:r>
              <a:rPr lang="vi-VN" sz="3200" dirty="0">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không được vượt quá khung điểm</a:t>
            </a:r>
            <a:r>
              <a:rPr lang="vi-VN" sz="3200" dirty="0">
                <a:latin typeface="Times New Roman" pitchFamily="18" charset="0"/>
                <a:cs typeface="Times New Roman" pitchFamily="18" charset="0"/>
              </a:rPr>
              <a:t> </a:t>
            </a:r>
            <a:r>
              <a:rPr lang="vi-VN" sz="3200" dirty="0">
                <a:solidFill>
                  <a:srgbClr val="3333FF"/>
                </a:solidFill>
                <a:latin typeface="Times New Roman" pitchFamily="18" charset="0"/>
                <a:cs typeface="Times New Roman" pitchFamily="18" charset="0"/>
              </a:rPr>
              <a:t>quy định</a:t>
            </a:r>
            <a:r>
              <a:rPr lang="en-US" sz="3200" dirty="0">
                <a:solidFill>
                  <a:srgbClr val="3333FF"/>
                </a:solidFill>
                <a:latin typeface="Times New Roman" pitchFamily="18" charset="0"/>
                <a:cs typeface="Times New Roman" pitchFamily="18" charset="0"/>
              </a:rPr>
              <a:t>*</a:t>
            </a:r>
          </a:p>
          <a:p>
            <a:pPr algn="just">
              <a:spcBef>
                <a:spcPts val="1800"/>
              </a:spcBef>
            </a:pPr>
            <a:r>
              <a:rPr lang="vi-VN" sz="3200" dirty="0">
                <a:solidFill>
                  <a:srgbClr val="3333FF"/>
                </a:solidFill>
                <a:latin typeface="Times New Roman" pitchFamily="18" charset="0"/>
                <a:cs typeface="Times New Roman" pitchFamily="18" charset="0"/>
              </a:rPr>
              <a:t>Trường hợp đến thời điểm chấm điểm thi đua nhưng chưa có kết quả công bố các chỉ số của năm thực hiện thì </a:t>
            </a:r>
            <a:r>
              <a:rPr lang="vi-VN" sz="3200" dirty="0">
                <a:solidFill>
                  <a:srgbClr val="FF0000"/>
                </a:solidFill>
                <a:latin typeface="Times New Roman" pitchFamily="18" charset="0"/>
                <a:cs typeface="Times New Roman" pitchFamily="18" charset="0"/>
              </a:rPr>
              <a:t>lấy kết quả của năm trước liền kề </a:t>
            </a:r>
            <a:r>
              <a:rPr lang="vi-VN" sz="3200" dirty="0">
                <a:solidFill>
                  <a:srgbClr val="3333FF"/>
                </a:solidFill>
                <a:latin typeface="Times New Roman" pitchFamily="18" charset="0"/>
                <a:cs typeface="Times New Roman" pitchFamily="18" charset="0"/>
              </a:rPr>
              <a:t>làm căn cứ chấm điểm. </a:t>
            </a:r>
            <a:endParaRPr lang="en-US" sz="3200" dirty="0">
              <a:solidFill>
                <a:srgbClr val="3333FF"/>
              </a:solidFill>
              <a:latin typeface="Times New Roman" pitchFamily="18" charset="0"/>
              <a:cs typeface="Times New Roman" pitchFamily="18" charset="0"/>
            </a:endParaRPr>
          </a:p>
          <a:p>
            <a:pPr algn="just">
              <a:spcBef>
                <a:spcPts val="1800"/>
              </a:spcBef>
            </a:pPr>
            <a:r>
              <a:rPr lang="vi-VN" sz="3200" dirty="0">
                <a:solidFill>
                  <a:srgbClr val="3333FF"/>
                </a:solidFill>
                <a:latin typeface="Times New Roman" pitchFamily="18" charset="0"/>
                <a:cs typeface="Times New Roman" pitchFamily="18" charset="0"/>
              </a:rPr>
              <a:t>Các tiêu chí định lượng trong nội dung I, nếu đơn vị </a:t>
            </a:r>
            <a:r>
              <a:rPr lang="vi-VN" sz="3200" dirty="0">
                <a:solidFill>
                  <a:srgbClr val="FF0000"/>
                </a:solidFill>
                <a:latin typeface="Times New Roman" pitchFamily="18" charset="0"/>
                <a:cs typeface="Times New Roman" pitchFamily="18" charset="0"/>
              </a:rPr>
              <a:t>không có thì được tính đối đa bằng điểm chuẩn</a:t>
            </a:r>
            <a:endParaRPr lang="en-US" sz="3200" dirty="0">
              <a:solidFill>
                <a:srgbClr val="FF0000"/>
              </a:solidFill>
              <a:latin typeface="Times New Roman" pitchFamily="18" charset="0"/>
              <a:cs typeface="Times New Roman" pitchFamily="18" charset="0"/>
            </a:endParaRPr>
          </a:p>
          <a:p>
            <a:pPr algn="ctr"/>
            <a:endParaRPr lang="en-US" sz="3200" b="1" dirty="0">
              <a:solidFill>
                <a:srgbClr val="FFFF00"/>
              </a:solidFill>
              <a:latin typeface="Times New Roman" pitchFamily="18" charset="0"/>
              <a:cs typeface="Times New Roman" pitchFamily="18" charset="0"/>
            </a:endParaRPr>
          </a:p>
          <a:p>
            <a:pPr algn="just"/>
            <a:endParaRPr lang="en-US" sz="30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53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FAFC2B-01B9-D3AD-53F6-854482517BE5}"/>
              </a:ext>
            </a:extLst>
          </p:cNvPr>
          <p:cNvSpPr>
            <a:spLocks noChangeArrowheads="1"/>
          </p:cNvSpPr>
          <p:nvPr/>
        </p:nvSpPr>
        <p:spPr bwMode="auto">
          <a:xfrm>
            <a:off x="225554" y="29569"/>
            <a:ext cx="11810999" cy="6863417"/>
          </a:xfrm>
          <a:prstGeom prst="rect">
            <a:avLst/>
          </a:prstGeom>
          <a:noFill/>
          <a:ln w="31750">
            <a:noFill/>
            <a:miter lim="800000"/>
            <a:headEnd/>
            <a:tailEnd/>
          </a:ln>
        </p:spPr>
        <p:txBody>
          <a:bodyPr wrap="square" lIns="91440" tIns="45720" rIns="91440" bIns="45720">
            <a:prstTxWarp prst="textNoShape">
              <a:avLst/>
            </a:prstTxWarp>
            <a:spAutoFit/>
          </a:bodyPr>
          <a:lstStyle/>
          <a:p>
            <a:pPr algn="just">
              <a:spcBef>
                <a:spcPts val="600"/>
              </a:spcBef>
            </a:pPr>
            <a:r>
              <a:rPr lang="en-US" sz="3200" b="1" dirty="0">
                <a:solidFill>
                  <a:srgbClr val="FF0000"/>
                </a:solidFill>
                <a:latin typeface="Times New Roman" panose="02020603050405020304" pitchFamily="18" charset="0"/>
                <a:cs typeface="Times New Roman" panose="02020603050405020304" pitchFamily="18" charset="0"/>
              </a:rPr>
              <a:t>7. </a:t>
            </a:r>
            <a:r>
              <a:rPr lang="en-US" sz="3200" b="1" dirty="0" err="1">
                <a:solidFill>
                  <a:srgbClr val="FF0000"/>
                </a:solidFill>
                <a:latin typeface="Times New Roman" panose="02020603050405020304" pitchFamily="18" charset="0"/>
                <a:cs typeface="Times New Roman" panose="02020603050405020304" pitchFamily="18" charset="0"/>
              </a:rPr>
              <a:t>Quy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[11]</a:t>
            </a:r>
            <a:endParaRPr lang="en-US" sz="3200" spc="-100" dirty="0">
              <a:solidFill>
                <a:srgbClr val="FF0000"/>
              </a:solidFill>
              <a:latin typeface="Times New Roman" panose="02020603050405020304" pitchFamily="18" charset="0"/>
              <a:cs typeface="Times New Roman" panose="02020603050405020304" pitchFamily="18" charset="0"/>
            </a:endParaRPr>
          </a:p>
          <a:p>
            <a:pPr algn="just">
              <a:spcBef>
                <a:spcPts val="1200"/>
              </a:spcBef>
            </a:pPr>
            <a:r>
              <a:rPr lang="en-US" sz="3200" dirty="0">
                <a:solidFill>
                  <a:srgbClr val="3333FF"/>
                </a:solidFill>
                <a:latin typeface="Times New Roman" pitchFamily="18" charset="0"/>
                <a:cs typeface="Times New Roman" pitchFamily="18" charset="0"/>
              </a:rPr>
              <a:t>- </a:t>
            </a:r>
            <a:r>
              <a:rPr lang="vi-VN" sz="3200" dirty="0">
                <a:solidFill>
                  <a:srgbClr val="3333FF"/>
                </a:solidFill>
                <a:latin typeface="Times New Roman" pitchFamily="18" charset="0"/>
                <a:cs typeface="Times New Roman" pitchFamily="18" charset="0"/>
              </a:rPr>
              <a:t>Các đơn vị tự chấm điểm theo nội dung thang bảng điểm đã được Cụm, Khối thống nhất ban hành, gửi kết quả chấm điểm và các văn bản liên quan về đơn vị Cụm trưởng, Khối trưởng.</a:t>
            </a:r>
            <a:endParaRPr lang="en-US" sz="3200" dirty="0">
              <a:solidFill>
                <a:srgbClr val="3333FF"/>
              </a:solidFill>
              <a:latin typeface="Times New Roman" pitchFamily="18" charset="0"/>
              <a:cs typeface="Times New Roman" pitchFamily="18" charset="0"/>
            </a:endParaRPr>
          </a:p>
          <a:p>
            <a:pPr algn="just">
              <a:spcBef>
                <a:spcPts val="1200"/>
              </a:spcBef>
            </a:pPr>
            <a:r>
              <a:rPr lang="en-US" sz="3200" b="1" dirty="0">
                <a:solidFill>
                  <a:srgbClr val="3333FF"/>
                </a:solidFill>
                <a:latin typeface="Times New Roman" pitchFamily="18" charset="0"/>
                <a:cs typeface="Times New Roman" pitchFamily="18" charset="0"/>
              </a:rPr>
              <a:t>- </a:t>
            </a:r>
            <a:r>
              <a:rPr lang="vi-VN" sz="3200" dirty="0">
                <a:solidFill>
                  <a:srgbClr val="3333FF"/>
                </a:solidFill>
                <a:latin typeface="Times New Roman" pitchFamily="18" charset="0"/>
                <a:cs typeface="Times New Roman" pitchFamily="18" charset="0"/>
              </a:rPr>
              <a:t>Cụm trưởng, Khối trưởng tổng hợp, rà soát, trao đổi hoặc tiến hành kiểm tra chéo để xác minh kết quả chấm điểm của các đơn vị.</a:t>
            </a:r>
            <a:endParaRPr lang="en-US" sz="3200" dirty="0">
              <a:solidFill>
                <a:srgbClr val="3333FF"/>
              </a:solidFill>
              <a:latin typeface="Times New Roman" pitchFamily="18" charset="0"/>
              <a:cs typeface="Times New Roman" pitchFamily="18" charset="0"/>
            </a:endParaRPr>
          </a:p>
          <a:p>
            <a:pPr algn="just">
              <a:spcBef>
                <a:spcPts val="1200"/>
              </a:spcBef>
            </a:pPr>
            <a:r>
              <a:rPr lang="en-US" sz="3200" b="1" dirty="0">
                <a:solidFill>
                  <a:srgbClr val="3333FF"/>
                </a:solidFill>
                <a:latin typeface="Times New Roman" pitchFamily="18" charset="0"/>
                <a:cs typeface="Times New Roman" pitchFamily="18" charset="0"/>
              </a:rPr>
              <a:t>- </a:t>
            </a:r>
            <a:r>
              <a:rPr lang="vi-VN" sz="3200" dirty="0">
                <a:solidFill>
                  <a:srgbClr val="3333FF"/>
                </a:solidFill>
                <a:latin typeface="Times New Roman" pitchFamily="18" charset="0"/>
                <a:cs typeface="Times New Roman" pitchFamily="18" charset="0"/>
              </a:rPr>
              <a:t>Cụm trưởng, Khối trưởng </a:t>
            </a:r>
            <a:r>
              <a:rPr lang="en-US" sz="3200" dirty="0" err="1">
                <a:solidFill>
                  <a:srgbClr val="3333FF"/>
                </a:solidFill>
                <a:latin typeface="Times New Roman" pitchFamily="18" charset="0"/>
                <a:cs typeface="Times New Roman" pitchFamily="18" charset="0"/>
              </a:rPr>
              <a:t>trao</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đổi</a:t>
            </a:r>
            <a:r>
              <a:rPr lang="en-US" sz="3200" dirty="0">
                <a:solidFill>
                  <a:srgbClr val="3333FF"/>
                </a:solidFill>
                <a:latin typeface="Times New Roman" pitchFamily="18" charset="0"/>
                <a:cs typeface="Times New Roman" pitchFamily="18" charset="0"/>
              </a:rPr>
              <a:t> </a:t>
            </a:r>
            <a:r>
              <a:rPr lang="vi-VN" sz="3200" dirty="0">
                <a:solidFill>
                  <a:srgbClr val="3333FF"/>
                </a:solidFill>
                <a:latin typeface="Times New Roman" pitchFamily="18" charset="0"/>
                <a:cs typeface="Times New Roman" pitchFamily="18" charset="0"/>
              </a:rPr>
              <a:t>thống nhất kết quả chấm điểm</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rà</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soát</a:t>
            </a:r>
            <a:r>
              <a:rPr lang="en-US" sz="3200" dirty="0">
                <a:solidFill>
                  <a:srgbClr val="3333FF"/>
                </a:solidFill>
                <a:latin typeface="Times New Roman" pitchFamily="18" charset="0"/>
                <a:cs typeface="Times New Roman" pitchFamily="18" charset="0"/>
              </a:rPr>
              <a:t> </a:t>
            </a:r>
            <a:r>
              <a:rPr lang="vi-VN" sz="3200" dirty="0">
                <a:solidFill>
                  <a:srgbClr val="3333FF"/>
                </a:solidFill>
                <a:latin typeface="Times New Roman" pitchFamily="18" charset="0"/>
                <a:cs typeface="Times New Roman" pitchFamily="18" charset="0"/>
              </a:rPr>
              <a:t>và các nội dung khác liên quan trước khi Hội nghị tổng kết</a:t>
            </a:r>
            <a:r>
              <a:rPr lang="en-US" sz="3200" dirty="0">
                <a:solidFill>
                  <a:srgbClr val="3333FF"/>
                </a:solidFill>
                <a:latin typeface="Times New Roman" pitchFamily="18" charset="0"/>
                <a:cs typeface="Times New Roman" pitchFamily="18" charset="0"/>
              </a:rPr>
              <a:t>.</a:t>
            </a:r>
          </a:p>
          <a:p>
            <a:pPr algn="just">
              <a:spcBef>
                <a:spcPts val="1200"/>
              </a:spcBef>
            </a:pPr>
            <a:r>
              <a:rPr lang="en-US" sz="3200" b="1"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Sở</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Nội</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vụ</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tổng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hợp</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kết</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quả</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chấm</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điểm</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của</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các</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cụm</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khối</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thực</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hiện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quy</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trình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lấy</a:t>
            </a:r>
            <a:r>
              <a:rPr lang="en-US" sz="3200" dirty="0">
                <a:solidFill>
                  <a:srgbClr val="3333FF"/>
                </a:solidFill>
                <a:latin typeface="Times New Roman" panose="02020603050405020304" pitchFamily="18" charset="0"/>
                <a:cs typeface="Times New Roman" panose="02020603050405020304" pitchFamily="18" charset="0"/>
              </a:rPr>
              <a:t> ý </a:t>
            </a:r>
            <a:r>
              <a:rPr lang="en-US" sz="3200" dirty="0" err="1">
                <a:solidFill>
                  <a:srgbClr val="3333FF"/>
                </a:solidFill>
                <a:latin typeface="Times New Roman" panose="02020603050405020304" pitchFamily="18" charset="0"/>
                <a:cs typeface="Times New Roman" panose="02020603050405020304" pitchFamily="18" charset="0"/>
              </a:rPr>
              <a:t>kiến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các</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cơ</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quan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liên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quan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và</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Thường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trực</a:t>
            </a:r>
            <a:r>
              <a:rPr lang="en-US" sz="3200" dirty="0">
                <a:solidFill>
                  <a:srgbClr val="3333FF"/>
                </a:solidFill>
                <a:latin typeface="Times New Roman" panose="02020603050405020304" pitchFamily="18" charset="0"/>
                <a:cs typeface="Times New Roman" panose="02020603050405020304" pitchFamily="18" charset="0"/>
              </a:rPr>
              <a:t> UBNDTP </a:t>
            </a:r>
            <a:r>
              <a:rPr lang="en-US" sz="3200" dirty="0" err="1">
                <a:solidFill>
                  <a:srgbClr val="3333FF"/>
                </a:solidFill>
                <a:latin typeface="Times New Roman" panose="02020603050405020304" pitchFamily="18" charset="0"/>
                <a:cs typeface="Times New Roman" panose="02020603050405020304" pitchFamily="18" charset="0"/>
              </a:rPr>
              <a:t>phụ</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trách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lĩnh</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vực</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tham</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mưu</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họp</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Hội</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đồng</a:t>
            </a:r>
            <a:r>
              <a:rPr lang="en-US" sz="3200" dirty="0">
                <a:solidFill>
                  <a:srgbClr val="3333FF"/>
                </a:solidFill>
                <a:latin typeface="Times New Roman" panose="02020603050405020304" pitchFamily="18" charset="0"/>
                <a:cs typeface="Times New Roman" panose="02020603050405020304" pitchFamily="18" charset="0"/>
              </a:rPr>
              <a:t> TĐKT TP </a:t>
            </a:r>
            <a:r>
              <a:rPr lang="en-US" sz="3200" dirty="0" err="1">
                <a:solidFill>
                  <a:srgbClr val="3333FF"/>
                </a:solidFill>
                <a:latin typeface="Times New Roman" panose="02020603050405020304" pitchFamily="18" charset="0"/>
                <a:cs typeface="Times New Roman" panose="02020603050405020304" pitchFamily="18" charset="0"/>
              </a:rPr>
              <a:t>xét</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khen</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thưởng</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theo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quy</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định</a:t>
            </a:r>
            <a:r>
              <a:rPr lang="en-US" sz="3200" dirty="0">
                <a:solidFill>
                  <a:srgbClr val="3333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548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wheel(1)">
                                      <p:cBhvr>
                                        <p:cTn id="11" dur="2000"/>
                                        <p:tgtEl>
                                          <p:spTgt spid="5">
                                            <p:txEl>
                                              <p:pRg st="3" end="3"/>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heel(1)">
                                      <p:cBhvr>
                                        <p:cTn id="15" dur="2000"/>
                                        <p:tgtEl>
                                          <p:spTgt spid="5">
                                            <p:txEl>
                                              <p:pRg st="4" end="4"/>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heel(1)">
                                      <p:cBhvr>
                                        <p:cTn id="19" dur="2000"/>
                                        <p:tgtEl>
                                          <p:spTgt spid="5">
                                            <p:txEl>
                                              <p:pRg st="1" end="1"/>
                                            </p:txEl>
                                          </p:spTgt>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heel(1)">
                                      <p:cBhvr>
                                        <p:cTn id="2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FAFC2B-01B9-D3AD-53F6-854482517BE5}"/>
              </a:ext>
            </a:extLst>
          </p:cNvPr>
          <p:cNvSpPr>
            <a:spLocks noChangeArrowheads="1"/>
          </p:cNvSpPr>
          <p:nvPr/>
        </p:nvSpPr>
        <p:spPr bwMode="auto">
          <a:xfrm>
            <a:off x="84160" y="-120560"/>
            <a:ext cx="12039600" cy="6971717"/>
          </a:xfrm>
          <a:prstGeom prst="rect">
            <a:avLst/>
          </a:prstGeom>
          <a:noFill/>
          <a:ln w="31750">
            <a:noFill/>
            <a:miter lim="800000"/>
            <a:headEnd/>
            <a:tailEnd/>
          </a:ln>
        </p:spPr>
        <p:txBody>
          <a:bodyPr wrap="square" lIns="91440" tIns="45720" rIns="91440" bIns="45720">
            <a:prstTxWarp prst="textNoShape">
              <a:avLst/>
            </a:prstTxWarp>
            <a:spAutoFit/>
          </a:bodyPr>
          <a:lstStyle/>
          <a:p>
            <a:pPr algn="just">
              <a:spcBef>
                <a:spcPts val="600"/>
              </a:spcBef>
            </a:pPr>
            <a:r>
              <a:rPr lang="en-US" sz="3200" b="1" dirty="0">
                <a:solidFill>
                  <a:srgbClr val="3333FF"/>
                </a:solidFill>
                <a:latin typeface="Times New Roman" panose="02020603050405020304" pitchFamily="18" charset="0"/>
                <a:cs typeface="Times New Roman" panose="02020603050405020304" pitchFamily="18" charset="0"/>
              </a:rPr>
              <a:t>8. </a:t>
            </a:r>
            <a:r>
              <a:rPr lang="en-US" sz="3200" b="1" dirty="0" err="1">
                <a:solidFill>
                  <a:srgbClr val="3333FF"/>
                </a:solidFill>
                <a:latin typeface="Times New Roman" panose="02020603050405020304" pitchFamily="18" charset="0"/>
                <a:cs typeface="Times New Roman" panose="02020603050405020304" pitchFamily="18" charset="0"/>
              </a:rPr>
              <a:t>Công</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thức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tính</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điểm</a:t>
            </a:r>
            <a:r>
              <a:rPr lang="en-US" sz="4800" b="1" dirty="0">
                <a:solidFill>
                  <a:srgbClr val="0070C0"/>
                </a:solidFill>
                <a:latin typeface="Times New Roman" panose="02020603050405020304" pitchFamily="18" charset="0"/>
                <a:cs typeface="Times New Roman" panose="02020603050405020304" pitchFamily="18" charset="0"/>
              </a:rPr>
              <a:t> </a:t>
            </a:r>
          </a:p>
          <a:p>
            <a:pPr algn="just">
              <a:spcBef>
                <a:spcPts val="600"/>
              </a:spcBef>
            </a:pPr>
            <a:endParaRPr lang="en-US" sz="4800" b="1" dirty="0">
              <a:solidFill>
                <a:srgbClr val="FFFF00"/>
              </a:solidFill>
              <a:latin typeface="Times New Roman" panose="02020603050405020304" pitchFamily="18" charset="0"/>
              <a:cs typeface="Times New Roman" panose="02020603050405020304" pitchFamily="18" charset="0"/>
            </a:endParaRPr>
          </a:p>
          <a:p>
            <a:pPr algn="just">
              <a:spcBef>
                <a:spcPts val="600"/>
              </a:spcBef>
            </a:pPr>
            <a:endParaRPr lang="en-US" sz="4800" b="1" dirty="0">
              <a:solidFill>
                <a:srgbClr val="FFFF00"/>
              </a:solidFill>
              <a:latin typeface="Times New Roman" panose="02020603050405020304" pitchFamily="18" charset="0"/>
              <a:cs typeface="Times New Roman" panose="02020603050405020304" pitchFamily="18" charset="0"/>
            </a:endParaRPr>
          </a:p>
          <a:p>
            <a:pPr algn="just">
              <a:spcBef>
                <a:spcPts val="600"/>
              </a:spcBef>
            </a:pPr>
            <a:endParaRPr lang="en-US" sz="4800" b="1" dirty="0">
              <a:solidFill>
                <a:srgbClr val="FFFF00"/>
              </a:solidFill>
              <a:latin typeface="Times New Roman" panose="02020603050405020304" pitchFamily="18" charset="0"/>
              <a:cs typeface="Times New Roman" panose="02020603050405020304" pitchFamily="18" charset="0"/>
            </a:endParaRPr>
          </a:p>
          <a:p>
            <a:r>
              <a:rPr lang="en-US" sz="2667" b="1" dirty="0" err="1">
                <a:solidFill>
                  <a:srgbClr val="FF0000"/>
                </a:solidFill>
                <a:latin typeface="Times New Roman" pitchFamily="18" charset="0"/>
                <a:cs typeface="Times New Roman" pitchFamily="18" charset="0"/>
              </a:rPr>
              <a:t>Công</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thức</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tính</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điểm</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tổng</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thi</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đua</a:t>
            </a:r>
            <a:endParaRPr lang="en-US" sz="2667" dirty="0">
              <a:solidFill>
                <a:srgbClr val="FF0000"/>
              </a:solidFill>
              <a:latin typeface="Times New Roman" pitchFamily="18" charset="0"/>
              <a:cs typeface="Times New Roman" pitchFamily="18" charset="0"/>
            </a:endParaRPr>
          </a:p>
          <a:p>
            <a:pPr algn="just"/>
            <a:r>
              <a:rPr lang="en-US" sz="2667" b="1" i="1" dirty="0">
                <a:latin typeface="Times New Roman" pitchFamily="18" charset="0"/>
                <a:cs typeface="Times New Roman" pitchFamily="18" charset="0"/>
              </a:rPr>
              <a:t>3.1. </a:t>
            </a:r>
            <a:r>
              <a:rPr lang="en-US" sz="2667" b="1" i="1" dirty="0" err="1">
                <a:latin typeface="Times New Roman" pitchFamily="18" charset="0"/>
                <a:cs typeface="Times New Roman" pitchFamily="18" charset="0"/>
              </a:rPr>
              <a:t>Đối</a:t>
            </a:r>
            <a:r>
              <a:rPr lang="en-US" sz="2667" b="1" i="1" dirty="0">
                <a:latin typeface="Times New Roman" pitchFamily="18" charset="0"/>
                <a:cs typeface="Times New Roman" pitchFamily="18" charset="0"/>
              </a:rPr>
              <a:t> </a:t>
            </a:r>
            <a:r>
              <a:rPr lang="en-US" sz="2667" b="1" i="1" dirty="0" err="1">
                <a:latin typeface="Times New Roman" pitchFamily="18" charset="0"/>
                <a:cs typeface="Times New Roman" pitchFamily="18" charset="0"/>
              </a:rPr>
              <a:t>với</a:t>
            </a:r>
            <a:r>
              <a:rPr lang="en-US" sz="2667" b="1" i="1" dirty="0">
                <a:latin typeface="Times New Roman" pitchFamily="18" charset="0"/>
                <a:cs typeface="Times New Roman" pitchFamily="18" charset="0"/>
              </a:rPr>
              <a:t> </a:t>
            </a:r>
            <a:r>
              <a:rPr lang="en-US" sz="2667" b="1" i="1" dirty="0" err="1">
                <a:latin typeface="Times New Roman" pitchFamily="18" charset="0"/>
                <a:cs typeface="Times New Roman" pitchFamily="18" charset="0"/>
              </a:rPr>
              <a:t>cụm</a:t>
            </a:r>
            <a:r>
              <a:rPr lang="en-US" sz="2667" b="1" i="1" dirty="0">
                <a:latin typeface="Times New Roman" pitchFamily="18" charset="0"/>
                <a:cs typeface="Times New Roman" pitchFamily="18" charset="0"/>
              </a:rPr>
              <a:t> </a:t>
            </a:r>
            <a:r>
              <a:rPr lang="en-US" sz="2667" b="1" i="1" dirty="0" err="1">
                <a:latin typeface="Times New Roman" pitchFamily="18" charset="0"/>
                <a:cs typeface="Times New Roman" pitchFamily="18" charset="0"/>
              </a:rPr>
              <a:t>thi</a:t>
            </a:r>
            <a:r>
              <a:rPr lang="en-US" sz="2667" b="1" i="1" dirty="0">
                <a:latin typeface="Times New Roman" pitchFamily="18" charset="0"/>
                <a:cs typeface="Times New Roman" pitchFamily="18" charset="0"/>
              </a:rPr>
              <a:t> </a:t>
            </a:r>
            <a:r>
              <a:rPr lang="en-US" sz="2667" b="1" i="1" dirty="0" err="1">
                <a:latin typeface="Times New Roman" pitchFamily="18" charset="0"/>
                <a:cs typeface="Times New Roman" pitchFamily="18" charset="0"/>
              </a:rPr>
              <a:t>đua</a:t>
            </a:r>
            <a:r>
              <a:rPr lang="en-US" sz="2667" b="1" i="1" dirty="0">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Điểm</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cụm</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thi</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đua</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chấm</a:t>
            </a:r>
            <a:r>
              <a:rPr lang="en-US" sz="2667" dirty="0">
                <a:solidFill>
                  <a:srgbClr val="0000FF"/>
                </a:solidFill>
                <a:latin typeface="Times New Roman" pitchFamily="18" charset="0"/>
                <a:cs typeface="Times New Roman" pitchFamily="18" charset="0"/>
              </a:rPr>
              <a:t> qua </a:t>
            </a:r>
            <a:r>
              <a:rPr lang="en-US" sz="2667" dirty="0" err="1">
                <a:solidFill>
                  <a:srgbClr val="0000FF"/>
                </a:solidFill>
                <a:latin typeface="Times New Roman" pitchFamily="18" charset="0"/>
                <a:cs typeface="Times New Roman" pitchFamily="18" charset="0"/>
              </a:rPr>
              <a:t>thẩm</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định</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rà</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soát</a:t>
            </a:r>
            <a:r>
              <a:rPr lang="en-US" sz="2667" dirty="0">
                <a:solidFill>
                  <a:srgbClr val="0000FF"/>
                </a:solidFill>
                <a:latin typeface="Times New Roman" pitchFamily="18" charset="0"/>
                <a:cs typeface="Times New Roman" pitchFamily="18" charset="0"/>
              </a:rPr>
              <a:t> (I): (</a:t>
            </a:r>
            <a:r>
              <a:rPr lang="en-US" sz="2667" dirty="0" err="1">
                <a:solidFill>
                  <a:srgbClr val="0000FF"/>
                </a:solidFill>
                <a:latin typeface="Times New Roman" pitchFamily="18" charset="0"/>
                <a:cs typeface="Times New Roman" pitchFamily="18" charset="0"/>
              </a:rPr>
              <a:t>nội</a:t>
            </a:r>
            <a:r>
              <a:rPr lang="en-US" sz="2667" dirty="0">
                <a:solidFill>
                  <a:srgbClr val="0000FF"/>
                </a:solidFill>
                <a:latin typeface="Times New Roman" pitchFamily="18" charset="0"/>
                <a:cs typeface="Times New Roman" pitchFamily="18" charset="0"/>
              </a:rPr>
              <a:t> dung 1 + </a:t>
            </a:r>
            <a:r>
              <a:rPr lang="en-US" sz="2667" dirty="0" err="1">
                <a:solidFill>
                  <a:srgbClr val="0000FF"/>
                </a:solidFill>
                <a:latin typeface="Times New Roman" pitchFamily="18" charset="0"/>
                <a:cs typeface="Times New Roman" pitchFamily="18" charset="0"/>
              </a:rPr>
              <a:t>nội</a:t>
            </a:r>
            <a:r>
              <a:rPr lang="en-US" sz="2667" dirty="0">
                <a:solidFill>
                  <a:srgbClr val="0000FF"/>
                </a:solidFill>
                <a:latin typeface="Times New Roman" pitchFamily="18" charset="0"/>
                <a:cs typeface="Times New Roman" pitchFamily="18" charset="0"/>
              </a:rPr>
              <a:t> dung 2 + </a:t>
            </a:r>
            <a:r>
              <a:rPr lang="en-US" sz="2667" dirty="0" err="1">
                <a:solidFill>
                  <a:srgbClr val="0000FF"/>
                </a:solidFill>
                <a:latin typeface="Times New Roman" pitchFamily="18" charset="0"/>
                <a:cs typeface="Times New Roman" pitchFamily="18" charset="0"/>
              </a:rPr>
              <a:t>nội</a:t>
            </a:r>
            <a:r>
              <a:rPr lang="en-US" sz="2667" dirty="0">
                <a:solidFill>
                  <a:srgbClr val="0000FF"/>
                </a:solidFill>
                <a:latin typeface="Times New Roman" pitchFamily="18" charset="0"/>
                <a:cs typeface="Times New Roman" pitchFamily="18" charset="0"/>
              </a:rPr>
              <a:t> dung 3 + </a:t>
            </a:r>
            <a:r>
              <a:rPr lang="en-US" sz="2667" dirty="0" err="1">
                <a:solidFill>
                  <a:srgbClr val="0000FF"/>
                </a:solidFill>
                <a:latin typeface="Times New Roman" pitchFamily="18" charset="0"/>
                <a:cs typeface="Times New Roman" pitchFamily="18" charset="0"/>
              </a:rPr>
              <a:t>điểm</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thưởng</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Điểm</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trung</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bình</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sở</a:t>
            </a:r>
            <a:r>
              <a:rPr lang="en-US" sz="2667" dirty="0">
                <a:solidFill>
                  <a:srgbClr val="0000FF"/>
                </a:solidFill>
                <a:latin typeface="Times New Roman" pitchFamily="18" charset="0"/>
                <a:cs typeface="Times New Roman" pitchFamily="18" charset="0"/>
              </a:rPr>
              <a:t>, ban, </a:t>
            </a:r>
            <a:r>
              <a:rPr lang="en-US" sz="2667" dirty="0" err="1">
                <a:solidFill>
                  <a:srgbClr val="0000FF"/>
                </a:solidFill>
                <a:latin typeface="Times New Roman" pitchFamily="18" charset="0"/>
                <a:cs typeface="Times New Roman" pitchFamily="18" charset="0"/>
              </a:rPr>
              <a:t>ngành</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và</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các</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Đoàn</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thể</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chấm</a:t>
            </a:r>
            <a:r>
              <a:rPr lang="en-US" sz="2667" dirty="0">
                <a:solidFill>
                  <a:srgbClr val="0000FF"/>
                </a:solidFill>
                <a:latin typeface="Times New Roman" pitchFamily="18" charset="0"/>
                <a:cs typeface="Times New Roman" pitchFamily="18" charset="0"/>
              </a:rPr>
              <a:t> (II) </a:t>
            </a:r>
          </a:p>
          <a:p>
            <a:pPr algn="just"/>
            <a:r>
              <a:rPr lang="en-US" sz="2667" b="1" dirty="0" err="1">
                <a:solidFill>
                  <a:srgbClr val="FF0000"/>
                </a:solidFill>
                <a:latin typeface="Times New Roman" pitchFamily="18" charset="0"/>
                <a:cs typeface="Times New Roman" pitchFamily="18" charset="0"/>
              </a:rPr>
              <a:t>Tổng</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điểm</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xếp</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hạng</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thi</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đua</a:t>
            </a:r>
            <a:r>
              <a:rPr lang="en-US" sz="2667" b="1" dirty="0">
                <a:solidFill>
                  <a:srgbClr val="FF0000"/>
                </a:solidFill>
                <a:latin typeface="Times New Roman" pitchFamily="18" charset="0"/>
                <a:cs typeface="Times New Roman" pitchFamily="18" charset="0"/>
              </a:rPr>
              <a:t> = (I + II)/2</a:t>
            </a:r>
          </a:p>
          <a:p>
            <a:pPr algn="just"/>
            <a:r>
              <a:rPr lang="en-US" sz="2667" b="1" i="1" dirty="0">
                <a:solidFill>
                  <a:srgbClr val="0000FF"/>
                </a:solidFill>
                <a:latin typeface="Times New Roman" pitchFamily="18" charset="0"/>
                <a:cs typeface="Times New Roman" pitchFamily="18" charset="0"/>
              </a:rPr>
              <a:t>3.2. </a:t>
            </a:r>
            <a:r>
              <a:rPr lang="en-US" sz="2667" b="1" i="1" dirty="0" err="1">
                <a:solidFill>
                  <a:srgbClr val="0000FF"/>
                </a:solidFill>
                <a:latin typeface="Times New Roman" pitchFamily="18" charset="0"/>
                <a:cs typeface="Times New Roman" pitchFamily="18" charset="0"/>
              </a:rPr>
              <a:t>Đối</a:t>
            </a:r>
            <a:r>
              <a:rPr lang="en-US" sz="2667" b="1" i="1" dirty="0">
                <a:solidFill>
                  <a:srgbClr val="0000FF"/>
                </a:solidFill>
                <a:latin typeface="Times New Roman" pitchFamily="18" charset="0"/>
                <a:cs typeface="Times New Roman" pitchFamily="18" charset="0"/>
              </a:rPr>
              <a:t> </a:t>
            </a:r>
            <a:r>
              <a:rPr lang="en-US" sz="2667" b="1" i="1" dirty="0" err="1">
                <a:solidFill>
                  <a:srgbClr val="0000FF"/>
                </a:solidFill>
                <a:latin typeface="Times New Roman" pitchFamily="18" charset="0"/>
                <a:cs typeface="Times New Roman" pitchFamily="18" charset="0"/>
              </a:rPr>
              <a:t>với</a:t>
            </a:r>
            <a:r>
              <a:rPr lang="en-US" sz="2667" b="1" i="1" dirty="0">
                <a:solidFill>
                  <a:srgbClr val="0000FF"/>
                </a:solidFill>
                <a:latin typeface="Times New Roman" pitchFamily="18" charset="0"/>
                <a:cs typeface="Times New Roman" pitchFamily="18" charset="0"/>
              </a:rPr>
              <a:t> </a:t>
            </a:r>
            <a:r>
              <a:rPr lang="en-US" sz="2667" b="1" i="1" dirty="0" err="1">
                <a:solidFill>
                  <a:srgbClr val="0000FF"/>
                </a:solidFill>
                <a:latin typeface="Times New Roman" pitchFamily="18" charset="0"/>
                <a:cs typeface="Times New Roman" pitchFamily="18" charset="0"/>
              </a:rPr>
              <a:t>khối</a:t>
            </a:r>
            <a:r>
              <a:rPr lang="en-US" sz="2667" b="1" i="1" dirty="0">
                <a:solidFill>
                  <a:srgbClr val="0000FF"/>
                </a:solidFill>
                <a:latin typeface="Times New Roman" pitchFamily="18" charset="0"/>
                <a:cs typeface="Times New Roman" pitchFamily="18" charset="0"/>
              </a:rPr>
              <a:t> </a:t>
            </a:r>
            <a:r>
              <a:rPr lang="en-US" sz="2667" b="1" i="1" dirty="0" err="1">
                <a:solidFill>
                  <a:srgbClr val="0000FF"/>
                </a:solidFill>
                <a:latin typeface="Times New Roman" pitchFamily="18" charset="0"/>
                <a:cs typeface="Times New Roman" pitchFamily="18" charset="0"/>
              </a:rPr>
              <a:t>thi</a:t>
            </a:r>
            <a:r>
              <a:rPr lang="en-US" sz="2667" b="1" i="1" dirty="0">
                <a:solidFill>
                  <a:srgbClr val="0000FF"/>
                </a:solidFill>
                <a:latin typeface="Times New Roman" pitchFamily="18" charset="0"/>
                <a:cs typeface="Times New Roman" pitchFamily="18" charset="0"/>
              </a:rPr>
              <a:t> </a:t>
            </a:r>
            <a:r>
              <a:rPr lang="en-US" sz="2667" b="1" i="1" dirty="0" err="1">
                <a:solidFill>
                  <a:srgbClr val="0000FF"/>
                </a:solidFill>
                <a:latin typeface="Times New Roman" pitchFamily="18" charset="0"/>
                <a:cs typeface="Times New Roman" pitchFamily="18" charset="0"/>
              </a:rPr>
              <a:t>đua</a:t>
            </a:r>
            <a:r>
              <a:rPr lang="en-US" sz="2667" b="1" i="1"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Điểm</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khối</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thi</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đua</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chấm</a:t>
            </a:r>
            <a:r>
              <a:rPr lang="en-US" sz="2667" dirty="0">
                <a:solidFill>
                  <a:srgbClr val="0000FF"/>
                </a:solidFill>
                <a:latin typeface="Times New Roman" pitchFamily="18" charset="0"/>
                <a:cs typeface="Times New Roman" pitchFamily="18" charset="0"/>
              </a:rPr>
              <a:t> qua </a:t>
            </a:r>
            <a:r>
              <a:rPr lang="en-US" sz="2667" dirty="0" err="1">
                <a:solidFill>
                  <a:srgbClr val="0000FF"/>
                </a:solidFill>
                <a:latin typeface="Times New Roman" pitchFamily="18" charset="0"/>
                <a:cs typeface="Times New Roman" pitchFamily="18" charset="0"/>
              </a:rPr>
              <a:t>thẩm</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định</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rà</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soát</a:t>
            </a:r>
            <a:r>
              <a:rPr lang="en-US" sz="2667" dirty="0">
                <a:solidFill>
                  <a:srgbClr val="0000FF"/>
                </a:solidFill>
                <a:latin typeface="Times New Roman" pitchFamily="18" charset="0"/>
                <a:cs typeface="Times New Roman" pitchFamily="18" charset="0"/>
              </a:rPr>
              <a:t> (I): (</a:t>
            </a:r>
            <a:r>
              <a:rPr lang="en-US" sz="2667" dirty="0" err="1">
                <a:solidFill>
                  <a:srgbClr val="0000FF"/>
                </a:solidFill>
                <a:latin typeface="Times New Roman" pitchFamily="18" charset="0"/>
                <a:cs typeface="Times New Roman" pitchFamily="18" charset="0"/>
              </a:rPr>
              <a:t>nội</a:t>
            </a:r>
            <a:r>
              <a:rPr lang="en-US" sz="2667" dirty="0">
                <a:solidFill>
                  <a:srgbClr val="0000FF"/>
                </a:solidFill>
                <a:latin typeface="Times New Roman" pitchFamily="18" charset="0"/>
                <a:cs typeface="Times New Roman" pitchFamily="18" charset="0"/>
              </a:rPr>
              <a:t> dung 1 + </a:t>
            </a:r>
            <a:r>
              <a:rPr lang="en-US" sz="2667" dirty="0" err="1">
                <a:solidFill>
                  <a:srgbClr val="0000FF"/>
                </a:solidFill>
                <a:latin typeface="Times New Roman" pitchFamily="18" charset="0"/>
                <a:cs typeface="Times New Roman" pitchFamily="18" charset="0"/>
              </a:rPr>
              <a:t>nội</a:t>
            </a:r>
            <a:r>
              <a:rPr lang="en-US" sz="2667" dirty="0">
                <a:solidFill>
                  <a:srgbClr val="0000FF"/>
                </a:solidFill>
                <a:latin typeface="Times New Roman" pitchFamily="18" charset="0"/>
                <a:cs typeface="Times New Roman" pitchFamily="18" charset="0"/>
              </a:rPr>
              <a:t> dung 2 + </a:t>
            </a:r>
            <a:r>
              <a:rPr lang="en-US" sz="2667" dirty="0" err="1">
                <a:solidFill>
                  <a:srgbClr val="0000FF"/>
                </a:solidFill>
                <a:latin typeface="Times New Roman" pitchFamily="18" charset="0"/>
                <a:cs typeface="Times New Roman" pitchFamily="18" charset="0"/>
              </a:rPr>
              <a:t>nội</a:t>
            </a:r>
            <a:r>
              <a:rPr lang="en-US" sz="2667" dirty="0">
                <a:solidFill>
                  <a:srgbClr val="0000FF"/>
                </a:solidFill>
                <a:latin typeface="Times New Roman" pitchFamily="18" charset="0"/>
                <a:cs typeface="Times New Roman" pitchFamily="18" charset="0"/>
              </a:rPr>
              <a:t> dung 3 + </a:t>
            </a:r>
            <a:r>
              <a:rPr lang="en-US" sz="2667" dirty="0" err="1">
                <a:solidFill>
                  <a:srgbClr val="0000FF"/>
                </a:solidFill>
                <a:latin typeface="Times New Roman" pitchFamily="18" charset="0"/>
                <a:cs typeface="Times New Roman" pitchFamily="18" charset="0"/>
              </a:rPr>
              <a:t>điểm</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thưởng</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Điểm</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rà</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soát</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của</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Sở</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Nội</a:t>
            </a:r>
            <a:r>
              <a:rPr lang="en-US" sz="2667" dirty="0">
                <a:solidFill>
                  <a:srgbClr val="0000FF"/>
                </a:solidFill>
                <a:latin typeface="Times New Roman" pitchFamily="18" charset="0"/>
                <a:cs typeface="Times New Roman" pitchFamily="18" charset="0"/>
              </a:rPr>
              <a:t> </a:t>
            </a:r>
            <a:r>
              <a:rPr lang="en-US" sz="2667" dirty="0" err="1">
                <a:solidFill>
                  <a:srgbClr val="0000FF"/>
                </a:solidFill>
                <a:latin typeface="Times New Roman" pitchFamily="18" charset="0"/>
                <a:cs typeface="Times New Roman" pitchFamily="18" charset="0"/>
              </a:rPr>
              <a:t>vụ</a:t>
            </a:r>
            <a:r>
              <a:rPr lang="en-US" sz="2667" dirty="0">
                <a:solidFill>
                  <a:srgbClr val="0000FF"/>
                </a:solidFill>
                <a:latin typeface="Times New Roman" pitchFamily="18" charset="0"/>
                <a:cs typeface="Times New Roman" pitchFamily="18" charset="0"/>
              </a:rPr>
              <a:t> (II)</a:t>
            </a:r>
          </a:p>
          <a:p>
            <a:pPr algn="just"/>
            <a:r>
              <a:rPr lang="en-US" sz="2667" b="1" dirty="0" err="1">
                <a:solidFill>
                  <a:srgbClr val="FF0000"/>
                </a:solidFill>
                <a:latin typeface="Times New Roman" pitchFamily="18" charset="0"/>
                <a:cs typeface="Times New Roman" pitchFamily="18" charset="0"/>
              </a:rPr>
              <a:t>Tổng</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điểm</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xếp</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hạng</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thi</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đua</a:t>
            </a:r>
            <a:r>
              <a:rPr lang="en-US" sz="2667" b="1" dirty="0">
                <a:solidFill>
                  <a:srgbClr val="FF0000"/>
                </a:solidFill>
                <a:latin typeface="Times New Roman" pitchFamily="18" charset="0"/>
                <a:cs typeface="Times New Roman" pitchFamily="18" charset="0"/>
              </a:rPr>
              <a:t> = (I + II)/2</a:t>
            </a:r>
          </a:p>
          <a:p>
            <a:pPr algn="just"/>
            <a:r>
              <a:rPr lang="en-US" sz="2667" b="1" dirty="0" err="1">
                <a:solidFill>
                  <a:srgbClr val="FF0000"/>
                </a:solidFill>
                <a:latin typeface="Times New Roman" panose="02020603050405020304" pitchFamily="18" charset="0"/>
                <a:cs typeface="Times New Roman" panose="02020603050405020304" pitchFamily="18" charset="0"/>
              </a:rPr>
              <a:t>Về</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điểm</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thưởng</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và</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điểm</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trừ</a:t>
            </a:r>
            <a:r>
              <a:rPr lang="en-US" sz="2667" b="1" dirty="0">
                <a:solidFill>
                  <a:srgbClr val="FF0000"/>
                </a:solidFill>
                <a:latin typeface="Times New Roman" panose="02020603050405020304" pitchFamily="18" charset="0"/>
                <a:cs typeface="Times New Roman" panose="02020603050405020304" pitchFamily="18" charset="0"/>
              </a:rPr>
              <a:t>: </a:t>
            </a:r>
            <a:r>
              <a:rPr lang="en-US" sz="2667" dirty="0" err="1">
                <a:solidFill>
                  <a:srgbClr val="0000FF"/>
                </a:solidFill>
                <a:latin typeface="Times New Roman" panose="02020603050405020304" pitchFamily="18" charset="0"/>
                <a:cs typeface="Times New Roman" panose="02020603050405020304" pitchFamily="18" charset="0"/>
              </a:rPr>
              <a:t>theo</a:t>
            </a:r>
            <a:r>
              <a:rPr lang="en-US" sz="2667" dirty="0">
                <a:solidFill>
                  <a:srgbClr val="0000FF"/>
                </a:solidFill>
                <a:latin typeface="Times New Roman" panose="02020603050405020304" pitchFamily="18" charset="0"/>
                <a:cs typeface="Times New Roman" panose="02020603050405020304" pitchFamily="18" charset="0"/>
              </a:rPr>
              <a:t> </a:t>
            </a:r>
            <a:r>
              <a:rPr lang="en-US" sz="2667" dirty="0" err="1">
                <a:solidFill>
                  <a:srgbClr val="0000FF"/>
                </a:solidFill>
                <a:latin typeface="Times New Roman" panose="02020603050405020304" pitchFamily="18" charset="0"/>
                <a:cs typeface="Times New Roman" panose="02020603050405020304" pitchFamily="18" charset="0"/>
              </a:rPr>
              <a:t>khoản</a:t>
            </a:r>
            <a:r>
              <a:rPr lang="en-US" sz="2667" dirty="0">
                <a:solidFill>
                  <a:srgbClr val="0000FF"/>
                </a:solidFill>
                <a:latin typeface="Times New Roman" panose="02020603050405020304" pitchFamily="18" charset="0"/>
                <a:cs typeface="Times New Roman" panose="02020603050405020304" pitchFamily="18" charset="0"/>
              </a:rPr>
              <a:t> 2, </a:t>
            </a:r>
            <a:r>
              <a:rPr lang="en-US" sz="2667" dirty="0" err="1">
                <a:solidFill>
                  <a:srgbClr val="0000FF"/>
                </a:solidFill>
                <a:latin typeface="Times New Roman" panose="02020603050405020304" pitchFamily="18" charset="0"/>
                <a:cs typeface="Times New Roman" panose="02020603050405020304" pitchFamily="18" charset="0"/>
              </a:rPr>
              <a:t>Mục</a:t>
            </a:r>
            <a:r>
              <a:rPr lang="en-US" sz="2667" dirty="0">
                <a:solidFill>
                  <a:srgbClr val="0000FF"/>
                </a:solidFill>
                <a:latin typeface="Times New Roman" panose="02020603050405020304" pitchFamily="18" charset="0"/>
                <a:cs typeface="Times New Roman" panose="02020603050405020304" pitchFamily="18" charset="0"/>
              </a:rPr>
              <a:t> I, </a:t>
            </a:r>
            <a:r>
              <a:rPr lang="en-US" sz="2667" dirty="0" err="1">
                <a:solidFill>
                  <a:srgbClr val="0000FF"/>
                </a:solidFill>
                <a:latin typeface="Times New Roman" panose="02020603050405020304" pitchFamily="18" charset="0"/>
                <a:cs typeface="Times New Roman" panose="02020603050405020304" pitchFamily="18" charset="0"/>
              </a:rPr>
              <a:t>Phần</a:t>
            </a:r>
            <a:r>
              <a:rPr lang="en-US" sz="2667" dirty="0">
                <a:solidFill>
                  <a:srgbClr val="0000FF"/>
                </a:solidFill>
                <a:latin typeface="Times New Roman" panose="02020603050405020304" pitchFamily="18" charset="0"/>
                <a:cs typeface="Times New Roman" panose="02020603050405020304" pitchFamily="18" charset="0"/>
              </a:rPr>
              <a:t> II </a:t>
            </a:r>
            <a:r>
              <a:rPr lang="en-US" sz="2667" dirty="0" err="1">
                <a:solidFill>
                  <a:srgbClr val="0000FF"/>
                </a:solidFill>
                <a:latin typeface="Times New Roman" panose="02020603050405020304" pitchFamily="18" charset="0"/>
                <a:cs typeface="Times New Roman" panose="02020603050405020304" pitchFamily="18" charset="0"/>
              </a:rPr>
              <a:t>của</a:t>
            </a:r>
            <a:r>
              <a:rPr lang="en-US" sz="2667" dirty="0">
                <a:solidFill>
                  <a:srgbClr val="0000FF"/>
                </a:solidFill>
                <a:latin typeface="Times New Roman" panose="02020603050405020304" pitchFamily="18" charset="0"/>
                <a:cs typeface="Times New Roman" panose="02020603050405020304" pitchFamily="18" charset="0"/>
              </a:rPr>
              <a:t> </a:t>
            </a:r>
            <a:r>
              <a:rPr lang="en-US" sz="2667" dirty="0" err="1">
                <a:solidFill>
                  <a:srgbClr val="0000FF"/>
                </a:solidFill>
                <a:latin typeface="Times New Roman" panose="02020603050405020304" pitchFamily="18" charset="0"/>
                <a:cs typeface="Times New Roman" panose="02020603050405020304" pitchFamily="18" charset="0"/>
              </a:rPr>
              <a:t>Hướng</a:t>
            </a:r>
            <a:r>
              <a:rPr lang="en-US" sz="2667" dirty="0">
                <a:solidFill>
                  <a:srgbClr val="0000FF"/>
                </a:solidFill>
                <a:latin typeface="Times New Roman" panose="02020603050405020304" pitchFamily="18" charset="0"/>
                <a:cs typeface="Times New Roman" panose="02020603050405020304" pitchFamily="18" charset="0"/>
              </a:rPr>
              <a:t> </a:t>
            </a:r>
            <a:r>
              <a:rPr lang="en-US" sz="2667" dirty="0" err="1">
                <a:solidFill>
                  <a:srgbClr val="0000FF"/>
                </a:solidFill>
                <a:latin typeface="Times New Roman" panose="02020603050405020304" pitchFamily="18" charset="0"/>
                <a:cs typeface="Times New Roman" panose="02020603050405020304" pitchFamily="18" charset="0"/>
              </a:rPr>
              <a:t>dẫn</a:t>
            </a:r>
            <a:r>
              <a:rPr lang="en-US" sz="2667" dirty="0">
                <a:solidFill>
                  <a:srgbClr val="0000FF"/>
                </a:solidFill>
                <a:latin typeface="Times New Roman" panose="02020603050405020304" pitchFamily="18" charset="0"/>
                <a:cs typeface="Times New Roman" panose="02020603050405020304" pitchFamily="18" charset="0"/>
              </a:rPr>
              <a:t> 5492</a:t>
            </a:r>
          </a:p>
        </p:txBody>
      </p:sp>
      <p:graphicFrame>
        <p:nvGraphicFramePr>
          <p:cNvPr id="2" name="Table 1"/>
          <p:cNvGraphicFramePr>
            <a:graphicFrameLocks noGrp="1"/>
          </p:cNvGraphicFramePr>
          <p:nvPr>
            <p:extLst>
              <p:ext uri="{D42A27DB-BD31-4B8C-83A1-F6EECF244321}">
                <p14:modId xmlns:p14="http://schemas.microsoft.com/office/powerpoint/2010/main" val="1897219167"/>
              </p:ext>
            </p:extLst>
          </p:nvPr>
        </p:nvGraphicFramePr>
        <p:xfrm>
          <a:off x="130017" y="715368"/>
          <a:ext cx="11906535" cy="2794000"/>
        </p:xfrm>
        <a:graphic>
          <a:graphicData uri="http://schemas.openxmlformats.org/drawingml/2006/table">
            <a:tbl>
              <a:tblPr firstRow="1" bandRow="1">
                <a:tableStyleId>{5C22544A-7EE6-4342-B048-85BDC9FD1C3A}</a:tableStyleId>
              </a:tblPr>
              <a:tblGrid>
                <a:gridCol w="5737384">
                  <a:extLst>
                    <a:ext uri="{9D8B030D-6E8A-4147-A177-3AD203B41FA5}">
                      <a16:colId xmlns:a16="http://schemas.microsoft.com/office/drawing/2014/main" val="20000"/>
                    </a:ext>
                  </a:extLst>
                </a:gridCol>
                <a:gridCol w="6169151">
                  <a:extLst>
                    <a:ext uri="{9D8B030D-6E8A-4147-A177-3AD203B41FA5}">
                      <a16:colId xmlns:a16="http://schemas.microsoft.com/office/drawing/2014/main" val="20001"/>
                    </a:ext>
                  </a:extLst>
                </a:gridCol>
              </a:tblGrid>
              <a:tr h="2794000">
                <a:tc>
                  <a:txBody>
                    <a:bodyPr/>
                    <a:lstStyle/>
                    <a:p>
                      <a:pPr marL="0" indent="0" algn="just">
                        <a:spcBef>
                          <a:spcPts val="0"/>
                        </a:spcBef>
                        <a:buNone/>
                      </a:pPr>
                      <a:r>
                        <a:rPr lang="vi-VN" sz="2500" dirty="0">
                          <a:solidFill>
                            <a:srgbClr val="FF0000"/>
                          </a:solidFill>
                          <a:latin typeface="Times New Roman" panose="02020603050405020304" pitchFamily="18" charset="0"/>
                          <a:cs typeface="Times New Roman" panose="02020603050405020304" pitchFamily="18" charset="0"/>
                        </a:rPr>
                        <a:t>Đối với các tiêu chí định lượng</a:t>
                      </a:r>
                      <a:endParaRPr lang="en-US" sz="2500" dirty="0">
                        <a:solidFill>
                          <a:srgbClr val="FF0000"/>
                        </a:solidFill>
                        <a:latin typeface="Times New Roman" panose="02020603050405020304" pitchFamily="18" charset="0"/>
                        <a:cs typeface="Times New Roman" panose="02020603050405020304" pitchFamily="18" charset="0"/>
                      </a:endParaRPr>
                    </a:p>
                    <a:p>
                      <a:pPr algn="just">
                        <a:spcBef>
                          <a:spcPts val="0"/>
                        </a:spcBef>
                      </a:pPr>
                      <a:r>
                        <a:rPr lang="vi-VN" sz="2500" dirty="0">
                          <a:solidFill>
                            <a:srgbClr val="290BDF"/>
                          </a:solidFill>
                          <a:latin typeface="Times New Roman" panose="02020603050405020304" pitchFamily="18" charset="0"/>
                          <a:cs typeface="Times New Roman" panose="02020603050405020304" pitchFamily="18" charset="0"/>
                        </a:rPr>
                        <a:t>- Số % đạt được = TH/KH x 100%.</a:t>
                      </a:r>
                    </a:p>
                    <a:p>
                      <a:pPr algn="just">
                        <a:spcBef>
                          <a:spcPts val="0"/>
                        </a:spcBef>
                      </a:pPr>
                      <a:r>
                        <a:rPr lang="vi-VN" sz="2500" dirty="0">
                          <a:solidFill>
                            <a:srgbClr val="290BDF"/>
                          </a:solidFill>
                          <a:latin typeface="Times New Roman" panose="02020603050405020304" pitchFamily="18" charset="0"/>
                          <a:cs typeface="Times New Roman" panose="02020603050405020304" pitchFamily="18" charset="0"/>
                        </a:rPr>
                        <a:t>- Số điểm đạt được = Điểm chuẩn x Số % đạt được.</a:t>
                      </a:r>
                    </a:p>
                    <a:p>
                      <a:pPr algn="just">
                        <a:spcBef>
                          <a:spcPts val="0"/>
                        </a:spcBef>
                      </a:pPr>
                      <a:r>
                        <a:rPr lang="vi-VN" sz="2500" dirty="0">
                          <a:solidFill>
                            <a:srgbClr val="290BDF"/>
                          </a:solidFill>
                          <a:latin typeface="Times New Roman" panose="02020603050405020304" pitchFamily="18" charset="0"/>
                          <a:cs typeface="Times New Roman" panose="02020603050405020304" pitchFamily="18" charset="0"/>
                        </a:rPr>
                        <a:t>- Số điểm thưởng = Số điểm đạt được - Điểm chuẩn.</a:t>
                      </a:r>
                      <a:endParaRPr lang="en-US" sz="2500" dirty="0">
                        <a:solidFill>
                          <a:srgbClr val="290BDF"/>
                        </a:solidFill>
                      </a:endParaRPr>
                    </a:p>
                  </a:txBody>
                  <a:tcPr>
                    <a:solidFill>
                      <a:schemeClr val="bg2"/>
                    </a:solidFill>
                  </a:tcPr>
                </a:tc>
                <a:tc>
                  <a:txBody>
                    <a:bodyPr/>
                    <a:lstStyle/>
                    <a:p>
                      <a:pPr algn="just">
                        <a:spcBef>
                          <a:spcPts val="0"/>
                        </a:spcBef>
                      </a:pPr>
                      <a:r>
                        <a:rPr lang="vi-VN" sz="2500" dirty="0">
                          <a:solidFill>
                            <a:srgbClr val="FF0000"/>
                          </a:solidFill>
                          <a:latin typeface="Times New Roman" panose="02020603050405020304" pitchFamily="18" charset="0"/>
                          <a:cs typeface="Times New Roman" panose="02020603050405020304" pitchFamily="18" charset="0"/>
                        </a:rPr>
                        <a:t>Đối với các tiêu chí tính ngược (giảm)</a:t>
                      </a:r>
                      <a:endParaRPr lang="en-US" sz="2500" dirty="0">
                        <a:solidFill>
                          <a:srgbClr val="FF0000"/>
                        </a:solidFill>
                        <a:latin typeface="Times New Roman" panose="02020603050405020304" pitchFamily="18" charset="0"/>
                        <a:cs typeface="Times New Roman" panose="02020603050405020304" pitchFamily="18" charset="0"/>
                      </a:endParaRPr>
                    </a:p>
                    <a:p>
                      <a:pPr algn="just">
                        <a:spcBef>
                          <a:spcPts val="0"/>
                        </a:spcBef>
                      </a:pPr>
                      <a:r>
                        <a:rPr lang="vi-VN" sz="2500" spc="-150" baseline="0" dirty="0">
                          <a:solidFill>
                            <a:srgbClr val="290BDF"/>
                          </a:solidFill>
                          <a:latin typeface="Times New Roman" panose="02020603050405020304" pitchFamily="18" charset="0"/>
                          <a:cs typeface="Times New Roman" panose="02020603050405020304" pitchFamily="18" charset="0"/>
                        </a:rPr>
                        <a:t>Số % đạt được = 100% + (KH - TH)/KH x 100%.</a:t>
                      </a:r>
                    </a:p>
                    <a:p>
                      <a:pPr algn="just">
                        <a:spcBef>
                          <a:spcPts val="0"/>
                        </a:spcBef>
                      </a:pPr>
                      <a:r>
                        <a:rPr lang="vi-VN" sz="2500" dirty="0">
                          <a:solidFill>
                            <a:srgbClr val="290BDF"/>
                          </a:solidFill>
                          <a:latin typeface="Times New Roman" panose="02020603050405020304" pitchFamily="18" charset="0"/>
                          <a:cs typeface="Times New Roman" panose="02020603050405020304" pitchFamily="18" charset="0"/>
                        </a:rPr>
                        <a:t>Số điểm đạt được = Điểm chuẩn x Số % đạt được.</a:t>
                      </a:r>
                    </a:p>
                    <a:p>
                      <a:pPr algn="just">
                        <a:spcBef>
                          <a:spcPts val="0"/>
                        </a:spcBef>
                      </a:pPr>
                      <a:r>
                        <a:rPr lang="vi-VN" sz="2500" dirty="0">
                          <a:solidFill>
                            <a:srgbClr val="290BDF"/>
                          </a:solidFill>
                          <a:latin typeface="Times New Roman" panose="02020603050405020304" pitchFamily="18" charset="0"/>
                          <a:cs typeface="Times New Roman" panose="02020603050405020304" pitchFamily="18" charset="0"/>
                        </a:rPr>
                        <a:t>Số điểm thưởng = Số điểm đạt được - Điểm chuẩn.</a:t>
                      </a:r>
                      <a:endParaRPr lang="en-US" sz="2500" dirty="0">
                        <a:solidFill>
                          <a:srgbClr val="290BDF"/>
                        </a:solidFill>
                      </a:endParaRPr>
                    </a:p>
                  </a:txBody>
                  <a:tcPr>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132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animEffect transition="in" filter="wheel(1)">
                                      <p:cBhvr>
                                        <p:cTn id="11" dur="2000"/>
                                        <p:tgtEl>
                                          <p:spTgt spid="5">
                                            <p:txEl>
                                              <p:pRg st="8" end="8"/>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animEffect transition="in" filter="wheel(1)">
                                      <p:cBhvr>
                                        <p:cTn id="15" dur="2000"/>
                                        <p:tgtEl>
                                          <p:spTgt spid="5">
                                            <p:txEl>
                                              <p:pRg st="9" end="9"/>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heel(1)">
                                      <p:cBhvr>
                                        <p:cTn id="23" dur="2000"/>
                                        <p:tgtEl>
                                          <p:spTgt spid="5">
                                            <p:txEl>
                                              <p:pRg st="5" end="5"/>
                                            </p:txEl>
                                          </p:spTgt>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heel(1)">
                                      <p:cBhvr>
                                        <p:cTn id="27" dur="2000"/>
                                        <p:tgtEl>
                                          <p:spTgt spid="5">
                                            <p:txEl>
                                              <p:pRg st="6" end="6"/>
                                            </p:txEl>
                                          </p:spTgt>
                                        </p:tgtEl>
                                      </p:cBhvr>
                                    </p:animEffect>
                                  </p:childTnLst>
                                </p:cTn>
                              </p:par>
                            </p:childTnLst>
                          </p:cTn>
                        </p:par>
                        <p:par>
                          <p:cTn id="28" fill="hold">
                            <p:stCondLst>
                              <p:cond delay="12000"/>
                            </p:stCondLst>
                            <p:childTnLst>
                              <p:par>
                                <p:cTn id="29" presetID="21" presetClass="entr" presetSubtype="1" fill="hold"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wheel(1)">
                                      <p:cBhvr>
                                        <p:cTn id="31"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p:cNvSpPr>
            <a:spLocks noChangeArrowheads="1"/>
          </p:cNvSpPr>
          <p:nvPr/>
        </p:nvSpPr>
        <p:spPr bwMode="auto">
          <a:xfrm>
            <a:off x="990600" y="0"/>
            <a:ext cx="10363200" cy="1066800"/>
          </a:xfrm>
          <a:prstGeom prst="roundRect">
            <a:avLst>
              <a:gd name="adj" fmla="val 16667"/>
            </a:avLst>
          </a:prstGeom>
          <a:gradFill rotWithShape="1">
            <a:gsLst>
              <a:gs pos="0">
                <a:srgbClr val="88FFFF"/>
              </a:gs>
              <a:gs pos="50000">
                <a:srgbClr val="B8FEFF"/>
              </a:gs>
              <a:gs pos="100000">
                <a:srgbClr val="DCFEFF"/>
              </a:gs>
            </a:gsLst>
            <a:lin ang="8100000" scaled="1"/>
          </a:gradFill>
          <a:ln w="38100">
            <a:solidFill>
              <a:srgbClr val="000099"/>
            </a:solidFill>
            <a:round/>
            <a:headEnd/>
            <a:tailEnd/>
          </a:ln>
        </p:spPr>
        <p:txBody>
          <a:bodyPr wrap="none" lIns="91440" tIns="45720" rIns="91440" bIns="45720" anchor="ctr"/>
          <a:lstStyle>
            <a:lvl1pPr eaLnBrk="0" hangingPunct="0">
              <a:spcBef>
                <a:spcPct val="20000"/>
              </a:spcBef>
              <a:buChar char="•"/>
              <a:defRPr sz="3200" b="1">
                <a:solidFill>
                  <a:schemeClr val="accent1"/>
                </a:solidFill>
                <a:latin typeface="Arial" charset="0"/>
                <a:ea typeface="MS PGothic" pitchFamily="34" charset="-128"/>
              </a:defRPr>
            </a:lvl1pPr>
            <a:lvl2pPr marL="742950" indent="-285750" eaLnBrk="0" hangingPunct="0">
              <a:spcBef>
                <a:spcPct val="20000"/>
              </a:spcBef>
              <a:buChar char="–"/>
              <a:defRPr sz="2800">
                <a:solidFill>
                  <a:schemeClr val="tx2"/>
                </a:solidFill>
                <a:latin typeface="Arial" charset="0"/>
                <a:ea typeface="MS PGothic" pitchFamily="34" charset="-128"/>
              </a:defRPr>
            </a:lvl2pPr>
            <a:lvl3pPr marL="1143000" indent="-228600" eaLnBrk="0" hangingPunct="0">
              <a:spcBef>
                <a:spcPct val="20000"/>
              </a:spcBef>
              <a:buChar char="•"/>
              <a:defRPr sz="2400">
                <a:solidFill>
                  <a:schemeClr val="tx2"/>
                </a:solidFill>
                <a:latin typeface="Arial" charset="0"/>
                <a:ea typeface="MS PGothic" pitchFamily="34" charset="-128"/>
              </a:defRPr>
            </a:lvl3pPr>
            <a:lvl4pPr marL="1600200" indent="-228600" eaLnBrk="0" hangingPunct="0">
              <a:spcBef>
                <a:spcPct val="20000"/>
              </a:spcBef>
              <a:buChar char="–"/>
              <a:defRPr sz="2000">
                <a:solidFill>
                  <a:schemeClr val="tx2"/>
                </a:solidFill>
                <a:latin typeface="Arial" charset="0"/>
                <a:ea typeface="MS PGothic" pitchFamily="34" charset="-128"/>
              </a:defRPr>
            </a:lvl4pPr>
            <a:lvl5pPr marL="2057400" indent="-228600" eaLnBrk="0" hangingPunct="0">
              <a:spcBef>
                <a:spcPct val="20000"/>
              </a:spcBef>
              <a:buChar char="»"/>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2"/>
                </a:solidFill>
                <a:latin typeface="Arial" charset="0"/>
                <a:ea typeface="MS PGothic" pitchFamily="34" charset="-128"/>
              </a:defRPr>
            </a:lvl9pPr>
          </a:lstStyle>
          <a:p>
            <a:pPr algn="ctr" eaLnBrk="1" hangingPunct="1">
              <a:spcBef>
                <a:spcPct val="0"/>
              </a:spcBef>
              <a:buFontTx/>
              <a:buNone/>
            </a:pPr>
            <a:r>
              <a:rPr lang="en-US" altLang="en-US" sz="5467" dirty="0">
                <a:solidFill>
                  <a:srgbClr val="FF0000"/>
                </a:solidFill>
                <a:latin typeface="Times New Roman" pitchFamily="18" charset="0"/>
                <a:cs typeface="Times New Roman" pitchFamily="18" charset="0"/>
              </a:rPr>
              <a:t>9. </a:t>
            </a:r>
            <a:r>
              <a:rPr lang="vi-VN" altLang="en-US" sz="5467" dirty="0">
                <a:solidFill>
                  <a:srgbClr val="FF0000"/>
                </a:solidFill>
                <a:latin typeface="Times New Roman" pitchFamily="18" charset="0"/>
                <a:cs typeface="Times New Roman" pitchFamily="18" charset="0"/>
              </a:rPr>
              <a:t>Bình xét thi đua</a:t>
            </a:r>
            <a:endParaRPr lang="en-US" altLang="en-US" sz="5467" dirty="0">
              <a:solidFill>
                <a:srgbClr val="FF0000"/>
              </a:solidFill>
              <a:latin typeface="Times New Roman" pitchFamily="18" charset="0"/>
              <a:cs typeface="Times New Roman" pitchFamily="18" charset="0"/>
            </a:endParaRPr>
          </a:p>
        </p:txBody>
      </p:sp>
      <p:sp>
        <p:nvSpPr>
          <p:cNvPr id="6" name="Rounded Rectangle 4"/>
          <p:cNvSpPr>
            <a:spLocks noChangeArrowheads="1"/>
          </p:cNvSpPr>
          <p:nvPr/>
        </p:nvSpPr>
        <p:spPr bwMode="auto">
          <a:xfrm>
            <a:off x="2286000" y="1256728"/>
            <a:ext cx="8077200" cy="762000"/>
          </a:xfrm>
          <a:prstGeom prst="roundRect">
            <a:avLst>
              <a:gd name="adj" fmla="val 16667"/>
            </a:avLst>
          </a:prstGeom>
          <a:gradFill rotWithShape="1">
            <a:gsLst>
              <a:gs pos="0">
                <a:srgbClr val="88FFFF"/>
              </a:gs>
              <a:gs pos="50000">
                <a:srgbClr val="B8FEFF"/>
              </a:gs>
              <a:gs pos="100000">
                <a:srgbClr val="DCFEFF"/>
              </a:gs>
            </a:gsLst>
            <a:lin ang="5400000" scaled="1"/>
          </a:gradFill>
          <a:ln w="38100">
            <a:solidFill>
              <a:srgbClr val="000099"/>
            </a:solidFill>
            <a:round/>
            <a:headEnd/>
            <a:tailEnd/>
          </a:ln>
        </p:spPr>
        <p:txBody>
          <a:bodyPr wrap="none" lIns="91440" tIns="45720" rIns="91440" bIns="45720" anchor="ctr"/>
          <a:lstStyle>
            <a:lvl1pPr eaLnBrk="0" hangingPunct="0">
              <a:spcBef>
                <a:spcPct val="20000"/>
              </a:spcBef>
              <a:buChar char="•"/>
              <a:defRPr sz="3200" b="1">
                <a:solidFill>
                  <a:schemeClr val="accent1"/>
                </a:solidFill>
                <a:latin typeface="Arial" charset="0"/>
                <a:ea typeface="MS PGothic" pitchFamily="34" charset="-128"/>
              </a:defRPr>
            </a:lvl1pPr>
            <a:lvl2pPr marL="742950" indent="-285750" eaLnBrk="0" hangingPunct="0">
              <a:spcBef>
                <a:spcPct val="20000"/>
              </a:spcBef>
              <a:buChar char="–"/>
              <a:defRPr sz="2800">
                <a:solidFill>
                  <a:schemeClr val="tx2"/>
                </a:solidFill>
                <a:latin typeface="Arial" charset="0"/>
                <a:ea typeface="MS PGothic" pitchFamily="34" charset="-128"/>
              </a:defRPr>
            </a:lvl2pPr>
            <a:lvl3pPr marL="1143000" indent="-228600" eaLnBrk="0" hangingPunct="0">
              <a:spcBef>
                <a:spcPct val="20000"/>
              </a:spcBef>
              <a:buChar char="•"/>
              <a:defRPr sz="2400">
                <a:solidFill>
                  <a:schemeClr val="tx2"/>
                </a:solidFill>
                <a:latin typeface="Arial" charset="0"/>
                <a:ea typeface="MS PGothic" pitchFamily="34" charset="-128"/>
              </a:defRPr>
            </a:lvl3pPr>
            <a:lvl4pPr marL="1600200" indent="-228600" eaLnBrk="0" hangingPunct="0">
              <a:spcBef>
                <a:spcPct val="20000"/>
              </a:spcBef>
              <a:buChar char="–"/>
              <a:defRPr sz="2000">
                <a:solidFill>
                  <a:schemeClr val="tx2"/>
                </a:solidFill>
                <a:latin typeface="Arial" charset="0"/>
                <a:ea typeface="MS PGothic" pitchFamily="34" charset="-128"/>
              </a:defRPr>
            </a:lvl4pPr>
            <a:lvl5pPr marL="2057400" indent="-228600" eaLnBrk="0" hangingPunct="0">
              <a:spcBef>
                <a:spcPct val="20000"/>
              </a:spcBef>
              <a:buChar char="»"/>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2"/>
                </a:solidFill>
                <a:latin typeface="Arial" charset="0"/>
                <a:ea typeface="MS PGothic" pitchFamily="34" charset="-128"/>
              </a:defRPr>
            </a:lvl9pPr>
          </a:lstStyle>
          <a:p>
            <a:pPr algn="ctr" eaLnBrk="1" hangingPunct="1">
              <a:spcBef>
                <a:spcPct val="0"/>
              </a:spcBef>
              <a:buFontTx/>
              <a:buNone/>
            </a:pPr>
            <a:r>
              <a:rPr lang="vi-VN" altLang="en-US" sz="2800" dirty="0">
                <a:solidFill>
                  <a:srgbClr val="FF0000"/>
                </a:solidFill>
                <a:latin typeface="Times New Roman" pitchFamily="18" charset="0"/>
                <a:cs typeface="Times New Roman" pitchFamily="18" charset="0"/>
              </a:rPr>
              <a:t>Đối với cụm, khối </a:t>
            </a:r>
            <a:r>
              <a:rPr lang="en-US" altLang="en-US" sz="2800" dirty="0" err="1">
                <a:solidFill>
                  <a:srgbClr val="FF0000"/>
                </a:solidFill>
                <a:latin typeface="Times New Roman" pitchFamily="18" charset="0"/>
                <a:cs typeface="Times New Roman" pitchFamily="18" charset="0"/>
              </a:rPr>
              <a:t>thi</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đua</a:t>
            </a:r>
            <a:r>
              <a:rPr lang="en-US" altLang="en-US" sz="2800" dirty="0">
                <a:solidFill>
                  <a:srgbClr val="FF0000"/>
                </a:solidFill>
                <a:latin typeface="Times New Roman" pitchFamily="18" charset="0"/>
                <a:cs typeface="Times New Roman" pitchFamily="18" charset="0"/>
              </a:rPr>
              <a:t> </a:t>
            </a:r>
            <a:r>
              <a:rPr lang="en-US" altLang="en-US" sz="2800" dirty="0" err="1">
                <a:solidFill>
                  <a:srgbClr val="FF0000"/>
                </a:solidFill>
                <a:latin typeface="Times New Roman" pitchFamily="18" charset="0"/>
                <a:cs typeface="Times New Roman" pitchFamily="18" charset="0"/>
              </a:rPr>
              <a:t>cấp</a:t>
            </a:r>
            <a:r>
              <a:rPr lang="en-US" altLang="en-US" sz="2800" dirty="0">
                <a:solidFill>
                  <a:srgbClr val="FF0000"/>
                </a:solidFill>
                <a:latin typeface="Times New Roman" pitchFamily="18" charset="0"/>
                <a:cs typeface="Times New Roman" pitchFamily="18" charset="0"/>
              </a:rPr>
              <a:t> T</a:t>
            </a:r>
            <a:r>
              <a:rPr lang="vi-VN" altLang="en-US" sz="2800" dirty="0">
                <a:solidFill>
                  <a:srgbClr val="FF0000"/>
                </a:solidFill>
                <a:latin typeface="Times New Roman" pitchFamily="18" charset="0"/>
                <a:cs typeface="Times New Roman" pitchFamily="18" charset="0"/>
              </a:rPr>
              <a:t>hành phố</a:t>
            </a:r>
          </a:p>
        </p:txBody>
      </p:sp>
      <p:sp>
        <p:nvSpPr>
          <p:cNvPr id="7" name="Rounded Rectangle 5"/>
          <p:cNvSpPr>
            <a:spLocks noChangeArrowheads="1"/>
          </p:cNvSpPr>
          <p:nvPr/>
        </p:nvSpPr>
        <p:spPr bwMode="auto">
          <a:xfrm>
            <a:off x="264975" y="2350245"/>
            <a:ext cx="4916488" cy="3500097"/>
          </a:xfrm>
          <a:prstGeom prst="roundRect">
            <a:avLst>
              <a:gd name="adj" fmla="val 16667"/>
            </a:avLst>
          </a:prstGeom>
          <a:gradFill rotWithShape="1">
            <a:gsLst>
              <a:gs pos="0">
                <a:srgbClr val="88FFFF"/>
              </a:gs>
              <a:gs pos="50000">
                <a:srgbClr val="B8FEFF"/>
              </a:gs>
              <a:gs pos="100000">
                <a:srgbClr val="DCFEFF"/>
              </a:gs>
            </a:gsLst>
            <a:lin ang="5400000" scaled="1"/>
          </a:gradFill>
          <a:ln w="38100" algn="ctr">
            <a:solidFill>
              <a:schemeClr val="tx1"/>
            </a:solidFill>
            <a:round/>
            <a:headEnd/>
            <a:tailEnd/>
          </a:ln>
        </p:spPr>
        <p:txBody>
          <a:bodyPr wrap="none" lIns="91440" tIns="45720" rIns="91440" bIns="45720" anchor="ctr"/>
          <a:lstStyle>
            <a:lvl1pPr eaLnBrk="0" hangingPunct="0">
              <a:spcBef>
                <a:spcPct val="20000"/>
              </a:spcBef>
              <a:buChar char="•"/>
              <a:defRPr sz="3200" b="1">
                <a:solidFill>
                  <a:schemeClr val="accent1"/>
                </a:solidFill>
                <a:latin typeface="Arial" charset="0"/>
                <a:ea typeface="MS PGothic" pitchFamily="34" charset="-128"/>
              </a:defRPr>
            </a:lvl1pPr>
            <a:lvl2pPr marL="742950" indent="-285750" eaLnBrk="0" hangingPunct="0">
              <a:spcBef>
                <a:spcPct val="20000"/>
              </a:spcBef>
              <a:buChar char="–"/>
              <a:defRPr sz="2800">
                <a:solidFill>
                  <a:schemeClr val="tx2"/>
                </a:solidFill>
                <a:latin typeface="Arial" charset="0"/>
                <a:ea typeface="MS PGothic" pitchFamily="34" charset="-128"/>
              </a:defRPr>
            </a:lvl2pPr>
            <a:lvl3pPr marL="1143000" indent="-228600" eaLnBrk="0" hangingPunct="0">
              <a:spcBef>
                <a:spcPct val="20000"/>
              </a:spcBef>
              <a:buChar char="•"/>
              <a:defRPr sz="2400">
                <a:solidFill>
                  <a:schemeClr val="tx2"/>
                </a:solidFill>
                <a:latin typeface="Arial" charset="0"/>
                <a:ea typeface="MS PGothic" pitchFamily="34" charset="-128"/>
              </a:defRPr>
            </a:lvl3pPr>
            <a:lvl4pPr marL="1600200" indent="-228600" eaLnBrk="0" hangingPunct="0">
              <a:spcBef>
                <a:spcPct val="20000"/>
              </a:spcBef>
              <a:buChar char="–"/>
              <a:defRPr sz="2000">
                <a:solidFill>
                  <a:schemeClr val="tx2"/>
                </a:solidFill>
                <a:latin typeface="Arial" charset="0"/>
                <a:ea typeface="MS PGothic" pitchFamily="34" charset="-128"/>
              </a:defRPr>
            </a:lvl4pPr>
            <a:lvl5pPr marL="2057400" indent="-228600" eaLnBrk="0" hangingPunct="0">
              <a:spcBef>
                <a:spcPct val="20000"/>
              </a:spcBef>
              <a:buChar char="»"/>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2"/>
                </a:solidFill>
                <a:latin typeface="Arial" charset="0"/>
                <a:ea typeface="MS PGothic" pitchFamily="34" charset="-128"/>
              </a:defRPr>
            </a:lvl9pPr>
          </a:lstStyle>
          <a:p>
            <a:pPr algn="just" eaLnBrk="1" hangingPunct="1">
              <a:spcBef>
                <a:spcPct val="0"/>
              </a:spcBef>
              <a:buFontTx/>
              <a:buNone/>
            </a:pPr>
            <a:r>
              <a:rPr lang="vi-VN" altLang="en-US" sz="2400" i="1" dirty="0">
                <a:solidFill>
                  <a:srgbClr val="002060"/>
                </a:solidFill>
                <a:latin typeface="Times New Roman" pitchFamily="18" charset="0"/>
                <a:cs typeface="Times New Roman" pitchFamily="18" charset="0"/>
              </a:rPr>
              <a:t>Mỗi khối tổ chức bình</a:t>
            </a:r>
            <a:r>
              <a:rPr lang="en-US" altLang="en-US" sz="2400" i="1" dirty="0">
                <a:solidFill>
                  <a:srgbClr val="002060"/>
                </a:solidFill>
                <a:latin typeface="Times New Roman" pitchFamily="18" charset="0"/>
                <a:cs typeface="Times New Roman" pitchFamily="18" charset="0"/>
              </a:rPr>
              <a:t> </a:t>
            </a:r>
            <a:r>
              <a:rPr lang="vi-VN" altLang="en-US" sz="2400" i="1" dirty="0">
                <a:solidFill>
                  <a:srgbClr val="002060"/>
                </a:solidFill>
                <a:latin typeface="Times New Roman" pitchFamily="18" charset="0"/>
                <a:cs typeface="Times New Roman" pitchFamily="18" charset="0"/>
              </a:rPr>
              <a:t>xét, suy tôn </a:t>
            </a:r>
            <a:br>
              <a:rPr lang="en-US" altLang="en-US" sz="2400" i="1" dirty="0">
                <a:solidFill>
                  <a:srgbClr val="002060"/>
                </a:solidFill>
                <a:latin typeface="Times New Roman" pitchFamily="18" charset="0"/>
                <a:cs typeface="Times New Roman" pitchFamily="18" charset="0"/>
              </a:rPr>
            </a:br>
            <a:r>
              <a:rPr lang="vi-VN" altLang="en-US" sz="2400" i="1" dirty="0">
                <a:solidFill>
                  <a:srgbClr val="FF0000"/>
                </a:solidFill>
                <a:latin typeface="Times New Roman" pitchFamily="18" charset="0"/>
                <a:cs typeface="Times New Roman" pitchFamily="18" charset="0"/>
              </a:rPr>
              <a:t>01 đơn vị tiêu biểu,</a:t>
            </a:r>
            <a:r>
              <a:rPr lang="en-US" altLang="en-US" sz="2400" i="1" dirty="0">
                <a:solidFill>
                  <a:srgbClr val="FF0000"/>
                </a:solidFill>
                <a:latin typeface="Times New Roman" pitchFamily="18" charset="0"/>
                <a:cs typeface="Times New Roman" pitchFamily="18" charset="0"/>
              </a:rPr>
              <a:t> </a:t>
            </a:r>
            <a:r>
              <a:rPr lang="vi-VN" altLang="en-US" sz="2400" i="1" dirty="0">
                <a:solidFill>
                  <a:srgbClr val="FF0000"/>
                </a:solidFill>
                <a:latin typeface="Times New Roman" pitchFamily="18" charset="0"/>
                <a:cs typeface="Times New Roman" pitchFamily="18" charset="0"/>
              </a:rPr>
              <a:t>xuất sắc nhất</a:t>
            </a:r>
            <a:r>
              <a:rPr lang="en-US" altLang="en-US" sz="2400" i="1" dirty="0">
                <a:solidFill>
                  <a:srgbClr val="FF0000"/>
                </a:solidFill>
                <a:latin typeface="Times New Roman" pitchFamily="18" charset="0"/>
                <a:cs typeface="Times New Roman" pitchFamily="18" charset="0"/>
              </a:rPr>
              <a:t>,</a:t>
            </a:r>
            <a:r>
              <a:rPr lang="en-US" altLang="en-US" sz="2400" i="1" dirty="0">
                <a:solidFill>
                  <a:schemeClr val="bg2"/>
                </a:solidFill>
                <a:latin typeface="Times New Roman" pitchFamily="18" charset="0"/>
                <a:cs typeface="Times New Roman" pitchFamily="18" charset="0"/>
              </a:rPr>
              <a:t> </a:t>
            </a:r>
          </a:p>
          <a:p>
            <a:pPr algn="just" eaLnBrk="1" hangingPunct="1">
              <a:spcBef>
                <a:spcPct val="0"/>
              </a:spcBef>
              <a:buFontTx/>
              <a:buNone/>
            </a:pPr>
            <a:r>
              <a:rPr lang="en-US" altLang="en-US" sz="2400" i="1" dirty="0" err="1">
                <a:solidFill>
                  <a:schemeClr val="bg2">
                    <a:lumMod val="25000"/>
                  </a:schemeClr>
                </a:solidFill>
                <a:latin typeface="Times New Roman" pitchFamily="18" charset="0"/>
                <a:cs typeface="Times New Roman" pitchFamily="18" charset="0"/>
              </a:rPr>
              <a:t>dẫn</a:t>
            </a:r>
            <a:r>
              <a:rPr lang="en-US" altLang="en-US" sz="2400" i="1" dirty="0">
                <a:solidFill>
                  <a:schemeClr val="bg2">
                    <a:lumMod val="25000"/>
                  </a:schemeClr>
                </a:solidFill>
                <a:latin typeface="Times New Roman" pitchFamily="18" charset="0"/>
                <a:cs typeface="Times New Roman" pitchFamily="18" charset="0"/>
              </a:rPr>
              <a:t> </a:t>
            </a:r>
            <a:r>
              <a:rPr lang="en-US" altLang="en-US" sz="2400" i="1" dirty="0" err="1">
                <a:solidFill>
                  <a:schemeClr val="bg2">
                    <a:lumMod val="25000"/>
                  </a:schemeClr>
                </a:solidFill>
                <a:latin typeface="Times New Roman" pitchFamily="18" charset="0"/>
                <a:cs typeface="Times New Roman" pitchFamily="18" charset="0"/>
              </a:rPr>
              <a:t>đầu</a:t>
            </a:r>
            <a:r>
              <a:rPr lang="en-US" altLang="en-US" sz="2400" i="1" dirty="0">
                <a:solidFill>
                  <a:schemeClr val="bg2">
                    <a:lumMod val="25000"/>
                  </a:schemeClr>
                </a:solidFill>
                <a:latin typeface="Times New Roman" pitchFamily="18" charset="0"/>
                <a:cs typeface="Times New Roman" pitchFamily="18" charset="0"/>
              </a:rPr>
              <a:t> </a:t>
            </a:r>
            <a:r>
              <a:rPr lang="vi-VN" altLang="en-US" sz="2400" i="1" dirty="0">
                <a:solidFill>
                  <a:srgbClr val="002060"/>
                </a:solidFill>
                <a:latin typeface="Times New Roman" pitchFamily="18" charset="0"/>
                <a:cs typeface="Times New Roman" pitchFamily="18" charset="0"/>
              </a:rPr>
              <a:t>đề nghị</a:t>
            </a:r>
            <a:r>
              <a:rPr lang="en-US" altLang="en-US" sz="2400" i="1" dirty="0">
                <a:solidFill>
                  <a:srgbClr val="002060"/>
                </a:solidFill>
                <a:latin typeface="Times New Roman" pitchFamily="18" charset="0"/>
                <a:cs typeface="Times New Roman" pitchFamily="18" charset="0"/>
              </a:rPr>
              <a:t> UBNDTP </a:t>
            </a:r>
            <a:r>
              <a:rPr lang="vi-VN" altLang="en-US" sz="2400" i="1" dirty="0">
                <a:solidFill>
                  <a:srgbClr val="002060"/>
                </a:solidFill>
                <a:latin typeface="Times New Roman" pitchFamily="18" charset="0"/>
                <a:cs typeface="Times New Roman" pitchFamily="18" charset="0"/>
              </a:rPr>
              <a:t>xét tặng </a:t>
            </a:r>
            <a:br>
              <a:rPr lang="en-US" altLang="en-US" sz="2400" i="1" dirty="0">
                <a:solidFill>
                  <a:srgbClr val="002060"/>
                </a:solidFill>
                <a:latin typeface="Times New Roman" pitchFamily="18" charset="0"/>
                <a:cs typeface="Times New Roman" pitchFamily="18" charset="0"/>
              </a:rPr>
            </a:br>
            <a:r>
              <a:rPr lang="vi-VN" altLang="en-US" sz="2400" i="1" dirty="0">
                <a:solidFill>
                  <a:srgbClr val="002060"/>
                </a:solidFill>
                <a:latin typeface="Times New Roman" pitchFamily="18" charset="0"/>
                <a:cs typeface="Times New Roman" pitchFamily="18" charset="0"/>
              </a:rPr>
              <a:t>Cờ </a:t>
            </a:r>
            <a:r>
              <a:rPr lang="en-US" altLang="en-US" sz="2400" i="1" dirty="0">
                <a:solidFill>
                  <a:srgbClr val="002060"/>
                </a:solidFill>
                <a:latin typeface="Times New Roman" pitchFamily="18" charset="0"/>
                <a:cs typeface="Times New Roman" pitchFamily="18" charset="0"/>
              </a:rPr>
              <a:t>TP, </a:t>
            </a:r>
            <a:r>
              <a:rPr lang="vi-VN" altLang="en-US" sz="2400" i="1" dirty="0">
                <a:solidFill>
                  <a:srgbClr val="002060"/>
                </a:solidFill>
                <a:latin typeface="Times New Roman" pitchFamily="18" charset="0"/>
                <a:cs typeface="Times New Roman" pitchFamily="18" charset="0"/>
              </a:rPr>
              <a:t>đề nghị xét tặng Cờ </a:t>
            </a:r>
            <a:r>
              <a:rPr lang="en-US" altLang="en-US" sz="2400" i="1" dirty="0">
                <a:solidFill>
                  <a:srgbClr val="002060"/>
                </a:solidFill>
                <a:latin typeface="Times New Roman" pitchFamily="18" charset="0"/>
                <a:cs typeface="Times New Roman" pitchFamily="18" charset="0"/>
              </a:rPr>
              <a:t>CP*</a:t>
            </a:r>
          </a:p>
          <a:p>
            <a:pPr algn="just" eaLnBrk="1" hangingPunct="1">
              <a:spcBef>
                <a:spcPct val="0"/>
              </a:spcBef>
              <a:buFontTx/>
              <a:buNone/>
            </a:pPr>
            <a:r>
              <a:rPr lang="en-US" altLang="en-US" sz="2400" i="1" dirty="0" err="1">
                <a:solidFill>
                  <a:srgbClr val="FF0000"/>
                </a:solidFill>
                <a:latin typeface="Times New Roman" pitchFamily="18" charset="0"/>
                <a:cs typeface="Times New Roman" pitchFamily="18" charset="0"/>
              </a:rPr>
              <a:t>Riêng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các</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cụm</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thi</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đua</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thì</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căn</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cứ</a:t>
            </a:r>
            <a:r>
              <a:rPr lang="en-US" altLang="en-US" sz="2400" i="1" dirty="0">
                <a:solidFill>
                  <a:srgbClr val="FF0000"/>
                </a:solidFill>
                <a:latin typeface="Times New Roman" pitchFamily="18" charset="0"/>
                <a:cs typeface="Times New Roman" pitchFamily="18" charset="0"/>
              </a:rPr>
              <a:t> </a:t>
            </a:r>
            <a:br>
              <a:rPr lang="en-US" altLang="en-US" sz="2400" i="1" dirty="0">
                <a:solidFill>
                  <a:srgbClr val="FF0000"/>
                </a:solidFill>
                <a:latin typeface="Times New Roman" pitchFamily="18" charset="0"/>
                <a:cs typeface="Times New Roman" pitchFamily="18" charset="0"/>
              </a:rPr>
            </a:br>
            <a:r>
              <a:rPr lang="en-US" altLang="en-US" sz="2400" i="1" dirty="0" err="1">
                <a:solidFill>
                  <a:srgbClr val="FF0000"/>
                </a:solidFill>
                <a:latin typeface="Times New Roman" pitchFamily="18" charset="0"/>
                <a:cs typeface="Times New Roman" pitchFamily="18" charset="0"/>
              </a:rPr>
              <a:t>kết</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quả</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chấm</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điểm</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của</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tổng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điểm</a:t>
            </a:r>
            <a:r>
              <a:rPr lang="en-US" altLang="en-US" sz="2400" i="1" dirty="0">
                <a:solidFill>
                  <a:srgbClr val="FF0000"/>
                </a:solidFill>
                <a:latin typeface="Times New Roman" pitchFamily="18" charset="0"/>
                <a:cs typeface="Times New Roman" pitchFamily="18" charset="0"/>
              </a:rPr>
              <a:t> </a:t>
            </a:r>
            <a:br>
              <a:rPr lang="en-US" altLang="en-US" sz="2400" i="1" dirty="0">
                <a:solidFill>
                  <a:srgbClr val="FF0000"/>
                </a:solidFill>
                <a:latin typeface="Times New Roman" pitchFamily="18" charset="0"/>
                <a:cs typeface="Times New Roman" pitchFamily="18" charset="0"/>
              </a:rPr>
            </a:br>
            <a:r>
              <a:rPr lang="en-US" altLang="en-US" sz="2400" i="1" dirty="0" err="1">
                <a:solidFill>
                  <a:srgbClr val="FF0000"/>
                </a:solidFill>
                <a:latin typeface="Times New Roman" pitchFamily="18" charset="0"/>
                <a:cs typeface="Times New Roman" pitchFamily="18" charset="0"/>
              </a:rPr>
              <a:t>chấm</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bình</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quân</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của</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các</a:t>
            </a:r>
            <a:r>
              <a:rPr lang="en-US" altLang="en-US" sz="2400" i="1" dirty="0">
                <a:solidFill>
                  <a:srgbClr val="FF0000"/>
                </a:solidFill>
                <a:latin typeface="Times New Roman" pitchFamily="18" charset="0"/>
                <a:cs typeface="Times New Roman" pitchFamily="18" charset="0"/>
              </a:rPr>
              <a:t> SBN </a:t>
            </a:r>
            <a:r>
              <a:rPr lang="en-US" altLang="en-US" sz="2400" i="1" dirty="0" err="1">
                <a:solidFill>
                  <a:srgbClr val="FF0000"/>
                </a:solidFill>
                <a:latin typeface="Times New Roman" pitchFamily="18" charset="0"/>
                <a:cs typeface="Times New Roman" pitchFamily="18" charset="0"/>
              </a:rPr>
              <a:t>có</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hệ</a:t>
            </a:r>
            <a:r>
              <a:rPr lang="en-US" altLang="en-US" sz="2400" i="1" dirty="0">
                <a:solidFill>
                  <a:srgbClr val="FF0000"/>
                </a:solidFill>
                <a:latin typeface="Times New Roman" pitchFamily="18" charset="0"/>
                <a:cs typeface="Times New Roman" pitchFamily="18" charset="0"/>
              </a:rPr>
              <a:t> </a:t>
            </a:r>
            <a:br>
              <a:rPr lang="en-US" altLang="en-US" sz="2400" i="1" dirty="0">
                <a:solidFill>
                  <a:srgbClr val="FF0000"/>
                </a:solidFill>
                <a:latin typeface="Times New Roman" pitchFamily="18" charset="0"/>
                <a:cs typeface="Times New Roman" pitchFamily="18" charset="0"/>
              </a:rPr>
            </a:br>
            <a:r>
              <a:rPr lang="en-US" altLang="en-US" sz="2400" i="1" dirty="0" err="1">
                <a:solidFill>
                  <a:srgbClr val="FF0000"/>
                </a:solidFill>
                <a:latin typeface="Times New Roman" pitchFamily="18" charset="0"/>
                <a:cs typeface="Times New Roman" pitchFamily="18" charset="0"/>
              </a:rPr>
              <a:t>thống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ngành</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dọc</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tại</a:t>
            </a:r>
            <a:r>
              <a:rPr lang="en-US" altLang="en-US" sz="2400" i="1" dirty="0">
                <a:solidFill>
                  <a:srgbClr val="FF0000"/>
                </a:solidFill>
                <a:latin typeface="Times New Roman" pitchFamily="18" charset="0"/>
                <a:cs typeface="Times New Roman" pitchFamily="18" charset="0"/>
              </a:rPr>
              <a:t> QH </a:t>
            </a:r>
            <a:r>
              <a:rPr lang="en-US" altLang="en-US" sz="2400" i="1" dirty="0" err="1">
                <a:solidFill>
                  <a:srgbClr val="FF0000"/>
                </a:solidFill>
                <a:latin typeface="Times New Roman" pitchFamily="18" charset="0"/>
                <a:cs typeface="Times New Roman" pitchFamily="18" charset="0"/>
              </a:rPr>
              <a:t>chấm</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trên</a:t>
            </a:r>
            <a:r>
              <a:rPr lang="en-US" altLang="en-US" sz="2400" i="1" dirty="0">
                <a:solidFill>
                  <a:srgbClr val="FF0000"/>
                </a:solidFill>
                <a:latin typeface="Times New Roman" pitchFamily="18" charset="0"/>
                <a:cs typeface="Times New Roman" pitchFamily="18" charset="0"/>
              </a:rPr>
              <a:t> </a:t>
            </a:r>
            <a:br>
              <a:rPr lang="en-US" altLang="en-US" sz="2400" i="1" dirty="0">
                <a:solidFill>
                  <a:srgbClr val="FF0000"/>
                </a:solidFill>
                <a:latin typeface="Times New Roman" pitchFamily="18" charset="0"/>
                <a:cs typeface="Times New Roman" pitchFamily="18" charset="0"/>
              </a:rPr>
            </a:br>
            <a:r>
              <a:rPr lang="en-US" altLang="en-US" sz="2400" i="1" dirty="0" err="1">
                <a:solidFill>
                  <a:srgbClr val="FF0000"/>
                </a:solidFill>
                <a:latin typeface="Times New Roman" pitchFamily="18" charset="0"/>
                <a:cs typeface="Times New Roman" pitchFamily="18" charset="0"/>
              </a:rPr>
              <a:t>cơ</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sở</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tổng</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hợp</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của</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Sở</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Nội</a:t>
            </a:r>
            <a:r>
              <a:rPr lang="en-US" altLang="en-US" sz="2400" i="1" dirty="0">
                <a:solidFill>
                  <a:srgbClr val="FF0000"/>
                </a:solidFill>
                <a:latin typeface="Times New Roman" pitchFamily="18" charset="0"/>
                <a:cs typeface="Times New Roman" pitchFamily="18" charset="0"/>
              </a:rPr>
              <a:t> </a:t>
            </a:r>
            <a:r>
              <a:rPr lang="en-US" altLang="en-US" sz="2400" i="1" dirty="0" err="1">
                <a:solidFill>
                  <a:srgbClr val="FF0000"/>
                </a:solidFill>
                <a:latin typeface="Times New Roman" pitchFamily="18" charset="0"/>
                <a:cs typeface="Times New Roman" pitchFamily="18" charset="0"/>
              </a:rPr>
              <a:t>vụ</a:t>
            </a:r>
            <a:r>
              <a:rPr lang="en-US" altLang="en-US" sz="2400" i="1" dirty="0">
                <a:solidFill>
                  <a:srgbClr val="FF0000"/>
                </a:solidFill>
                <a:latin typeface="Times New Roman" pitchFamily="18" charset="0"/>
                <a:cs typeface="Times New Roman" pitchFamily="18" charset="0"/>
              </a:rPr>
              <a:t>*</a:t>
            </a:r>
            <a:endParaRPr lang="vi-VN" altLang="en-US" sz="2400" i="1" dirty="0">
              <a:solidFill>
                <a:srgbClr val="FF0000"/>
              </a:solidFill>
              <a:latin typeface="Times New Roman" pitchFamily="18" charset="0"/>
              <a:cs typeface="Times New Roman" pitchFamily="18" charset="0"/>
            </a:endParaRPr>
          </a:p>
        </p:txBody>
      </p:sp>
      <p:sp>
        <p:nvSpPr>
          <p:cNvPr id="8" name="Rounded Rectangle 7"/>
          <p:cNvSpPr/>
          <p:nvPr/>
        </p:nvSpPr>
        <p:spPr bwMode="auto">
          <a:xfrm>
            <a:off x="8229600" y="2367305"/>
            <a:ext cx="3617688" cy="3500097"/>
          </a:xfrm>
          <a:prstGeom prst="roundRect">
            <a:avLst/>
          </a:prstGeom>
          <a:gradFill flip="none" rotWithShape="1">
            <a:gsLst>
              <a:gs pos="0">
                <a:srgbClr val="27E0E9">
                  <a:tint val="66000"/>
                  <a:satMod val="160000"/>
                </a:srgbClr>
              </a:gs>
              <a:gs pos="50000">
                <a:srgbClr val="27E0E9">
                  <a:tint val="44500"/>
                  <a:satMod val="160000"/>
                </a:srgbClr>
              </a:gs>
              <a:gs pos="100000">
                <a:srgbClr val="27E0E9">
                  <a:tint val="23500"/>
                  <a:satMod val="160000"/>
                </a:srgbClr>
              </a:gs>
            </a:gsLst>
            <a:path path="circle">
              <a:fillToRect l="100000" b="100000"/>
            </a:path>
            <a:tileRect t="-100000" r="-100000"/>
          </a:gradFill>
          <a:ln w="38100">
            <a:solidFill>
              <a:schemeClr val="tx1"/>
            </a:solidFill>
          </a:ln>
          <a:effectLst/>
        </p:spPr>
        <p:txBody>
          <a:bodyPr wrap="none" lIns="91440" tIns="45720" rIns="91440" bIns="45720" anchor="ctr"/>
          <a:lstStyle/>
          <a:p>
            <a:pPr algn="just">
              <a:defRPr/>
            </a:pPr>
            <a:r>
              <a:rPr lang="en-US" sz="2400" b="1" i="1" dirty="0" err="1">
                <a:solidFill>
                  <a:srgbClr val="002060"/>
                </a:solidFill>
                <a:latin typeface="Times New Roman" pitchFamily="18" charset="0"/>
                <a:cs typeface="Times New Roman" pitchFamily="18" charset="0"/>
              </a:rPr>
              <a:t>Các</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đơn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vị</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còn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lại</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được</a:t>
            </a:r>
            <a:r>
              <a:rPr lang="en-US" sz="2400" b="1" i="1" dirty="0">
                <a:solidFill>
                  <a:srgbClr val="002060"/>
                </a:solidFill>
                <a:latin typeface="Times New Roman" pitchFamily="18" charset="0"/>
                <a:cs typeface="Times New Roman" pitchFamily="18" charset="0"/>
              </a:rPr>
              <a:t> </a:t>
            </a:r>
            <a:br>
              <a:rPr lang="en-US" sz="2400" b="1" i="1" dirty="0">
                <a:solidFill>
                  <a:srgbClr val="002060"/>
                </a:solidFill>
                <a:latin typeface="Times New Roman" pitchFamily="18" charset="0"/>
                <a:cs typeface="Times New Roman" pitchFamily="18" charset="0"/>
              </a:rPr>
            </a:br>
            <a:r>
              <a:rPr lang="en-US" sz="2400" b="1" i="1" dirty="0" err="1">
                <a:solidFill>
                  <a:srgbClr val="002060"/>
                </a:solidFill>
                <a:latin typeface="Times New Roman" pitchFamily="18" charset="0"/>
                <a:cs typeface="Times New Roman" pitchFamily="18" charset="0"/>
              </a:rPr>
              <a:t>tặng</a:t>
            </a:r>
            <a:r>
              <a:rPr lang="en-US" sz="2400" b="1" i="1" dirty="0">
                <a:solidFill>
                  <a:srgbClr val="002060"/>
                </a:solidFill>
                <a:latin typeface="Times New Roman" pitchFamily="18" charset="0"/>
                <a:cs typeface="Times New Roman" pitchFamily="18" charset="0"/>
              </a:rPr>
              <a:t> </a:t>
            </a:r>
            <a:r>
              <a:rPr lang="vi-VN" sz="2400" b="1" i="1" dirty="0">
                <a:solidFill>
                  <a:srgbClr val="002060"/>
                </a:solidFill>
                <a:latin typeface="Times New Roman" pitchFamily="18" charset="0"/>
                <a:cs typeface="Times New Roman" pitchFamily="18" charset="0"/>
              </a:rPr>
              <a:t>Bằng khen Chủ tịch </a:t>
            </a:r>
            <a:br>
              <a:rPr lang="en-US" sz="2400" b="1" i="1" dirty="0">
                <a:solidFill>
                  <a:srgbClr val="002060"/>
                </a:solidFill>
                <a:latin typeface="Times New Roman" pitchFamily="18" charset="0"/>
                <a:cs typeface="Times New Roman" pitchFamily="18" charset="0"/>
              </a:rPr>
            </a:br>
            <a:r>
              <a:rPr lang="vi-VN" sz="2400" b="1" i="1" dirty="0">
                <a:solidFill>
                  <a:srgbClr val="002060"/>
                </a:solidFill>
                <a:latin typeface="Times New Roman" pitchFamily="18" charset="0"/>
                <a:cs typeface="Times New Roman" pitchFamily="18" charset="0"/>
              </a:rPr>
              <a:t>Ủy ban nhân dân </a:t>
            </a:r>
            <a:r>
              <a:rPr lang="en-US" sz="2400" b="1" i="1" dirty="0">
                <a:solidFill>
                  <a:srgbClr val="002060"/>
                </a:solidFill>
                <a:latin typeface="Times New Roman" pitchFamily="18" charset="0"/>
                <a:cs typeface="Times New Roman" pitchFamily="18" charset="0"/>
              </a:rPr>
              <a:t>TP</a:t>
            </a:r>
            <a:r>
              <a:rPr lang="vi-VN" sz="2400" b="1" i="1" dirty="0">
                <a:solidFill>
                  <a:srgbClr val="002060"/>
                </a:solidFill>
                <a:latin typeface="Times New Roman" pitchFamily="18" charset="0"/>
                <a:cs typeface="Times New Roman" pitchFamily="18" charset="0"/>
              </a:rPr>
              <a:t> </a:t>
            </a:r>
            <a:br>
              <a:rPr lang="en-US" sz="2400" b="1" i="1" dirty="0">
                <a:solidFill>
                  <a:srgbClr val="002060"/>
                </a:solidFill>
                <a:latin typeface="Times New Roman" pitchFamily="18" charset="0"/>
                <a:cs typeface="Times New Roman" pitchFamily="18" charset="0"/>
              </a:rPr>
            </a:br>
            <a:r>
              <a:rPr lang="en-US" sz="2400" b="1" i="1" dirty="0">
                <a:solidFill>
                  <a:srgbClr val="002060"/>
                </a:solidFill>
                <a:latin typeface="Times New Roman" pitchFamily="18" charset="0"/>
                <a:cs typeface="Times New Roman" pitchFamily="18" charset="0"/>
              </a:rPr>
              <a:t>(</a:t>
            </a:r>
            <a:r>
              <a:rPr lang="vi-VN" sz="2400" b="1" i="1" dirty="0">
                <a:solidFill>
                  <a:srgbClr val="002060"/>
                </a:solidFill>
                <a:latin typeface="Times New Roman" pitchFamily="18" charset="0"/>
                <a:cs typeface="Times New Roman" pitchFamily="18" charset="0"/>
              </a:rPr>
              <a:t>đơn vị hoàn thành </a:t>
            </a:r>
            <a:r>
              <a:rPr lang="vi-VN" sz="2400" b="1" dirty="0">
                <a:solidFill>
                  <a:srgbClr val="FF0000"/>
                </a:solidFill>
                <a:latin typeface="Times New Roman" pitchFamily="18" charset="0"/>
                <a:cs typeface="Times New Roman" pitchFamily="18" charset="0"/>
              </a:rPr>
              <a:t>TỐT</a:t>
            </a:r>
            <a:r>
              <a:rPr lang="vi-VN" sz="2400" b="1" i="1" dirty="0">
                <a:solidFill>
                  <a:srgbClr val="FF0000"/>
                </a:solidFill>
                <a:latin typeface="Times New Roman" pitchFamily="18" charset="0"/>
                <a:cs typeface="Times New Roman" pitchFamily="18" charset="0"/>
              </a:rPr>
              <a:t> </a:t>
            </a:r>
            <a:br>
              <a:rPr lang="en-US" sz="2400" b="1" i="1" dirty="0">
                <a:solidFill>
                  <a:srgbClr val="002060"/>
                </a:solidFill>
                <a:latin typeface="Times New Roman" pitchFamily="18" charset="0"/>
                <a:cs typeface="Times New Roman" pitchFamily="18" charset="0"/>
              </a:rPr>
            </a:br>
            <a:r>
              <a:rPr lang="vi-VN" sz="2400" b="1" i="1" dirty="0">
                <a:solidFill>
                  <a:srgbClr val="002060"/>
                </a:solidFill>
                <a:latin typeface="Times New Roman" pitchFamily="18" charset="0"/>
                <a:cs typeface="Times New Roman" pitchFamily="18" charset="0"/>
              </a:rPr>
              <a:t>nhiệm vụ và đạt từ </a:t>
            </a:r>
            <a:r>
              <a:rPr lang="vi-VN" sz="2400" b="1" i="1" dirty="0">
                <a:solidFill>
                  <a:srgbClr val="FF0000"/>
                </a:solidFill>
                <a:latin typeface="Times New Roman" pitchFamily="18" charset="0"/>
                <a:cs typeface="Times New Roman" pitchFamily="18" charset="0"/>
              </a:rPr>
              <a:t>900 </a:t>
            </a:r>
            <a:br>
              <a:rPr lang="en-US" sz="2400" b="1" i="1" dirty="0">
                <a:solidFill>
                  <a:srgbClr val="FF0000"/>
                </a:solidFill>
                <a:latin typeface="Times New Roman" pitchFamily="18" charset="0"/>
                <a:cs typeface="Times New Roman" pitchFamily="18" charset="0"/>
              </a:rPr>
            </a:br>
            <a:r>
              <a:rPr lang="vi-VN" sz="2400" b="1" i="1" dirty="0">
                <a:solidFill>
                  <a:srgbClr val="FF0000"/>
                </a:solidFill>
                <a:latin typeface="Times New Roman" pitchFamily="18" charset="0"/>
                <a:cs typeface="Times New Roman" pitchFamily="18" charset="0"/>
              </a:rPr>
              <a:t>điểm</a:t>
            </a:r>
            <a:r>
              <a:rPr lang="vi-VN" sz="2400" b="1" i="1" dirty="0">
                <a:solidFill>
                  <a:srgbClr val="002060"/>
                </a:solidFill>
                <a:latin typeface="Times New Roman" pitchFamily="18" charset="0"/>
                <a:cs typeface="Times New Roman" pitchFamily="18" charset="0"/>
              </a:rPr>
              <a:t> trở</a:t>
            </a:r>
            <a:r>
              <a:rPr lang="en-US" sz="2400" b="1" i="1" dirty="0">
                <a:solidFill>
                  <a:srgbClr val="002060"/>
                </a:solidFill>
                <a:latin typeface="Times New Roman" pitchFamily="18" charset="0"/>
                <a:cs typeface="Times New Roman" pitchFamily="18" charset="0"/>
              </a:rPr>
              <a:t> </a:t>
            </a:r>
            <a:r>
              <a:rPr lang="vi-VN" sz="2400" b="1" i="1" dirty="0">
                <a:solidFill>
                  <a:srgbClr val="002060"/>
                </a:solidFill>
                <a:latin typeface="Times New Roman" pitchFamily="18" charset="0"/>
                <a:cs typeface="Times New Roman" pitchFamily="18" charset="0"/>
              </a:rPr>
              <a:t>lên</a:t>
            </a:r>
            <a:r>
              <a:rPr lang="en-US" sz="2400" b="1" i="1" dirty="0">
                <a:solidFill>
                  <a:srgbClr val="002060"/>
                </a:solidFill>
                <a:latin typeface="Times New Roman" pitchFamily="18" charset="0"/>
                <a:cs typeface="Times New Roman" pitchFamily="18" charset="0"/>
              </a:rPr>
              <a:t>)*</a:t>
            </a:r>
          </a:p>
          <a:p>
            <a:pPr algn="just">
              <a:defRPr/>
            </a:pPr>
            <a:endParaRPr lang="vi-VN" sz="2400" b="1" i="1" dirty="0">
              <a:solidFill>
                <a:srgbClr val="002060"/>
              </a:solidFill>
              <a:latin typeface="Times New Roman" pitchFamily="18" charset="0"/>
              <a:cs typeface="Times New Roman" pitchFamily="18" charset="0"/>
            </a:endParaRPr>
          </a:p>
        </p:txBody>
      </p:sp>
      <p:cxnSp>
        <p:nvCxnSpPr>
          <p:cNvPr id="9" name="Straight Connector 8"/>
          <p:cNvCxnSpPr>
            <a:cxnSpLocks/>
            <a:stCxn id="6" idx="2"/>
            <a:endCxn id="7" idx="0"/>
          </p:cNvCxnSpPr>
          <p:nvPr/>
        </p:nvCxnSpPr>
        <p:spPr bwMode="auto">
          <a:xfrm flipH="1">
            <a:off x="2723220" y="2018729"/>
            <a:ext cx="3601381" cy="331515"/>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chemeClr val="tx1"/>
            </a:solidFill>
            <a:prstDash val="solid"/>
            <a:round/>
            <a:headEnd type="none" w="med" len="med"/>
            <a:tailEnd type="none" w="med" len="med"/>
          </a:ln>
          <a:effectLst/>
        </p:spPr>
      </p:cxnSp>
      <p:cxnSp>
        <p:nvCxnSpPr>
          <p:cNvPr id="10" name="Straight Connector 9"/>
          <p:cNvCxnSpPr>
            <a:stCxn id="6" idx="2"/>
            <a:endCxn id="8" idx="0"/>
          </p:cNvCxnSpPr>
          <p:nvPr/>
        </p:nvCxnSpPr>
        <p:spPr bwMode="auto">
          <a:xfrm>
            <a:off x="6324601" y="2018730"/>
            <a:ext cx="3713844" cy="348575"/>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chemeClr val="tx1"/>
            </a:solidFill>
            <a:prstDash val="solid"/>
            <a:round/>
            <a:headEnd type="none" w="med" len="med"/>
            <a:tailEnd type="none" w="med" len="med"/>
          </a:ln>
          <a:effectLst/>
        </p:spPr>
      </p:cxnSp>
      <p:sp>
        <p:nvSpPr>
          <p:cNvPr id="11" name="Rounded Rectangle 5"/>
          <p:cNvSpPr>
            <a:spLocks noChangeArrowheads="1"/>
          </p:cNvSpPr>
          <p:nvPr/>
        </p:nvSpPr>
        <p:spPr bwMode="auto">
          <a:xfrm>
            <a:off x="5595586" y="2350245"/>
            <a:ext cx="2176815" cy="3500097"/>
          </a:xfrm>
          <a:prstGeom prst="roundRect">
            <a:avLst>
              <a:gd name="adj" fmla="val 16667"/>
            </a:avLst>
          </a:prstGeom>
          <a:gradFill rotWithShape="1">
            <a:gsLst>
              <a:gs pos="0">
                <a:srgbClr val="88FFFF"/>
              </a:gs>
              <a:gs pos="50000">
                <a:srgbClr val="B8FEFF"/>
              </a:gs>
              <a:gs pos="100000">
                <a:srgbClr val="DCFEFF"/>
              </a:gs>
            </a:gsLst>
            <a:lin ang="5400000" scaled="1"/>
          </a:gradFill>
          <a:ln w="38100" algn="ctr">
            <a:solidFill>
              <a:schemeClr val="tx1"/>
            </a:solidFill>
            <a:round/>
            <a:headEnd/>
            <a:tailEnd/>
          </a:ln>
        </p:spPr>
        <p:txBody>
          <a:bodyPr wrap="none" lIns="91440" tIns="45720" rIns="91440" bIns="45720" anchor="ctr"/>
          <a:lstStyle>
            <a:lvl1pPr eaLnBrk="0" hangingPunct="0">
              <a:spcBef>
                <a:spcPct val="20000"/>
              </a:spcBef>
              <a:buChar char="•"/>
              <a:defRPr sz="3200" b="1">
                <a:solidFill>
                  <a:schemeClr val="accent1"/>
                </a:solidFill>
                <a:latin typeface="Arial" charset="0"/>
                <a:ea typeface="MS PGothic" pitchFamily="34" charset="-128"/>
              </a:defRPr>
            </a:lvl1pPr>
            <a:lvl2pPr marL="742950" indent="-285750" eaLnBrk="0" hangingPunct="0">
              <a:spcBef>
                <a:spcPct val="20000"/>
              </a:spcBef>
              <a:buChar char="–"/>
              <a:defRPr sz="2800">
                <a:solidFill>
                  <a:schemeClr val="tx2"/>
                </a:solidFill>
                <a:latin typeface="Arial" charset="0"/>
                <a:ea typeface="MS PGothic" pitchFamily="34" charset="-128"/>
              </a:defRPr>
            </a:lvl2pPr>
            <a:lvl3pPr marL="1143000" indent="-228600" eaLnBrk="0" hangingPunct="0">
              <a:spcBef>
                <a:spcPct val="20000"/>
              </a:spcBef>
              <a:buChar char="•"/>
              <a:defRPr sz="2400">
                <a:solidFill>
                  <a:schemeClr val="tx2"/>
                </a:solidFill>
                <a:latin typeface="Arial" charset="0"/>
                <a:ea typeface="MS PGothic" pitchFamily="34" charset="-128"/>
              </a:defRPr>
            </a:lvl3pPr>
            <a:lvl4pPr marL="1600200" indent="-228600" eaLnBrk="0" hangingPunct="0">
              <a:spcBef>
                <a:spcPct val="20000"/>
              </a:spcBef>
              <a:buChar char="–"/>
              <a:defRPr sz="2000">
                <a:solidFill>
                  <a:schemeClr val="tx2"/>
                </a:solidFill>
                <a:latin typeface="Arial" charset="0"/>
                <a:ea typeface="MS PGothic" pitchFamily="34" charset="-128"/>
              </a:defRPr>
            </a:lvl4pPr>
            <a:lvl5pPr marL="2057400" indent="-228600" eaLnBrk="0" hangingPunct="0">
              <a:spcBef>
                <a:spcPct val="20000"/>
              </a:spcBef>
              <a:buChar char="»"/>
              <a:defRPr sz="2000">
                <a:solidFill>
                  <a:schemeClr val="tx2"/>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2"/>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2"/>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2"/>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2"/>
                </a:solidFill>
                <a:latin typeface="Arial" charset="0"/>
                <a:ea typeface="MS PGothic" pitchFamily="34" charset="-128"/>
              </a:defRPr>
            </a:lvl9pPr>
          </a:lstStyle>
          <a:p>
            <a:pPr algn="ctr" eaLnBrk="1" hangingPunct="1">
              <a:spcBef>
                <a:spcPct val="0"/>
              </a:spcBef>
              <a:buFontTx/>
              <a:buNone/>
            </a:pPr>
            <a:r>
              <a:rPr lang="en-US" altLang="en-US" sz="2267" i="1" dirty="0" err="1">
                <a:solidFill>
                  <a:srgbClr val="CC00CC"/>
                </a:solidFill>
                <a:latin typeface="Times New Roman" pitchFamily="18" charset="0"/>
                <a:cs typeface="Times New Roman" pitchFamily="18" charset="0"/>
              </a:rPr>
              <a:t>Các</a:t>
            </a:r>
            <a:r>
              <a:rPr lang="en-US" altLang="en-US" sz="2267" i="1" dirty="0">
                <a:solidFill>
                  <a:srgbClr val="CC00CC"/>
                </a:solidFill>
                <a:latin typeface="Times New Roman" pitchFamily="18" charset="0"/>
                <a:cs typeface="Times New Roman" pitchFamily="18" charset="0"/>
              </a:rPr>
              <a:t> </a:t>
            </a:r>
            <a:r>
              <a:rPr lang="en-US" altLang="en-US" sz="2267" i="1" dirty="0" err="1">
                <a:solidFill>
                  <a:srgbClr val="CC00CC"/>
                </a:solidFill>
                <a:latin typeface="Times New Roman" pitchFamily="18" charset="0"/>
                <a:cs typeface="Times New Roman" pitchFamily="18" charset="0"/>
              </a:rPr>
              <a:t>đơn</a:t>
            </a:r>
            <a:r>
              <a:rPr lang="en-US" altLang="en-US" sz="2267" i="1" dirty="0">
                <a:solidFill>
                  <a:srgbClr val="CC00CC"/>
                </a:solidFill>
                <a:latin typeface="Times New Roman" pitchFamily="18" charset="0"/>
                <a:cs typeface="Times New Roman" pitchFamily="18" charset="0"/>
              </a:rPr>
              <a:t> </a:t>
            </a:r>
            <a:r>
              <a:rPr lang="en-US" altLang="en-US" sz="2267" i="1" dirty="0" err="1">
                <a:solidFill>
                  <a:srgbClr val="CC00CC"/>
                </a:solidFill>
                <a:latin typeface="Times New Roman" pitchFamily="18" charset="0"/>
                <a:cs typeface="Times New Roman" pitchFamily="18" charset="0"/>
              </a:rPr>
              <a:t>vị</a:t>
            </a:r>
            <a:r>
              <a:rPr lang="en-US" altLang="en-US" sz="2267" i="1" dirty="0">
                <a:solidFill>
                  <a:srgbClr val="CC00CC"/>
                </a:solidFill>
                <a:latin typeface="Times New Roman" pitchFamily="18" charset="0"/>
                <a:cs typeface="Times New Roman" pitchFamily="18" charset="0"/>
              </a:rPr>
              <a:t> </a:t>
            </a:r>
          </a:p>
          <a:p>
            <a:pPr algn="ctr" eaLnBrk="1" hangingPunct="1">
              <a:spcBef>
                <a:spcPct val="0"/>
              </a:spcBef>
              <a:buFontTx/>
              <a:buNone/>
            </a:pPr>
            <a:r>
              <a:rPr lang="en-US" altLang="en-US" sz="2267" i="1" dirty="0" err="1">
                <a:solidFill>
                  <a:srgbClr val="CC00CC"/>
                </a:solidFill>
                <a:latin typeface="Times New Roman" pitchFamily="18" charset="0"/>
                <a:cs typeface="Times New Roman" pitchFamily="18" charset="0"/>
              </a:rPr>
              <a:t>ngành</a:t>
            </a:r>
            <a:r>
              <a:rPr lang="en-US" altLang="en-US" sz="2267" i="1" dirty="0">
                <a:solidFill>
                  <a:srgbClr val="CC00CC"/>
                </a:solidFill>
                <a:latin typeface="Times New Roman" pitchFamily="18" charset="0"/>
                <a:cs typeface="Times New Roman" pitchFamily="18" charset="0"/>
              </a:rPr>
              <a:t> </a:t>
            </a:r>
            <a:r>
              <a:rPr lang="en-US" altLang="en-US" sz="2267" i="1" dirty="0" err="1">
                <a:solidFill>
                  <a:srgbClr val="CC00CC"/>
                </a:solidFill>
                <a:latin typeface="Times New Roman" pitchFamily="18" charset="0"/>
                <a:cs typeface="Times New Roman" pitchFamily="18" charset="0"/>
              </a:rPr>
              <a:t>dọc</a:t>
            </a:r>
            <a:r>
              <a:rPr lang="en-US" altLang="en-US" sz="2267" i="1" dirty="0">
                <a:solidFill>
                  <a:srgbClr val="CC00CC"/>
                </a:solidFill>
                <a:latin typeface="Times New Roman" pitchFamily="18" charset="0"/>
                <a:cs typeface="Times New Roman" pitchFamily="18" charset="0"/>
              </a:rPr>
              <a:t> </a:t>
            </a:r>
          </a:p>
          <a:p>
            <a:pPr algn="ctr" eaLnBrk="1" hangingPunct="1">
              <a:spcBef>
                <a:spcPct val="0"/>
              </a:spcBef>
              <a:buFontTx/>
              <a:buNone/>
            </a:pPr>
            <a:r>
              <a:rPr lang="en-US" altLang="en-US" sz="2267" i="1" dirty="0" err="1">
                <a:solidFill>
                  <a:srgbClr val="CC00CC"/>
                </a:solidFill>
                <a:latin typeface="Times New Roman" pitchFamily="18" charset="0"/>
                <a:cs typeface="Times New Roman" pitchFamily="18" charset="0"/>
              </a:rPr>
              <a:t>tham</a:t>
            </a:r>
            <a:r>
              <a:rPr lang="en-US" altLang="en-US" sz="2267" i="1" dirty="0">
                <a:solidFill>
                  <a:srgbClr val="CC00CC"/>
                </a:solidFill>
                <a:latin typeface="Times New Roman" pitchFamily="18" charset="0"/>
                <a:cs typeface="Times New Roman" pitchFamily="18" charset="0"/>
              </a:rPr>
              <a:t> </a:t>
            </a:r>
            <a:r>
              <a:rPr lang="en-US" altLang="en-US" sz="2267" i="1" dirty="0" err="1">
                <a:solidFill>
                  <a:srgbClr val="CC00CC"/>
                </a:solidFill>
                <a:latin typeface="Times New Roman" pitchFamily="18" charset="0"/>
                <a:cs typeface="Times New Roman" pitchFamily="18" charset="0"/>
              </a:rPr>
              <a:t>gia</a:t>
            </a:r>
            <a:r>
              <a:rPr lang="en-US" altLang="en-US" sz="2267" i="1" dirty="0">
                <a:solidFill>
                  <a:srgbClr val="CC00CC"/>
                </a:solidFill>
                <a:latin typeface="Times New Roman" pitchFamily="18" charset="0"/>
                <a:cs typeface="Times New Roman" pitchFamily="18" charset="0"/>
              </a:rPr>
              <a:t> </a:t>
            </a:r>
          </a:p>
          <a:p>
            <a:pPr algn="ctr" eaLnBrk="1" hangingPunct="1">
              <a:spcBef>
                <a:spcPct val="0"/>
              </a:spcBef>
              <a:buFontTx/>
              <a:buNone/>
            </a:pPr>
            <a:r>
              <a:rPr lang="en-US" altLang="en-US" sz="2267" i="1" dirty="0" err="1">
                <a:solidFill>
                  <a:srgbClr val="CC00CC"/>
                </a:solidFill>
                <a:latin typeface="Times New Roman" pitchFamily="18" charset="0"/>
                <a:cs typeface="Times New Roman" pitchFamily="18" charset="0"/>
              </a:rPr>
              <a:t>khối</a:t>
            </a:r>
            <a:r>
              <a:rPr lang="en-US" altLang="en-US" sz="2267" i="1" dirty="0">
                <a:solidFill>
                  <a:srgbClr val="CC00CC"/>
                </a:solidFill>
                <a:latin typeface="Times New Roman" pitchFamily="18" charset="0"/>
                <a:cs typeface="Times New Roman" pitchFamily="18" charset="0"/>
              </a:rPr>
              <a:t> </a:t>
            </a:r>
            <a:r>
              <a:rPr lang="en-US" altLang="en-US" sz="2267" i="1" dirty="0" err="1">
                <a:solidFill>
                  <a:srgbClr val="CC00CC"/>
                </a:solidFill>
                <a:latin typeface="Times New Roman" pitchFamily="18" charset="0"/>
                <a:cs typeface="Times New Roman" pitchFamily="18" charset="0"/>
              </a:rPr>
              <a:t>thi</a:t>
            </a:r>
            <a:r>
              <a:rPr lang="en-US" altLang="en-US" sz="2267" i="1" dirty="0">
                <a:solidFill>
                  <a:srgbClr val="CC00CC"/>
                </a:solidFill>
                <a:latin typeface="Times New Roman" pitchFamily="18" charset="0"/>
                <a:cs typeface="Times New Roman" pitchFamily="18" charset="0"/>
              </a:rPr>
              <a:t> </a:t>
            </a:r>
          </a:p>
          <a:p>
            <a:pPr algn="ctr" eaLnBrk="1" hangingPunct="1">
              <a:spcBef>
                <a:spcPct val="0"/>
              </a:spcBef>
              <a:buFontTx/>
              <a:buNone/>
            </a:pPr>
            <a:r>
              <a:rPr lang="en-US" altLang="en-US" sz="2267" i="1" dirty="0" err="1">
                <a:solidFill>
                  <a:srgbClr val="CC00CC"/>
                </a:solidFill>
                <a:latin typeface="Times New Roman" pitchFamily="18" charset="0"/>
                <a:cs typeface="Times New Roman" pitchFamily="18" charset="0"/>
              </a:rPr>
              <a:t>đua</a:t>
            </a:r>
            <a:r>
              <a:rPr lang="en-US" altLang="en-US" sz="2267" i="1" dirty="0">
                <a:solidFill>
                  <a:srgbClr val="CC00CC"/>
                </a:solidFill>
                <a:latin typeface="Times New Roman" pitchFamily="18" charset="0"/>
                <a:cs typeface="Times New Roman" pitchFamily="18" charset="0"/>
              </a:rPr>
              <a:t> </a:t>
            </a:r>
            <a:r>
              <a:rPr lang="en-US" altLang="en-US" sz="2267" i="1" dirty="0" err="1">
                <a:solidFill>
                  <a:srgbClr val="CC00CC"/>
                </a:solidFill>
                <a:latin typeface="Times New Roman" pitchFamily="18" charset="0"/>
                <a:cs typeface="Times New Roman" pitchFamily="18" charset="0"/>
              </a:rPr>
              <a:t>thuộc</a:t>
            </a:r>
            <a:r>
              <a:rPr lang="en-US" altLang="en-US" sz="2267" i="1" dirty="0">
                <a:solidFill>
                  <a:srgbClr val="CC00CC"/>
                </a:solidFill>
                <a:latin typeface="Times New Roman" pitchFamily="18" charset="0"/>
                <a:cs typeface="Times New Roman" pitchFamily="18" charset="0"/>
              </a:rPr>
              <a:t> </a:t>
            </a:r>
          </a:p>
          <a:p>
            <a:pPr algn="ctr" eaLnBrk="1" hangingPunct="1">
              <a:spcBef>
                <a:spcPct val="0"/>
              </a:spcBef>
              <a:buFontTx/>
              <a:buNone/>
            </a:pPr>
            <a:r>
              <a:rPr lang="en-US" altLang="en-US" sz="2267" i="1" dirty="0" err="1">
                <a:solidFill>
                  <a:srgbClr val="CC00CC"/>
                </a:solidFill>
                <a:latin typeface="Times New Roman" pitchFamily="18" charset="0"/>
                <a:cs typeface="Times New Roman" pitchFamily="18" charset="0"/>
              </a:rPr>
              <a:t>Thành</a:t>
            </a:r>
            <a:r>
              <a:rPr lang="en-US" altLang="en-US" sz="2267" i="1" dirty="0">
                <a:solidFill>
                  <a:srgbClr val="CC00CC"/>
                </a:solidFill>
                <a:latin typeface="Times New Roman" pitchFamily="18" charset="0"/>
                <a:cs typeface="Times New Roman" pitchFamily="18" charset="0"/>
              </a:rPr>
              <a:t> </a:t>
            </a:r>
            <a:r>
              <a:rPr lang="en-US" altLang="en-US" sz="2267" i="1" dirty="0" err="1">
                <a:solidFill>
                  <a:srgbClr val="CC00CC"/>
                </a:solidFill>
                <a:latin typeface="Times New Roman" pitchFamily="18" charset="0"/>
                <a:cs typeface="Times New Roman" pitchFamily="18" charset="0"/>
              </a:rPr>
              <a:t>phố</a:t>
            </a:r>
            <a:endParaRPr lang="en-US" altLang="en-US" sz="2267" i="1" dirty="0">
              <a:solidFill>
                <a:srgbClr val="CC00CC"/>
              </a:solidFill>
              <a:latin typeface="Times New Roman" pitchFamily="18" charset="0"/>
              <a:cs typeface="Times New Roman" pitchFamily="18" charset="0"/>
            </a:endParaRPr>
          </a:p>
          <a:p>
            <a:pPr algn="ctr" eaLnBrk="1" hangingPunct="1">
              <a:spcBef>
                <a:spcPct val="0"/>
              </a:spcBef>
              <a:buFontTx/>
              <a:buNone/>
            </a:pPr>
            <a:r>
              <a:rPr lang="en-US" altLang="en-US" sz="2267" i="1" dirty="0">
                <a:solidFill>
                  <a:srgbClr val="FF0000"/>
                </a:solidFill>
                <a:latin typeface="Times New Roman" pitchFamily="18" charset="0"/>
                <a:cs typeface="Times New Roman" pitchFamily="18" charset="0"/>
              </a:rPr>
              <a:t>KHÔNG</a:t>
            </a:r>
            <a:r>
              <a:rPr lang="en-US" altLang="en-US" sz="2267" i="1" dirty="0">
                <a:solidFill>
                  <a:srgbClr val="CC00CC"/>
                </a:solidFill>
                <a:latin typeface="Times New Roman" pitchFamily="18" charset="0"/>
                <a:cs typeface="Times New Roman" pitchFamily="18" charset="0"/>
              </a:rPr>
              <a:t> </a:t>
            </a:r>
          </a:p>
          <a:p>
            <a:pPr algn="ctr" eaLnBrk="1" hangingPunct="1">
              <a:spcBef>
                <a:spcPct val="0"/>
              </a:spcBef>
              <a:buFontTx/>
              <a:buNone/>
            </a:pPr>
            <a:r>
              <a:rPr lang="en-US" altLang="en-US" sz="2267" i="1" dirty="0" err="1">
                <a:solidFill>
                  <a:srgbClr val="CC00CC"/>
                </a:solidFill>
                <a:latin typeface="Times New Roman" pitchFamily="18" charset="0"/>
                <a:cs typeface="Times New Roman" pitchFamily="18" charset="0"/>
              </a:rPr>
              <a:t>đề</a:t>
            </a:r>
            <a:r>
              <a:rPr lang="en-US" altLang="en-US" sz="2267" i="1" dirty="0">
                <a:solidFill>
                  <a:srgbClr val="CC00CC"/>
                </a:solidFill>
                <a:latin typeface="Times New Roman" pitchFamily="18" charset="0"/>
                <a:cs typeface="Times New Roman" pitchFamily="18" charset="0"/>
              </a:rPr>
              <a:t> </a:t>
            </a:r>
            <a:r>
              <a:rPr lang="en-US" altLang="en-US" sz="2267" i="1" dirty="0" err="1">
                <a:solidFill>
                  <a:srgbClr val="CC00CC"/>
                </a:solidFill>
                <a:latin typeface="Times New Roman" pitchFamily="18" charset="0"/>
                <a:cs typeface="Times New Roman" pitchFamily="18" charset="0"/>
              </a:rPr>
              <a:t>nghị</a:t>
            </a:r>
            <a:r>
              <a:rPr lang="en-US" altLang="en-US" sz="2267" i="1" dirty="0">
                <a:solidFill>
                  <a:srgbClr val="CC00CC"/>
                </a:solidFill>
                <a:latin typeface="Times New Roman" pitchFamily="18" charset="0"/>
                <a:cs typeface="Times New Roman" pitchFamily="18" charset="0"/>
              </a:rPr>
              <a:t> </a:t>
            </a:r>
            <a:r>
              <a:rPr lang="en-US" altLang="en-US" sz="2267" i="1" dirty="0" err="1">
                <a:solidFill>
                  <a:srgbClr val="CC00CC"/>
                </a:solidFill>
                <a:latin typeface="Times New Roman" pitchFamily="18" charset="0"/>
                <a:cs typeface="Times New Roman" pitchFamily="18" charset="0"/>
              </a:rPr>
              <a:t>xét</a:t>
            </a:r>
            <a:r>
              <a:rPr lang="en-US" altLang="en-US" sz="2267" i="1" dirty="0">
                <a:solidFill>
                  <a:srgbClr val="CC00CC"/>
                </a:solidFill>
                <a:latin typeface="Times New Roman" pitchFamily="18" charset="0"/>
                <a:cs typeface="Times New Roman" pitchFamily="18" charset="0"/>
              </a:rPr>
              <a:t> </a:t>
            </a:r>
          </a:p>
          <a:p>
            <a:pPr algn="ctr" eaLnBrk="1" hangingPunct="1">
              <a:spcBef>
                <a:spcPct val="0"/>
              </a:spcBef>
              <a:buFontTx/>
              <a:buNone/>
            </a:pPr>
            <a:r>
              <a:rPr lang="en-US" altLang="en-US" sz="2267" i="1" dirty="0" err="1">
                <a:solidFill>
                  <a:srgbClr val="CC00CC"/>
                </a:solidFill>
                <a:latin typeface="Times New Roman" pitchFamily="18" charset="0"/>
                <a:cs typeface="Times New Roman" pitchFamily="18" charset="0"/>
              </a:rPr>
              <a:t>tặng</a:t>
            </a:r>
            <a:r>
              <a:rPr lang="en-US" altLang="en-US" sz="2267" i="1" dirty="0">
                <a:solidFill>
                  <a:srgbClr val="CC00CC"/>
                </a:solidFill>
                <a:latin typeface="Times New Roman" pitchFamily="18" charset="0"/>
                <a:cs typeface="Times New Roman" pitchFamily="18" charset="0"/>
              </a:rPr>
              <a:t> </a:t>
            </a:r>
            <a:r>
              <a:rPr lang="en-US" altLang="en-US" sz="2267" i="1" dirty="0" err="1">
                <a:solidFill>
                  <a:srgbClr val="CC00CC"/>
                </a:solidFill>
                <a:latin typeface="Times New Roman" pitchFamily="18" charset="0"/>
                <a:cs typeface="Times New Roman" pitchFamily="18" charset="0"/>
              </a:rPr>
              <a:t>Cờ</a:t>
            </a:r>
            <a:r>
              <a:rPr lang="en-US" altLang="en-US" sz="2267" i="1" dirty="0">
                <a:solidFill>
                  <a:srgbClr val="CC00CC"/>
                </a:solidFill>
                <a:latin typeface="Times New Roman" pitchFamily="18" charset="0"/>
                <a:cs typeface="Times New Roman" pitchFamily="18" charset="0"/>
              </a:rPr>
              <a:t> </a:t>
            </a:r>
            <a:r>
              <a:rPr lang="en-US" altLang="en-US" sz="2267" i="1" dirty="0" err="1">
                <a:solidFill>
                  <a:srgbClr val="CC00CC"/>
                </a:solidFill>
                <a:latin typeface="Times New Roman" pitchFamily="18" charset="0"/>
                <a:cs typeface="Times New Roman" pitchFamily="18" charset="0"/>
              </a:rPr>
              <a:t>thi</a:t>
            </a:r>
            <a:r>
              <a:rPr lang="en-US" altLang="en-US" sz="2267" i="1" dirty="0">
                <a:solidFill>
                  <a:srgbClr val="CC00CC"/>
                </a:solidFill>
                <a:latin typeface="Times New Roman" pitchFamily="18" charset="0"/>
                <a:cs typeface="Times New Roman" pitchFamily="18" charset="0"/>
              </a:rPr>
              <a:t> </a:t>
            </a:r>
          </a:p>
          <a:p>
            <a:pPr algn="ctr" eaLnBrk="1" hangingPunct="1">
              <a:spcBef>
                <a:spcPct val="0"/>
              </a:spcBef>
              <a:buFontTx/>
              <a:buNone/>
            </a:pPr>
            <a:r>
              <a:rPr lang="en-US" altLang="en-US" sz="2267" i="1" dirty="0" err="1">
                <a:solidFill>
                  <a:srgbClr val="CC00CC"/>
                </a:solidFill>
                <a:latin typeface="Times New Roman" pitchFamily="18" charset="0"/>
                <a:cs typeface="Times New Roman" pitchFamily="18" charset="0"/>
              </a:rPr>
              <a:t>đua</a:t>
            </a:r>
            <a:r>
              <a:rPr lang="en-US" altLang="en-US" sz="2267" i="1" dirty="0">
                <a:solidFill>
                  <a:srgbClr val="CC00CC"/>
                </a:solidFill>
                <a:latin typeface="Times New Roman" pitchFamily="18" charset="0"/>
                <a:cs typeface="Times New Roman" pitchFamily="18" charset="0"/>
              </a:rPr>
              <a:t> CP</a:t>
            </a:r>
            <a:endParaRPr lang="vi-VN" altLang="en-US" sz="2267" i="1" dirty="0">
              <a:solidFill>
                <a:srgbClr val="CC00CC"/>
              </a:solidFill>
              <a:latin typeface="Times New Roman" pitchFamily="18" charset="0"/>
              <a:cs typeface="Times New Roman" pitchFamily="18" charset="0"/>
            </a:endParaRPr>
          </a:p>
        </p:txBody>
      </p:sp>
      <p:sp>
        <p:nvSpPr>
          <p:cNvPr id="24" name="Content Placeholder 2">
            <a:extLst>
              <a:ext uri="{FF2B5EF4-FFF2-40B4-BE49-F238E27FC236}">
                <a16:creationId xmlns:a16="http://schemas.microsoft.com/office/drawing/2014/main" id="{293F9651-01A4-7520-C3B0-8DBE8D95623C}"/>
              </a:ext>
            </a:extLst>
          </p:cNvPr>
          <p:cNvSpPr>
            <a:spLocks noGrp="1"/>
          </p:cNvSpPr>
          <p:nvPr>
            <p:ph idx="4294967295"/>
          </p:nvPr>
        </p:nvSpPr>
        <p:spPr>
          <a:xfrm>
            <a:off x="264977" y="6019800"/>
            <a:ext cx="11774625" cy="533400"/>
          </a:xfrm>
        </p:spPr>
        <p:txBody>
          <a:bodyPr>
            <a:noAutofit/>
          </a:bodyPr>
          <a:lstStyle/>
          <a:p>
            <a:pPr marL="0" indent="0" algn="just">
              <a:spcBef>
                <a:spcPts val="1200"/>
              </a:spcBef>
              <a:buNone/>
            </a:pPr>
            <a:r>
              <a:rPr lang="vi-VN" sz="2533" b="1" i="1" dirty="0">
                <a:solidFill>
                  <a:srgbClr val="0070C0"/>
                </a:solidFill>
                <a:latin typeface="Times New Roman" panose="02020603050405020304" pitchFamily="18" charset="0"/>
                <a:cs typeface="Times New Roman" panose="02020603050405020304" pitchFamily="18" charset="0"/>
              </a:rPr>
              <a:t>Ngoài ra, Chủ tịch Hội đồng </a:t>
            </a:r>
            <a:r>
              <a:rPr lang="en-US" sz="2533" b="1" i="1" dirty="0">
                <a:solidFill>
                  <a:srgbClr val="0070C0"/>
                </a:solidFill>
                <a:latin typeface="Times New Roman" panose="02020603050405020304" pitchFamily="18" charset="0"/>
                <a:cs typeface="Times New Roman" panose="02020603050405020304" pitchFamily="18" charset="0"/>
              </a:rPr>
              <a:t>TĐKT TP </a:t>
            </a:r>
            <a:r>
              <a:rPr lang="vi-VN" sz="2533" b="1" i="1" dirty="0">
                <a:solidFill>
                  <a:srgbClr val="0070C0"/>
                </a:solidFill>
                <a:latin typeface="Times New Roman" panose="02020603050405020304" pitchFamily="18" charset="0"/>
                <a:cs typeface="Times New Roman" panose="02020603050405020304" pitchFamily="18" charset="0"/>
              </a:rPr>
              <a:t>xem xét, quyết định tặng Cờ </a:t>
            </a:r>
            <a:r>
              <a:rPr lang="en-US" sz="2533" b="1" i="1" dirty="0">
                <a:solidFill>
                  <a:srgbClr val="0070C0"/>
                </a:solidFill>
                <a:latin typeface="Times New Roman" panose="02020603050405020304" pitchFamily="18" charset="0"/>
                <a:cs typeface="Times New Roman" panose="02020603050405020304" pitchFamily="18" charset="0"/>
              </a:rPr>
              <a:t>TP</a:t>
            </a:r>
            <a:r>
              <a:rPr lang="vi-VN" sz="2533" b="1" i="1" dirty="0">
                <a:solidFill>
                  <a:srgbClr val="0070C0"/>
                </a:solidFill>
                <a:latin typeface="Times New Roman" panose="02020603050405020304" pitchFamily="18" charset="0"/>
                <a:cs typeface="Times New Roman" panose="02020603050405020304" pitchFamily="18" charset="0"/>
              </a:rPr>
              <a:t> </a:t>
            </a:r>
            <a:r>
              <a:rPr lang="vi-VN" sz="2533" b="1" i="1" dirty="0">
                <a:solidFill>
                  <a:srgbClr val="FFFF00"/>
                </a:solidFill>
                <a:latin typeface="Times New Roman" panose="02020603050405020304" pitchFamily="18" charset="0"/>
                <a:cs typeface="Times New Roman" panose="02020603050405020304" pitchFamily="18" charset="0"/>
              </a:rPr>
              <a:t>thêm</a:t>
            </a:r>
            <a:r>
              <a:rPr lang="vi-VN" sz="2533" b="1" i="1" dirty="0">
                <a:solidFill>
                  <a:srgbClr val="0070C0"/>
                </a:solidFill>
                <a:latin typeface="Times New Roman" panose="02020603050405020304" pitchFamily="18" charset="0"/>
                <a:cs typeface="Times New Roman" panose="02020603050405020304" pitchFamily="18" charset="0"/>
              </a:rPr>
              <a:t> cho các đơn vị có thành tích xuất sắc tiêu biểu, nổi trội trong </a:t>
            </a:r>
            <a:r>
              <a:rPr lang="en-US" sz="2533" b="1" i="1" dirty="0" err="1">
                <a:solidFill>
                  <a:srgbClr val="0070C0"/>
                </a:solidFill>
                <a:latin typeface="Times New Roman" panose="02020603050405020304" pitchFamily="18" charset="0"/>
                <a:cs typeface="Times New Roman" panose="02020603050405020304" pitchFamily="18" charset="0"/>
              </a:rPr>
              <a:t>một</a:t>
            </a:r>
            <a:r>
              <a:rPr lang="en-US" sz="2533" b="1" i="1" dirty="0">
                <a:solidFill>
                  <a:srgbClr val="0070C0"/>
                </a:solidFill>
                <a:latin typeface="Times New Roman" panose="02020603050405020304" pitchFamily="18" charset="0"/>
                <a:cs typeface="Times New Roman" panose="02020603050405020304" pitchFamily="18" charset="0"/>
              </a:rPr>
              <a:t> </a:t>
            </a:r>
            <a:r>
              <a:rPr lang="en-US" sz="2533" b="1" i="1" dirty="0" err="1">
                <a:solidFill>
                  <a:srgbClr val="0070C0"/>
                </a:solidFill>
                <a:latin typeface="Times New Roman" panose="02020603050405020304" pitchFamily="18" charset="0"/>
                <a:cs typeface="Times New Roman" panose="02020603050405020304" pitchFamily="18" charset="0"/>
              </a:rPr>
              <a:t>số</a:t>
            </a:r>
            <a:r>
              <a:rPr lang="en-US" sz="2533" b="1" i="1" dirty="0">
                <a:solidFill>
                  <a:srgbClr val="0070C0"/>
                </a:solidFill>
                <a:latin typeface="Times New Roman" panose="02020603050405020304" pitchFamily="18" charset="0"/>
                <a:cs typeface="Times New Roman" panose="02020603050405020304" pitchFamily="18" charset="0"/>
              </a:rPr>
              <a:t> </a:t>
            </a:r>
            <a:r>
              <a:rPr lang="vi-VN" sz="2533" b="1" i="1" dirty="0">
                <a:solidFill>
                  <a:srgbClr val="0070C0"/>
                </a:solidFill>
                <a:latin typeface="Times New Roman" panose="02020603050405020304" pitchFamily="18" charset="0"/>
                <a:cs typeface="Times New Roman" panose="02020603050405020304" pitchFamily="18" charset="0"/>
              </a:rPr>
              <a:t>các lĩnh vực (nếu có).</a:t>
            </a:r>
            <a:r>
              <a:rPr lang="en-US" sz="2533" b="1" i="1" dirty="0">
                <a:solidFill>
                  <a:srgbClr val="0070C0"/>
                </a:solidFill>
                <a:latin typeface="Times New Roman" panose="02020603050405020304" pitchFamily="18" charset="0"/>
                <a:cs typeface="Times New Roman" panose="02020603050405020304" pitchFamily="18" charset="0"/>
              </a:rPr>
              <a:t> </a:t>
            </a:r>
            <a:endParaRPr lang="x-none" sz="2533"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2834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905000" y="228600"/>
            <a:ext cx="8305800" cy="1143000"/>
          </a:xfrm>
          <a:prstGeom prst="roundRect">
            <a:avLst/>
          </a:prstGeom>
          <a:ln>
            <a:solidFill>
              <a:srgbClr val="000099"/>
            </a:solidFill>
          </a:ln>
        </p:spPr>
        <p:style>
          <a:lnRef idx="1">
            <a:schemeClr val="accent2"/>
          </a:lnRef>
          <a:fillRef idx="2">
            <a:schemeClr val="accent2"/>
          </a:fillRef>
          <a:effectRef idx="1">
            <a:schemeClr val="accent2"/>
          </a:effectRef>
          <a:fontRef idx="minor">
            <a:schemeClr val="dk1"/>
          </a:fontRef>
        </p:style>
        <p:txBody>
          <a:bodyPr wrap="none" lIns="91440" tIns="45720" rIns="91440" bIns="45720" anchor="ctr"/>
          <a:lstStyle/>
          <a:p>
            <a:pPr algn="ctr">
              <a:defRPr/>
            </a:pPr>
            <a:r>
              <a:rPr lang="vi-VN" sz="2667" b="1" dirty="0">
                <a:solidFill>
                  <a:srgbClr val="FF0000"/>
                </a:solidFill>
                <a:latin typeface="Times New Roman" pitchFamily="18" charset="0"/>
                <a:cs typeface="Times New Roman" pitchFamily="18" charset="0"/>
              </a:rPr>
              <a:t>Đối với cụm, khối </a:t>
            </a:r>
            <a:r>
              <a:rPr lang="en-US" sz="2667" b="1" dirty="0" err="1">
                <a:solidFill>
                  <a:srgbClr val="FF0000"/>
                </a:solidFill>
                <a:latin typeface="Times New Roman" pitchFamily="18" charset="0"/>
                <a:cs typeface="Times New Roman" pitchFamily="18" charset="0"/>
              </a:rPr>
              <a:t>thi</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đua</a:t>
            </a:r>
            <a:r>
              <a:rPr lang="en-US" sz="2667" b="1" dirty="0">
                <a:solidFill>
                  <a:srgbClr val="FF0000"/>
                </a:solidFill>
                <a:latin typeface="Times New Roman" pitchFamily="18" charset="0"/>
                <a:cs typeface="Times New Roman" pitchFamily="18" charset="0"/>
              </a:rPr>
              <a:t> </a:t>
            </a:r>
            <a:r>
              <a:rPr lang="vi-VN" sz="2667" b="1" dirty="0">
                <a:solidFill>
                  <a:srgbClr val="FF0000"/>
                </a:solidFill>
                <a:latin typeface="Times New Roman" pitchFamily="18" charset="0"/>
                <a:cs typeface="Times New Roman" pitchFamily="18" charset="0"/>
              </a:rPr>
              <a:t>trực thuộc cơ quan, </a:t>
            </a:r>
            <a:br>
              <a:rPr lang="en-US" sz="2667" b="1" dirty="0">
                <a:solidFill>
                  <a:srgbClr val="FF0000"/>
                </a:solidFill>
                <a:latin typeface="Times New Roman" pitchFamily="18" charset="0"/>
                <a:cs typeface="Times New Roman" pitchFamily="18" charset="0"/>
              </a:rPr>
            </a:br>
            <a:r>
              <a:rPr lang="vi-VN" sz="2667" b="1" dirty="0">
                <a:solidFill>
                  <a:srgbClr val="FF0000"/>
                </a:solidFill>
                <a:latin typeface="Times New Roman" pitchFamily="18" charset="0"/>
                <a:cs typeface="Times New Roman" pitchFamily="18" charset="0"/>
              </a:rPr>
              <a:t>đơn vị</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địa</a:t>
            </a:r>
            <a:r>
              <a:rPr lang="en-US"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phương</a:t>
            </a:r>
            <a:r>
              <a:rPr lang="vi-VN" sz="2667" b="1" dirty="0">
                <a:solidFill>
                  <a:srgbClr val="FF0000"/>
                </a:solidFill>
                <a:latin typeface="Times New Roman" pitchFamily="18" charset="0"/>
                <a:cs typeface="Times New Roman" pitchFamily="18" charset="0"/>
              </a:rPr>
              <a:t> </a:t>
            </a:r>
            <a:r>
              <a:rPr lang="en-US" sz="2667" b="1" dirty="0" err="1">
                <a:solidFill>
                  <a:srgbClr val="FF0000"/>
                </a:solidFill>
                <a:latin typeface="Times New Roman" pitchFamily="18" charset="0"/>
                <a:cs typeface="Times New Roman" pitchFamily="18" charset="0"/>
              </a:rPr>
              <a:t>thuộc</a:t>
            </a:r>
            <a:r>
              <a:rPr lang="en-US" sz="2667" b="1" dirty="0">
                <a:solidFill>
                  <a:srgbClr val="FF0000"/>
                </a:solidFill>
                <a:latin typeface="Times New Roman" pitchFamily="18" charset="0"/>
                <a:cs typeface="Times New Roman" pitchFamily="18" charset="0"/>
              </a:rPr>
              <a:t> T</a:t>
            </a:r>
            <a:r>
              <a:rPr lang="vi-VN" sz="2667" b="1" dirty="0">
                <a:solidFill>
                  <a:srgbClr val="FF0000"/>
                </a:solidFill>
                <a:latin typeface="Times New Roman" pitchFamily="18" charset="0"/>
                <a:cs typeface="Times New Roman" pitchFamily="18" charset="0"/>
              </a:rPr>
              <a:t>hành phố</a:t>
            </a:r>
          </a:p>
        </p:txBody>
      </p:sp>
      <p:sp>
        <p:nvSpPr>
          <p:cNvPr id="7" name="Rounded Rectangle 6"/>
          <p:cNvSpPr/>
          <p:nvPr/>
        </p:nvSpPr>
        <p:spPr bwMode="auto">
          <a:xfrm>
            <a:off x="921493" y="1724031"/>
            <a:ext cx="4267200" cy="4810864"/>
          </a:xfrm>
          <a:prstGeom prst="roundRect">
            <a:avLst/>
          </a:prstGeom>
          <a:solidFill>
            <a:schemeClr val="accent5">
              <a:lumMod val="20000"/>
              <a:lumOff val="80000"/>
            </a:schemeClr>
          </a:solidFill>
          <a:ln>
            <a:solidFill>
              <a:srgbClr val="000099"/>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lIns="91440" tIns="45720" rIns="91440" bIns="45720" anchor="ctr"/>
          <a:lstStyle/>
          <a:p>
            <a:pPr algn="ctr">
              <a:defRPr/>
            </a:pPr>
            <a:r>
              <a:rPr lang="vi-VN" sz="2267" b="1" i="1" dirty="0">
                <a:solidFill>
                  <a:srgbClr val="3333FF"/>
                </a:solidFill>
                <a:latin typeface="Times New Roman" pitchFamily="18" charset="0"/>
                <a:cs typeface="Times New Roman" pitchFamily="18" charset="0"/>
              </a:rPr>
              <a:t>Mỗi cụm, khối tổ chức bình xét,</a:t>
            </a:r>
            <a:br>
              <a:rPr lang="en-US" sz="2267" b="1" i="1" dirty="0">
                <a:solidFill>
                  <a:srgbClr val="3333FF"/>
                </a:solidFill>
                <a:latin typeface="Times New Roman" pitchFamily="18" charset="0"/>
                <a:cs typeface="Times New Roman" pitchFamily="18" charset="0"/>
              </a:rPr>
            </a:br>
            <a:r>
              <a:rPr lang="vi-VN" sz="2267" b="1" i="1" dirty="0">
                <a:solidFill>
                  <a:srgbClr val="3333FF"/>
                </a:solidFill>
                <a:latin typeface="Times New Roman" pitchFamily="18" charset="0"/>
                <a:cs typeface="Times New Roman" pitchFamily="18" charset="0"/>
              </a:rPr>
              <a:t>suy tôn </a:t>
            </a:r>
            <a:r>
              <a:rPr lang="vi-VN" sz="2267" b="1" i="1" dirty="0">
                <a:solidFill>
                  <a:srgbClr val="FF0000"/>
                </a:solidFill>
                <a:latin typeface="Times New Roman" pitchFamily="18" charset="0"/>
                <a:cs typeface="Times New Roman" pitchFamily="18" charset="0"/>
              </a:rPr>
              <a:t>01 đơn vị tiêu biểu, </a:t>
            </a:r>
            <a:br>
              <a:rPr lang="en-US" sz="2267" b="1" i="1" dirty="0">
                <a:solidFill>
                  <a:srgbClr val="FF0000"/>
                </a:solidFill>
                <a:latin typeface="Times New Roman" pitchFamily="18" charset="0"/>
                <a:cs typeface="Times New Roman" pitchFamily="18" charset="0"/>
              </a:rPr>
            </a:br>
            <a:r>
              <a:rPr lang="vi-VN" sz="2267" b="1" i="1" dirty="0">
                <a:solidFill>
                  <a:srgbClr val="FF0000"/>
                </a:solidFill>
                <a:latin typeface="Times New Roman" pitchFamily="18" charset="0"/>
                <a:cs typeface="Times New Roman" pitchFamily="18" charset="0"/>
              </a:rPr>
              <a:t>xuất sắc nhất</a:t>
            </a:r>
            <a:r>
              <a:rPr lang="en-US" sz="2267" b="1" i="1" dirty="0">
                <a:solidFill>
                  <a:srgbClr val="FF0000"/>
                </a:solidFill>
                <a:latin typeface="Times New Roman" pitchFamily="18" charset="0"/>
                <a:cs typeface="Times New Roman" pitchFamily="18" charset="0"/>
              </a:rPr>
              <a:t>, </a:t>
            </a:r>
            <a:r>
              <a:rPr lang="en-US" sz="2267" b="1" i="1" dirty="0" err="1">
                <a:solidFill>
                  <a:srgbClr val="FF0000"/>
                </a:solidFill>
                <a:latin typeface="Times New Roman" pitchFamily="18" charset="0"/>
                <a:cs typeface="Times New Roman" pitchFamily="18" charset="0"/>
              </a:rPr>
              <a:t>dẫn</a:t>
            </a:r>
            <a:r>
              <a:rPr lang="en-US" sz="2267" b="1" i="1" dirty="0">
                <a:solidFill>
                  <a:srgbClr val="FF0000"/>
                </a:solidFill>
                <a:latin typeface="Times New Roman" pitchFamily="18" charset="0"/>
                <a:cs typeface="Times New Roman" pitchFamily="18" charset="0"/>
              </a:rPr>
              <a:t> </a:t>
            </a:r>
            <a:r>
              <a:rPr lang="en-US" sz="2267" b="1" i="1" dirty="0" err="1">
                <a:solidFill>
                  <a:srgbClr val="FF0000"/>
                </a:solidFill>
                <a:latin typeface="Times New Roman" pitchFamily="18" charset="0"/>
                <a:cs typeface="Times New Roman" pitchFamily="18" charset="0"/>
              </a:rPr>
              <a:t>đầu</a:t>
            </a:r>
            <a:r>
              <a:rPr lang="vi-VN" sz="2267" b="1" i="1" dirty="0">
                <a:solidFill>
                  <a:srgbClr val="FF0000"/>
                </a:solidFill>
                <a:latin typeface="Times New Roman" pitchFamily="18" charset="0"/>
                <a:cs typeface="Times New Roman" pitchFamily="18" charset="0"/>
              </a:rPr>
              <a:t> </a:t>
            </a:r>
            <a:r>
              <a:rPr lang="vi-VN" sz="2267" b="1" i="1" dirty="0">
                <a:solidFill>
                  <a:srgbClr val="3333FF"/>
                </a:solidFill>
                <a:latin typeface="Times New Roman" pitchFamily="18" charset="0"/>
                <a:cs typeface="Times New Roman" pitchFamily="18" charset="0"/>
              </a:rPr>
              <a:t>đề nghị </a:t>
            </a:r>
            <a:br>
              <a:rPr lang="en-US" sz="2267" b="1" i="1" dirty="0">
                <a:solidFill>
                  <a:srgbClr val="3333FF"/>
                </a:solidFill>
                <a:latin typeface="Times New Roman" pitchFamily="18" charset="0"/>
                <a:cs typeface="Times New Roman" pitchFamily="18" charset="0"/>
              </a:rPr>
            </a:br>
            <a:r>
              <a:rPr lang="en-US" sz="2267" b="1" i="1" spc="-51" dirty="0" err="1">
                <a:solidFill>
                  <a:srgbClr val="3333FF"/>
                </a:solidFill>
                <a:latin typeface="Times New Roman" pitchFamily="18" charset="0"/>
                <a:cs typeface="Times New Roman" pitchFamily="18" charset="0"/>
              </a:rPr>
              <a:t>Hội</a:t>
            </a:r>
            <a:r>
              <a:rPr lang="en-US" sz="2267" b="1" i="1" spc="-51" dirty="0">
                <a:solidFill>
                  <a:srgbClr val="3333FF"/>
                </a:solidFill>
                <a:latin typeface="Times New Roman" pitchFamily="18" charset="0"/>
                <a:cs typeface="Times New Roman" pitchFamily="18" charset="0"/>
              </a:rPr>
              <a:t> </a:t>
            </a:r>
            <a:r>
              <a:rPr lang="en-US" sz="2267" b="1" i="1" spc="-51" dirty="0" err="1">
                <a:solidFill>
                  <a:srgbClr val="3333FF"/>
                </a:solidFill>
                <a:latin typeface="Times New Roman" pitchFamily="18" charset="0"/>
                <a:cs typeface="Times New Roman" pitchFamily="18" charset="0"/>
              </a:rPr>
              <a:t>đồng</a:t>
            </a:r>
            <a:r>
              <a:rPr lang="en-US" sz="2267" b="1" i="1" spc="-51" dirty="0">
                <a:solidFill>
                  <a:srgbClr val="3333FF"/>
                </a:solidFill>
                <a:latin typeface="Times New Roman" pitchFamily="18" charset="0"/>
                <a:cs typeface="Times New Roman" pitchFamily="18" charset="0"/>
              </a:rPr>
              <a:t> TĐKT </a:t>
            </a:r>
            <a:r>
              <a:rPr lang="en-US" sz="2267" b="1" i="1" spc="-51" dirty="0" err="1">
                <a:solidFill>
                  <a:srgbClr val="3333FF"/>
                </a:solidFill>
                <a:latin typeface="Times New Roman" pitchFamily="18" charset="0"/>
                <a:cs typeface="Times New Roman" pitchFamily="18" charset="0"/>
              </a:rPr>
              <a:t>các</a:t>
            </a:r>
            <a:r>
              <a:rPr lang="en-US" sz="2267" b="1" i="1" spc="-51" dirty="0">
                <a:solidFill>
                  <a:srgbClr val="3333FF"/>
                </a:solidFill>
                <a:latin typeface="Times New Roman" pitchFamily="18" charset="0"/>
                <a:cs typeface="Times New Roman" pitchFamily="18" charset="0"/>
              </a:rPr>
              <a:t> </a:t>
            </a:r>
            <a:r>
              <a:rPr lang="en-US" sz="2267" b="1" i="1" spc="-51" dirty="0" err="1">
                <a:solidFill>
                  <a:srgbClr val="3333FF"/>
                </a:solidFill>
                <a:latin typeface="Times New Roman" pitchFamily="18" charset="0"/>
                <a:cs typeface="Times New Roman" pitchFamily="18" charset="0"/>
              </a:rPr>
              <a:t>cơ</a:t>
            </a:r>
            <a:r>
              <a:rPr lang="en-US" sz="2267" b="1" i="1" spc="-51" dirty="0">
                <a:solidFill>
                  <a:srgbClr val="3333FF"/>
                </a:solidFill>
                <a:latin typeface="Times New Roman" pitchFamily="18" charset="0"/>
                <a:cs typeface="Times New Roman" pitchFamily="18" charset="0"/>
              </a:rPr>
              <a:t> </a:t>
            </a:r>
            <a:r>
              <a:rPr lang="en-US" sz="2267" b="1" i="1" spc="-51" dirty="0" err="1">
                <a:solidFill>
                  <a:srgbClr val="3333FF"/>
                </a:solidFill>
                <a:latin typeface="Times New Roman" pitchFamily="18" charset="0"/>
                <a:cs typeface="Times New Roman" pitchFamily="18" charset="0"/>
              </a:rPr>
              <a:t>quan</a:t>
            </a:r>
            <a:r>
              <a:rPr lang="en-US" sz="2267" b="1" i="1" spc="-51" dirty="0">
                <a:solidFill>
                  <a:srgbClr val="3333FF"/>
                </a:solidFill>
                <a:latin typeface="Times New Roman" pitchFamily="18" charset="0"/>
                <a:cs typeface="Times New Roman" pitchFamily="18" charset="0"/>
              </a:rPr>
              <a:t>, </a:t>
            </a:r>
            <a:r>
              <a:rPr lang="en-US" sz="2267" b="1" i="1" spc="-51" dirty="0" err="1">
                <a:solidFill>
                  <a:srgbClr val="3333FF"/>
                </a:solidFill>
                <a:latin typeface="Times New Roman" pitchFamily="18" charset="0"/>
                <a:cs typeface="Times New Roman" pitchFamily="18" charset="0"/>
              </a:rPr>
              <a:t>đơn</a:t>
            </a:r>
            <a:r>
              <a:rPr lang="en-US" sz="2267" b="1" i="1" spc="-51" dirty="0">
                <a:solidFill>
                  <a:srgbClr val="3333FF"/>
                </a:solidFill>
                <a:latin typeface="Times New Roman" pitchFamily="18" charset="0"/>
                <a:cs typeface="Times New Roman" pitchFamily="18" charset="0"/>
              </a:rPr>
              <a:t> </a:t>
            </a:r>
            <a:r>
              <a:rPr lang="en-US" sz="2267" b="1" i="1" spc="-51" dirty="0" err="1">
                <a:solidFill>
                  <a:srgbClr val="3333FF"/>
                </a:solidFill>
                <a:latin typeface="Times New Roman" pitchFamily="18" charset="0"/>
                <a:cs typeface="Times New Roman" pitchFamily="18" charset="0"/>
              </a:rPr>
              <a:t>vị</a:t>
            </a:r>
            <a:r>
              <a:rPr lang="en-US" sz="2267" b="1" i="1" spc="-51" dirty="0">
                <a:solidFill>
                  <a:srgbClr val="3333FF"/>
                </a:solidFill>
                <a:latin typeface="Times New Roman" pitchFamily="18" charset="0"/>
                <a:cs typeface="Times New Roman" pitchFamily="18" charset="0"/>
              </a:rPr>
              <a:t>, </a:t>
            </a:r>
          </a:p>
          <a:p>
            <a:pPr algn="ctr">
              <a:defRPr/>
            </a:pPr>
            <a:r>
              <a:rPr lang="en-US" sz="2267" b="1" i="1" dirty="0" err="1">
                <a:solidFill>
                  <a:srgbClr val="3333FF"/>
                </a:solidFill>
                <a:latin typeface="Times New Roman" pitchFamily="18" charset="0"/>
                <a:cs typeface="Times New Roman" pitchFamily="18" charset="0"/>
              </a:rPr>
              <a:t>địa</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phương</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xét</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đề</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nghị</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Chủ</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tịch</a:t>
            </a:r>
            <a:r>
              <a:rPr lang="en-US" sz="2267" b="1" i="1" dirty="0">
                <a:solidFill>
                  <a:srgbClr val="3333FF"/>
                </a:solidFill>
                <a:latin typeface="Times New Roman" pitchFamily="18" charset="0"/>
                <a:cs typeface="Times New Roman" pitchFamily="18" charset="0"/>
              </a:rPr>
              <a:t> </a:t>
            </a:r>
            <a:br>
              <a:rPr lang="en-US" sz="2267" b="1" i="1" dirty="0">
                <a:solidFill>
                  <a:srgbClr val="3333FF"/>
                </a:solidFill>
                <a:latin typeface="Times New Roman" pitchFamily="18" charset="0"/>
                <a:cs typeface="Times New Roman" pitchFamily="18" charset="0"/>
              </a:rPr>
            </a:br>
            <a:r>
              <a:rPr lang="en-US" sz="2267" b="1" i="1" dirty="0">
                <a:solidFill>
                  <a:srgbClr val="3333FF"/>
                </a:solidFill>
                <a:latin typeface="Times New Roman" pitchFamily="18" charset="0"/>
                <a:cs typeface="Times New Roman" pitchFamily="18" charset="0"/>
              </a:rPr>
              <a:t>UBNDTP </a:t>
            </a:r>
            <a:r>
              <a:rPr lang="vi-VN" sz="2267" b="1" i="1" dirty="0">
                <a:solidFill>
                  <a:srgbClr val="3333FF"/>
                </a:solidFill>
                <a:latin typeface="Times New Roman" pitchFamily="18" charset="0"/>
                <a:cs typeface="Times New Roman" pitchFamily="18" charset="0"/>
              </a:rPr>
              <a:t>xét tặng Cờ thi đua </a:t>
            </a:r>
            <a:br>
              <a:rPr lang="en-US" sz="2267" b="1" i="1" dirty="0">
                <a:solidFill>
                  <a:srgbClr val="3333FF"/>
                </a:solidFill>
                <a:latin typeface="Times New Roman" pitchFamily="18" charset="0"/>
                <a:cs typeface="Times New Roman" pitchFamily="18" charset="0"/>
              </a:rPr>
            </a:br>
            <a:r>
              <a:rPr lang="en-US" sz="2267" b="1" i="1" dirty="0">
                <a:solidFill>
                  <a:srgbClr val="3333FF"/>
                </a:solidFill>
                <a:latin typeface="Times New Roman" pitchFamily="18" charset="0"/>
                <a:cs typeface="Times New Roman" pitchFamily="18" charset="0"/>
              </a:rPr>
              <a:t>T</a:t>
            </a:r>
            <a:r>
              <a:rPr lang="vi-VN" sz="2267" b="1" i="1" dirty="0">
                <a:solidFill>
                  <a:srgbClr val="3333FF"/>
                </a:solidFill>
                <a:latin typeface="Times New Roman" pitchFamily="18" charset="0"/>
                <a:cs typeface="Times New Roman" pitchFamily="18" charset="0"/>
              </a:rPr>
              <a:t>hành phố và đề nghị xét tặng </a:t>
            </a:r>
            <a:br>
              <a:rPr lang="en-US" sz="2267" b="1" i="1" dirty="0">
                <a:solidFill>
                  <a:srgbClr val="3333FF"/>
                </a:solidFill>
                <a:latin typeface="Times New Roman" pitchFamily="18" charset="0"/>
                <a:cs typeface="Times New Roman" pitchFamily="18" charset="0"/>
              </a:rPr>
            </a:br>
            <a:r>
              <a:rPr lang="vi-VN" sz="2267" b="1" i="1" dirty="0">
                <a:solidFill>
                  <a:srgbClr val="3333FF"/>
                </a:solidFill>
                <a:latin typeface="Times New Roman" pitchFamily="18" charset="0"/>
                <a:cs typeface="Times New Roman" pitchFamily="18" charset="0"/>
              </a:rPr>
              <a:t>Cờ thi đua</a:t>
            </a:r>
            <a:r>
              <a:rPr lang="en-US" sz="2267" b="1" i="1" dirty="0">
                <a:solidFill>
                  <a:srgbClr val="3333FF"/>
                </a:solidFill>
                <a:latin typeface="Times New Roman" pitchFamily="18" charset="0"/>
                <a:cs typeface="Times New Roman" pitchFamily="18" charset="0"/>
              </a:rPr>
              <a:t> </a:t>
            </a:r>
            <a:r>
              <a:rPr lang="vi-VN" sz="2267" b="1" i="1" dirty="0">
                <a:solidFill>
                  <a:srgbClr val="3333FF"/>
                </a:solidFill>
                <a:latin typeface="Times New Roman" pitchFamily="18" charset="0"/>
                <a:cs typeface="Times New Roman" pitchFamily="18" charset="0"/>
              </a:rPr>
              <a:t>Chính phủ</a:t>
            </a:r>
            <a:r>
              <a:rPr lang="en-US" sz="2267" b="1" i="1" dirty="0">
                <a:solidFill>
                  <a:srgbClr val="3333FF"/>
                </a:solidFill>
                <a:latin typeface="Times New Roman" pitchFamily="18" charset="0"/>
                <a:cs typeface="Times New Roman" pitchFamily="18" charset="0"/>
              </a:rPr>
              <a:t>* </a:t>
            </a:r>
            <a:br>
              <a:rPr lang="en-US" sz="2267" b="1" i="1" dirty="0">
                <a:solidFill>
                  <a:srgbClr val="3333FF"/>
                </a:solidFill>
                <a:latin typeface="Times New Roman" pitchFamily="18" charset="0"/>
                <a:cs typeface="Times New Roman" pitchFamily="18" charset="0"/>
              </a:rPr>
            </a:br>
            <a:r>
              <a:rPr lang="en-US" sz="2400" b="1" i="1" dirty="0">
                <a:solidFill>
                  <a:srgbClr val="CC00CC"/>
                </a:solidFill>
                <a:latin typeface="Times New Roman" panose="02020603050405020304" pitchFamily="18" charset="0"/>
                <a:cs typeface="Times New Roman" panose="02020603050405020304" pitchFamily="18" charset="0"/>
              </a:rPr>
              <a:t>(</a:t>
            </a:r>
            <a:r>
              <a:rPr lang="en-US" sz="2400" b="1" i="1" dirty="0" err="1">
                <a:solidFill>
                  <a:srgbClr val="CC00CC"/>
                </a:solidFill>
                <a:latin typeface="Times New Roman" panose="02020603050405020304" pitchFamily="18" charset="0"/>
                <a:cs typeface="Times New Roman" panose="02020603050405020304" pitchFamily="18" charset="0"/>
              </a:rPr>
              <a:t>các</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đơn</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vị</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thuộc</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các</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cơ</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quan</a:t>
            </a:r>
            <a:br>
              <a:rPr lang="en-US" sz="2400" b="1" i="1" dirty="0">
                <a:solidFill>
                  <a:srgbClr val="CC00CC"/>
                </a:solidFill>
                <a:latin typeface="Times New Roman" panose="02020603050405020304" pitchFamily="18" charset="0"/>
                <a:cs typeface="Times New Roman" panose="02020603050405020304" pitchFamily="18" charset="0"/>
              </a:rPr>
            </a:br>
            <a:r>
              <a:rPr lang="en-US" sz="2400" b="1" i="1" dirty="0" err="1">
                <a:solidFill>
                  <a:srgbClr val="CC00CC"/>
                </a:solidFill>
                <a:latin typeface="Times New Roman" panose="02020603050405020304" pitchFamily="18" charset="0"/>
                <a:cs typeface="Times New Roman" panose="02020603050405020304" pitchFamily="18" charset="0"/>
              </a:rPr>
              <a:t>có</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hệ</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thống</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ngành</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dọc</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tại</a:t>
            </a:r>
            <a:r>
              <a:rPr lang="en-US" sz="2400" b="1" i="1" dirty="0">
                <a:solidFill>
                  <a:srgbClr val="CC00CC"/>
                </a:solidFill>
                <a:latin typeface="Times New Roman" panose="02020603050405020304" pitchFamily="18" charset="0"/>
                <a:cs typeface="Times New Roman" panose="02020603050405020304" pitchFamily="18" charset="0"/>
              </a:rPr>
              <a:t>  </a:t>
            </a:r>
          </a:p>
          <a:p>
            <a:pPr algn="ctr">
              <a:defRPr/>
            </a:pPr>
            <a:r>
              <a:rPr lang="en-US" sz="2400" b="1" i="1" dirty="0" err="1">
                <a:solidFill>
                  <a:srgbClr val="CC00CC"/>
                </a:solidFill>
                <a:latin typeface="Times New Roman" panose="02020603050405020304" pitchFamily="18" charset="0"/>
                <a:cs typeface="Times New Roman" panose="02020603050405020304" pitchFamily="18" charset="0"/>
              </a:rPr>
              <a:t>Thành</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phố</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dirty="0">
                <a:solidFill>
                  <a:srgbClr val="CC00CC"/>
                </a:solidFill>
                <a:latin typeface="Times New Roman" panose="02020603050405020304" pitchFamily="18" charset="0"/>
                <a:cs typeface="Times New Roman" panose="02020603050405020304" pitchFamily="18" charset="0"/>
              </a:rPr>
              <a:t>KHÔNG</a:t>
            </a:r>
            <a:r>
              <a:rPr lang="en-US" sz="2400" b="1" i="1" dirty="0">
                <a:solidFill>
                  <a:srgbClr val="CC00CC"/>
                </a:solidFill>
                <a:latin typeface="Times New Roman" panose="02020603050405020304" pitchFamily="18" charset="0"/>
                <a:cs typeface="Times New Roman" panose="02020603050405020304" pitchFamily="18" charset="0"/>
              </a:rPr>
              <a:t> </a:t>
            </a:r>
            <a:br>
              <a:rPr lang="en-US" sz="2400" b="1" i="1" dirty="0">
                <a:solidFill>
                  <a:srgbClr val="CC00CC"/>
                </a:solidFill>
                <a:latin typeface="Times New Roman" panose="02020603050405020304" pitchFamily="18" charset="0"/>
                <a:cs typeface="Times New Roman" panose="02020603050405020304" pitchFamily="18" charset="0"/>
              </a:rPr>
            </a:br>
            <a:r>
              <a:rPr lang="en-US" sz="2400" b="1" i="1" dirty="0" err="1">
                <a:solidFill>
                  <a:srgbClr val="CC00CC"/>
                </a:solidFill>
                <a:latin typeface="Times New Roman" panose="02020603050405020304" pitchFamily="18" charset="0"/>
                <a:cs typeface="Times New Roman" panose="02020603050405020304" pitchFamily="18" charset="0"/>
              </a:rPr>
              <a:t>đề</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nghị</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Cờ</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thi</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đua</a:t>
            </a:r>
            <a:r>
              <a:rPr lang="en-US" sz="2400" b="1" i="1" dirty="0">
                <a:solidFill>
                  <a:srgbClr val="CC00CC"/>
                </a:solidFill>
                <a:latin typeface="Times New Roman" panose="02020603050405020304" pitchFamily="18" charset="0"/>
                <a:cs typeface="Times New Roman" panose="02020603050405020304" pitchFamily="18" charset="0"/>
              </a:rPr>
              <a:t> </a:t>
            </a:r>
            <a:br>
              <a:rPr lang="en-US" sz="2400" b="1" i="1" dirty="0">
                <a:solidFill>
                  <a:srgbClr val="CC00CC"/>
                </a:solidFill>
                <a:latin typeface="Times New Roman" panose="02020603050405020304" pitchFamily="18" charset="0"/>
                <a:cs typeface="Times New Roman" panose="02020603050405020304" pitchFamily="18" charset="0"/>
              </a:rPr>
            </a:br>
            <a:r>
              <a:rPr lang="en-US" sz="2400" b="1" i="1" dirty="0" err="1">
                <a:solidFill>
                  <a:srgbClr val="CC00CC"/>
                </a:solidFill>
                <a:latin typeface="Times New Roman" panose="02020603050405020304" pitchFamily="18" charset="0"/>
                <a:cs typeface="Times New Roman" panose="02020603050405020304" pitchFamily="18" charset="0"/>
              </a:rPr>
              <a:t>của</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Chính</a:t>
            </a:r>
            <a:r>
              <a:rPr lang="en-US" sz="2400" b="1" i="1" dirty="0">
                <a:solidFill>
                  <a:srgbClr val="CC00CC"/>
                </a:solidFill>
                <a:latin typeface="Times New Roman" panose="02020603050405020304" pitchFamily="18" charset="0"/>
                <a:cs typeface="Times New Roman" panose="02020603050405020304" pitchFamily="18" charset="0"/>
              </a:rPr>
              <a:t> </a:t>
            </a:r>
            <a:r>
              <a:rPr lang="en-US" sz="2400" b="1" i="1" dirty="0" err="1">
                <a:solidFill>
                  <a:srgbClr val="CC00CC"/>
                </a:solidFill>
                <a:latin typeface="Times New Roman" panose="02020603050405020304" pitchFamily="18" charset="0"/>
                <a:cs typeface="Times New Roman" panose="02020603050405020304" pitchFamily="18" charset="0"/>
              </a:rPr>
              <a:t>phủ</a:t>
            </a:r>
            <a:r>
              <a:rPr lang="en-US" sz="2400" b="1" i="1" dirty="0">
                <a:solidFill>
                  <a:srgbClr val="CC00CC"/>
                </a:solidFill>
                <a:latin typeface="Times New Roman" panose="02020603050405020304" pitchFamily="18" charset="0"/>
                <a:cs typeface="Times New Roman" panose="02020603050405020304" pitchFamily="18" charset="0"/>
              </a:rPr>
              <a:t>*)</a:t>
            </a:r>
            <a:endParaRPr lang="vi-VN" sz="2000" b="1" i="1" dirty="0">
              <a:solidFill>
                <a:srgbClr val="CC00CC"/>
              </a:solidFill>
              <a:latin typeface="Times New Roman" pitchFamily="18" charset="0"/>
              <a:cs typeface="Times New Roman" pitchFamily="18" charset="0"/>
            </a:endParaRPr>
          </a:p>
        </p:txBody>
      </p:sp>
      <p:sp>
        <p:nvSpPr>
          <p:cNvPr id="8" name="Rounded Rectangle 7"/>
          <p:cNvSpPr/>
          <p:nvPr/>
        </p:nvSpPr>
        <p:spPr bwMode="auto">
          <a:xfrm>
            <a:off x="5661736" y="1724031"/>
            <a:ext cx="5836917" cy="1552571"/>
          </a:xfrm>
          <a:prstGeom prst="roundRect">
            <a:avLst/>
          </a:prstGeom>
          <a:solidFill>
            <a:schemeClr val="accent6">
              <a:lumMod val="20000"/>
              <a:lumOff val="80000"/>
            </a:schemeClr>
          </a:solidFill>
          <a:ln>
            <a:solidFill>
              <a:srgbClr val="000099"/>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lIns="91440" tIns="45720" rIns="91440" bIns="45720" anchor="ctr"/>
          <a:lstStyle/>
          <a:p>
            <a:pPr>
              <a:defRPr/>
            </a:pP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Đơn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vị</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đề</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nghị</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xét</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tặng</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Cờ</a:t>
            </a:r>
            <a:r>
              <a:rPr lang="en-US" sz="2200" b="1" i="1" dirty="0">
                <a:solidFill>
                  <a:srgbClr val="0000FF"/>
                </a:solidFill>
                <a:latin typeface="Times New Roman" pitchFamily="18" charset="0"/>
                <a:cs typeface="Times New Roman" pitchFamily="18" charset="0"/>
              </a:rPr>
              <a:t> TP, </a:t>
            </a:r>
            <a:r>
              <a:rPr lang="en-US" sz="2200" b="1" i="1" dirty="0" err="1">
                <a:solidFill>
                  <a:srgbClr val="0000FF"/>
                </a:solidFill>
                <a:latin typeface="Times New Roman" pitchFamily="18" charset="0"/>
                <a:cs typeface="Times New Roman" pitchFamily="18" charset="0"/>
              </a:rPr>
              <a:t>Cờ</a:t>
            </a:r>
            <a:r>
              <a:rPr lang="en-US" sz="2200" b="1" i="1" dirty="0">
                <a:solidFill>
                  <a:srgbClr val="0000FF"/>
                </a:solidFill>
                <a:latin typeface="Times New Roman" pitchFamily="18" charset="0"/>
                <a:cs typeface="Times New Roman" pitchFamily="18" charset="0"/>
              </a:rPr>
              <a:t> CP  </a:t>
            </a:r>
            <a:r>
              <a:rPr lang="en-US" sz="2200" b="1" i="1" dirty="0" err="1">
                <a:solidFill>
                  <a:srgbClr val="0000FF"/>
                </a:solidFill>
                <a:latin typeface="Times New Roman" pitchFamily="18" charset="0"/>
                <a:cs typeface="Times New Roman" pitchFamily="18" charset="0"/>
              </a:rPr>
              <a:t>có</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từ</a:t>
            </a:r>
            <a:r>
              <a:rPr lang="en-US" sz="2200" b="1" i="1" dirty="0">
                <a:solidFill>
                  <a:srgbClr val="0000FF"/>
                </a:solidFill>
                <a:latin typeface="Times New Roman" pitchFamily="18" charset="0"/>
                <a:cs typeface="Times New Roman" pitchFamily="18" charset="0"/>
              </a:rPr>
              <a:t> </a:t>
            </a:r>
          </a:p>
          <a:p>
            <a:pPr>
              <a:defRPr/>
            </a:pPr>
            <a:r>
              <a:rPr lang="en-US" sz="2200" b="1" i="1" dirty="0">
                <a:solidFill>
                  <a:srgbClr val="FF0000"/>
                </a:solidFill>
                <a:latin typeface="Times New Roman" pitchFamily="18" charset="0"/>
                <a:cs typeface="Times New Roman" pitchFamily="18" charset="0"/>
              </a:rPr>
              <a:t>05 </a:t>
            </a:r>
            <a:r>
              <a:rPr lang="en-US" sz="2200" b="1" i="1" dirty="0" err="1">
                <a:solidFill>
                  <a:srgbClr val="FF0000"/>
                </a:solidFill>
                <a:latin typeface="Times New Roman" pitchFamily="18" charset="0"/>
                <a:cs typeface="Times New Roman" pitchFamily="18" charset="0"/>
              </a:rPr>
              <a:t>biên</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chế</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trở</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lên</a:t>
            </a:r>
            <a:r>
              <a:rPr lang="en-US" sz="2200" b="1" i="1" dirty="0">
                <a:solidFill>
                  <a:srgbClr val="FF0000"/>
                </a:solidFill>
                <a:latin typeface="Times New Roman" pitchFamily="18" charset="0"/>
                <a:cs typeface="Times New Roman" pitchFamily="18" charset="0"/>
              </a:rPr>
              <a:t>;</a:t>
            </a:r>
          </a:p>
          <a:p>
            <a:pPr marL="342900" indent="-342900">
              <a:buFontTx/>
              <a:buChar char="-"/>
              <a:defRPr/>
            </a:pPr>
            <a:r>
              <a:rPr lang="en-US" sz="2200" b="1" i="1" dirty="0" err="1">
                <a:solidFill>
                  <a:srgbClr val="0000FF"/>
                </a:solidFill>
                <a:latin typeface="Times New Roman" pitchFamily="18" charset="0"/>
                <a:cs typeface="Times New Roman" pitchFamily="18" charset="0"/>
              </a:rPr>
              <a:t>Số</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lượng</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đề</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nghị</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xét</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Cờ</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thi</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đua</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theo</a:t>
            </a:r>
            <a:r>
              <a:rPr lang="en-US" sz="2200" b="1" i="1" dirty="0">
                <a:solidFill>
                  <a:srgbClr val="0000FF"/>
                </a:solidFill>
                <a:latin typeface="Times New Roman" pitchFamily="18" charset="0"/>
                <a:cs typeface="Times New Roman" pitchFamily="18" charset="0"/>
              </a:rPr>
              <a:t> </a:t>
            </a:r>
          </a:p>
          <a:p>
            <a:pPr>
              <a:defRPr/>
            </a:pPr>
            <a:r>
              <a:rPr lang="en-US" sz="2200" b="1" i="1" dirty="0" err="1">
                <a:solidFill>
                  <a:srgbClr val="0000FF"/>
                </a:solidFill>
                <a:latin typeface="Times New Roman" pitchFamily="18" charset="0"/>
                <a:cs typeface="Times New Roman" pitchFamily="18" charset="0"/>
              </a:rPr>
              <a:t>Hướng</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dẫn</a:t>
            </a:r>
            <a:endParaRPr lang="en-US" sz="2200" b="1" i="1" dirty="0">
              <a:solidFill>
                <a:srgbClr val="0000FF"/>
              </a:solidFill>
              <a:latin typeface="Times New Roman" pitchFamily="18" charset="0"/>
              <a:cs typeface="Times New Roman" pitchFamily="18" charset="0"/>
            </a:endParaRPr>
          </a:p>
          <a:p>
            <a:pPr algn="ctr">
              <a:defRPr/>
            </a:pPr>
            <a:endParaRPr lang="vi-VN" sz="2000" b="1" i="1" dirty="0">
              <a:solidFill>
                <a:srgbClr val="FF0000"/>
              </a:solidFill>
              <a:latin typeface="Times New Roman" pitchFamily="18" charset="0"/>
              <a:cs typeface="Times New Roman" pitchFamily="18" charset="0"/>
            </a:endParaRPr>
          </a:p>
        </p:txBody>
      </p:sp>
      <p:cxnSp>
        <p:nvCxnSpPr>
          <p:cNvPr id="9" name="Straight Connector 8"/>
          <p:cNvCxnSpPr>
            <a:cxnSpLocks/>
            <a:stCxn id="4" idx="2"/>
          </p:cNvCxnSpPr>
          <p:nvPr/>
        </p:nvCxnSpPr>
        <p:spPr bwMode="auto">
          <a:xfrm flipH="1">
            <a:off x="4953001" y="1371600"/>
            <a:ext cx="1104900" cy="533400"/>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chemeClr val="tx1"/>
            </a:solidFill>
            <a:prstDash val="solid"/>
            <a:round/>
            <a:headEnd type="none" w="med" len="med"/>
            <a:tailEnd type="none" w="med" len="med"/>
          </a:ln>
          <a:effectLst/>
        </p:spPr>
      </p:cxnSp>
      <p:cxnSp>
        <p:nvCxnSpPr>
          <p:cNvPr id="10" name="Straight Connector 9"/>
          <p:cNvCxnSpPr>
            <a:stCxn id="4" idx="2"/>
          </p:cNvCxnSpPr>
          <p:nvPr/>
        </p:nvCxnSpPr>
        <p:spPr bwMode="auto">
          <a:xfrm>
            <a:off x="6057901" y="1371606"/>
            <a:ext cx="800100" cy="428625"/>
          </a:xfrm>
          <a:prstGeom prst="line">
            <a:avLst/>
          </a:prstGeom>
          <a:gradFill rotWithShape="1">
            <a:gsLst>
              <a:gs pos="0">
                <a:schemeClr val="accent2"/>
              </a:gs>
              <a:gs pos="100000">
                <a:schemeClr val="accent2">
                  <a:gamma/>
                  <a:tint val="73725"/>
                  <a:invGamma/>
                </a:schemeClr>
              </a:gs>
            </a:gsLst>
            <a:lin ang="5400000" scaled="1"/>
          </a:gradFill>
          <a:ln w="9525" cap="flat" cmpd="sng" algn="ctr">
            <a:solidFill>
              <a:schemeClr val="tx1"/>
            </a:solidFill>
            <a:prstDash val="solid"/>
            <a:round/>
            <a:headEnd type="none" w="med" len="med"/>
            <a:tailEnd type="none" w="med" len="med"/>
          </a:ln>
          <a:effectLst/>
        </p:spPr>
      </p:cxnSp>
      <p:sp>
        <p:nvSpPr>
          <p:cNvPr id="11" name="Rounded Rectangle 10"/>
          <p:cNvSpPr/>
          <p:nvPr/>
        </p:nvSpPr>
        <p:spPr bwMode="auto">
          <a:xfrm>
            <a:off x="5712216" y="3429000"/>
            <a:ext cx="5786437" cy="1828799"/>
          </a:xfrm>
          <a:prstGeom prst="roundRect">
            <a:avLst/>
          </a:prstGeom>
          <a:solidFill>
            <a:schemeClr val="accent6">
              <a:lumMod val="20000"/>
              <a:lumOff val="80000"/>
            </a:schemeClr>
          </a:solidFill>
          <a:ln>
            <a:solidFill>
              <a:srgbClr val="000099"/>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lIns="91440" tIns="45720" rIns="91440" bIns="45720" anchor="ctr"/>
          <a:lstStyle/>
          <a:p>
            <a:pPr algn="ctr">
              <a:defRPr/>
            </a:pPr>
            <a:r>
              <a:rPr lang="en-US" sz="2200" b="1" i="1" dirty="0">
                <a:solidFill>
                  <a:srgbClr val="3333FF"/>
                </a:solidFill>
                <a:latin typeface="Times New Roman" pitchFamily="18" charset="0"/>
                <a:cs typeface="Times New Roman" pitchFamily="18" charset="0"/>
              </a:rPr>
              <a:t>C</a:t>
            </a:r>
            <a:r>
              <a:rPr lang="vi-VN" sz="2200" b="1" i="1" dirty="0">
                <a:solidFill>
                  <a:srgbClr val="3333FF"/>
                </a:solidFill>
                <a:latin typeface="Times New Roman" pitchFamily="18" charset="0"/>
                <a:cs typeface="Times New Roman" pitchFamily="18" charset="0"/>
              </a:rPr>
              <a:t>ác đơn vị </a:t>
            </a:r>
            <a:r>
              <a:rPr lang="en-US" sz="2200" b="1" i="1" dirty="0" err="1">
                <a:solidFill>
                  <a:srgbClr val="3333FF"/>
                </a:solidFill>
                <a:latin typeface="Times New Roman" pitchFamily="18" charset="0"/>
                <a:cs typeface="Times New Roman" pitchFamily="18" charset="0"/>
              </a:rPr>
              <a:t>dẫn</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đầu</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cụm</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khối</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thi</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đua</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trực</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thuộc</a:t>
            </a:r>
            <a:r>
              <a:rPr lang="en-US" sz="2200" b="1" i="1" dirty="0">
                <a:solidFill>
                  <a:srgbClr val="3333FF"/>
                </a:solidFill>
                <a:latin typeface="Times New Roman" pitchFamily="18" charset="0"/>
                <a:cs typeface="Times New Roman" pitchFamily="18" charset="0"/>
              </a:rPr>
              <a:t> </a:t>
            </a:r>
            <a:br>
              <a:rPr lang="en-US" sz="2200" b="1" i="1" dirty="0">
                <a:solidFill>
                  <a:srgbClr val="3333FF"/>
                </a:solidFill>
                <a:latin typeface="Times New Roman" pitchFamily="18" charset="0"/>
                <a:cs typeface="Times New Roman" pitchFamily="18" charset="0"/>
              </a:rPr>
            </a:br>
            <a:r>
              <a:rPr lang="en-US" sz="2200" b="1" i="1" dirty="0" err="1">
                <a:solidFill>
                  <a:srgbClr val="FF0000"/>
                </a:solidFill>
                <a:latin typeface="Times New Roman" pitchFamily="18" charset="0"/>
                <a:cs typeface="Times New Roman" pitchFamily="18" charset="0"/>
              </a:rPr>
              <a:t>không</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đủ</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tiêu</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chuẩn</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điều</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kiện</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tặng</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Cờ</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thi</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đua</a:t>
            </a:r>
            <a:r>
              <a:rPr lang="en-US" sz="2200" b="1" i="1" dirty="0">
                <a:solidFill>
                  <a:srgbClr val="FF0000"/>
                </a:solidFill>
                <a:latin typeface="Times New Roman" pitchFamily="18" charset="0"/>
                <a:cs typeface="Times New Roman" pitchFamily="18" charset="0"/>
              </a:rPr>
              <a:t> </a:t>
            </a:r>
            <a:br>
              <a:rPr lang="en-US" sz="2200" b="1" i="1" dirty="0">
                <a:solidFill>
                  <a:srgbClr val="3333FF"/>
                </a:solidFill>
                <a:latin typeface="Times New Roman" pitchFamily="18" charset="0"/>
                <a:cs typeface="Times New Roman" pitchFamily="18" charset="0"/>
              </a:rPr>
            </a:br>
            <a:r>
              <a:rPr lang="en-US" sz="2200" b="1" i="1" dirty="0" err="1">
                <a:solidFill>
                  <a:srgbClr val="3333FF"/>
                </a:solidFill>
                <a:latin typeface="Times New Roman" pitchFamily="18" charset="0"/>
                <a:cs typeface="Times New Roman" pitchFamily="18" charset="0"/>
              </a:rPr>
              <a:t>thì</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được</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tặng</a:t>
            </a:r>
            <a:r>
              <a:rPr lang="en-US" sz="2200" b="1" i="1" dirty="0">
                <a:solidFill>
                  <a:srgbClr val="3333FF"/>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Giấy</a:t>
            </a:r>
            <a:r>
              <a:rPr lang="en-US" sz="2200" b="1" i="1" dirty="0">
                <a:solidFill>
                  <a:srgbClr val="FF0000"/>
                </a:solidFill>
                <a:latin typeface="Times New Roman" pitchFamily="18" charset="0"/>
                <a:cs typeface="Times New Roman" pitchFamily="18" charset="0"/>
              </a:rPr>
              <a:t> </a:t>
            </a:r>
            <a:r>
              <a:rPr lang="en-US" sz="2200" b="1" i="1" dirty="0" err="1">
                <a:solidFill>
                  <a:srgbClr val="FF0000"/>
                </a:solidFill>
                <a:latin typeface="Times New Roman" pitchFamily="18" charset="0"/>
                <a:cs typeface="Times New Roman" pitchFamily="18" charset="0"/>
              </a:rPr>
              <a:t>khen</a:t>
            </a:r>
            <a:r>
              <a:rPr lang="en-US" sz="2200" b="1" i="1" dirty="0">
                <a:solidFill>
                  <a:srgbClr val="FF0000"/>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của</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thủ</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trưởng</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cơ</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quan</a:t>
            </a:r>
            <a:r>
              <a:rPr lang="en-US" sz="2200" b="1" i="1" dirty="0">
                <a:solidFill>
                  <a:srgbClr val="3333FF"/>
                </a:solidFill>
                <a:latin typeface="Times New Roman" pitchFamily="18" charset="0"/>
                <a:cs typeface="Times New Roman" pitchFamily="18" charset="0"/>
              </a:rPr>
              <a:t>, </a:t>
            </a:r>
            <a:br>
              <a:rPr lang="en-US" sz="2200" b="1" i="1" dirty="0">
                <a:solidFill>
                  <a:srgbClr val="3333FF"/>
                </a:solidFill>
                <a:latin typeface="Times New Roman" pitchFamily="18" charset="0"/>
                <a:cs typeface="Times New Roman" pitchFamily="18" charset="0"/>
              </a:rPr>
            </a:br>
            <a:r>
              <a:rPr lang="en-US" sz="2200" b="1" i="1" dirty="0" err="1">
                <a:solidFill>
                  <a:srgbClr val="3333FF"/>
                </a:solidFill>
                <a:latin typeface="Times New Roman" pitchFamily="18" charset="0"/>
                <a:cs typeface="Times New Roman" pitchFamily="18" charset="0"/>
              </a:rPr>
              <a:t>đơn</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vị</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địa</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phương</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và</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được</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xét</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danh</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hiệu</a:t>
            </a:r>
            <a:r>
              <a:rPr lang="en-US" sz="2200" b="1" i="1" dirty="0">
                <a:solidFill>
                  <a:srgbClr val="3333FF"/>
                </a:solidFill>
                <a:latin typeface="Times New Roman" pitchFamily="18" charset="0"/>
                <a:cs typeface="Times New Roman" pitchFamily="18" charset="0"/>
              </a:rPr>
              <a:t> </a:t>
            </a:r>
          </a:p>
          <a:p>
            <a:pPr algn="ctr">
              <a:defRPr/>
            </a:pPr>
            <a:r>
              <a:rPr lang="en-US" sz="2200" b="1" i="1" dirty="0">
                <a:solidFill>
                  <a:srgbClr val="3333FF"/>
                </a:solidFill>
                <a:latin typeface="Times New Roman" pitchFamily="18" charset="0"/>
                <a:cs typeface="Times New Roman" pitchFamily="18" charset="0"/>
              </a:rPr>
              <a:t>TTLĐXS </a:t>
            </a:r>
            <a:r>
              <a:rPr lang="en-US" sz="2200" b="1" i="1" dirty="0" err="1">
                <a:solidFill>
                  <a:srgbClr val="3333FF"/>
                </a:solidFill>
                <a:latin typeface="Times New Roman" pitchFamily="18" charset="0"/>
                <a:cs typeface="Times New Roman" pitchFamily="18" charset="0"/>
              </a:rPr>
              <a:t>theo</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quy</a:t>
            </a:r>
            <a:r>
              <a:rPr lang="en-US" sz="2200" b="1" i="1" dirty="0">
                <a:solidFill>
                  <a:srgbClr val="3333FF"/>
                </a:solidFill>
                <a:latin typeface="Times New Roman" pitchFamily="18" charset="0"/>
                <a:cs typeface="Times New Roman" pitchFamily="18" charset="0"/>
              </a:rPr>
              <a:t> </a:t>
            </a:r>
            <a:r>
              <a:rPr lang="en-US" sz="2200" b="1" i="1" dirty="0" err="1">
                <a:solidFill>
                  <a:srgbClr val="3333FF"/>
                </a:solidFill>
                <a:latin typeface="Times New Roman" pitchFamily="18" charset="0"/>
                <a:cs typeface="Times New Roman" pitchFamily="18" charset="0"/>
              </a:rPr>
              <a:t>định</a:t>
            </a:r>
            <a:endParaRPr lang="vi-VN" sz="2200" b="1" dirty="0">
              <a:solidFill>
                <a:srgbClr val="3333FF"/>
              </a:solidFill>
              <a:latin typeface="Times New Roman" pitchFamily="18" charset="0"/>
              <a:cs typeface="Times New Roman" pitchFamily="18" charset="0"/>
            </a:endParaRPr>
          </a:p>
        </p:txBody>
      </p:sp>
      <p:sp>
        <p:nvSpPr>
          <p:cNvPr id="3" name="Rounded Rectangle 10">
            <a:extLst>
              <a:ext uri="{FF2B5EF4-FFF2-40B4-BE49-F238E27FC236}">
                <a16:creationId xmlns:a16="http://schemas.microsoft.com/office/drawing/2014/main" id="{CFECDB9E-C2F7-F066-011C-DABF215C4D31}"/>
              </a:ext>
            </a:extLst>
          </p:cNvPr>
          <p:cNvSpPr/>
          <p:nvPr/>
        </p:nvSpPr>
        <p:spPr bwMode="auto">
          <a:xfrm>
            <a:off x="5712216" y="5662615"/>
            <a:ext cx="5786437" cy="738185"/>
          </a:xfrm>
          <a:prstGeom prst="roundRect">
            <a:avLst/>
          </a:prstGeom>
          <a:solidFill>
            <a:schemeClr val="accent6">
              <a:lumMod val="20000"/>
              <a:lumOff val="80000"/>
            </a:schemeClr>
          </a:solidFill>
          <a:ln>
            <a:solidFill>
              <a:srgbClr val="000099"/>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lIns="91440" tIns="45720" rIns="91440" bIns="45720" anchor="ctr"/>
          <a:lstStyle/>
          <a:p>
            <a:pPr algn="ctr">
              <a:defRPr/>
            </a:pPr>
            <a:r>
              <a:rPr lang="en-US" sz="2200" b="1" i="1" dirty="0">
                <a:solidFill>
                  <a:srgbClr val="3333FF"/>
                </a:solidFill>
                <a:latin typeface="Times New Roman" pitchFamily="18" charset="0"/>
                <a:cs typeface="Times New Roman" pitchFamily="18" charset="0"/>
              </a:rPr>
              <a:t>C</a:t>
            </a:r>
            <a:r>
              <a:rPr lang="vi-VN" sz="2200" b="1" i="1" dirty="0">
                <a:solidFill>
                  <a:srgbClr val="3333FF"/>
                </a:solidFill>
                <a:latin typeface="Times New Roman" pitchFamily="18" charset="0"/>
                <a:cs typeface="Times New Roman" pitchFamily="18" charset="0"/>
              </a:rPr>
              <a:t>ác đơn vị còn lại xét danh hiệu TTLĐSX </a:t>
            </a:r>
            <a:endParaRPr lang="en-US" sz="2200" b="1" i="1" dirty="0">
              <a:solidFill>
                <a:srgbClr val="3333FF"/>
              </a:solidFill>
              <a:latin typeface="Times New Roman" pitchFamily="18" charset="0"/>
              <a:cs typeface="Times New Roman" pitchFamily="18" charset="0"/>
            </a:endParaRPr>
          </a:p>
          <a:p>
            <a:pPr algn="ctr">
              <a:defRPr/>
            </a:pPr>
            <a:r>
              <a:rPr lang="vi-VN" sz="2200" b="1" i="1" dirty="0">
                <a:solidFill>
                  <a:srgbClr val="3333FF"/>
                </a:solidFill>
                <a:latin typeface="Times New Roman" pitchFamily="18" charset="0"/>
                <a:cs typeface="Times New Roman" pitchFamily="18" charset="0"/>
              </a:rPr>
              <a:t>theo quy định</a:t>
            </a:r>
          </a:p>
        </p:txBody>
      </p:sp>
    </p:spTree>
    <p:extLst>
      <p:ext uri="{BB962C8B-B14F-4D97-AF65-F5344CB8AC3E}">
        <p14:creationId xmlns:p14="http://schemas.microsoft.com/office/powerpoint/2010/main" val="18045025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F9651-01A4-7520-C3B0-8DBE8D95623C}"/>
              </a:ext>
            </a:extLst>
          </p:cNvPr>
          <p:cNvSpPr>
            <a:spLocks noGrp="1"/>
          </p:cNvSpPr>
          <p:nvPr>
            <p:ph idx="4294967295"/>
          </p:nvPr>
        </p:nvSpPr>
        <p:spPr>
          <a:xfrm>
            <a:off x="457200" y="838200"/>
            <a:ext cx="11430000" cy="5715000"/>
          </a:xfrm>
        </p:spPr>
        <p:txBody>
          <a:bodyPr>
            <a:normAutofit/>
          </a:bodyPr>
          <a:lstStyle/>
          <a:p>
            <a:pPr marL="0" indent="0" algn="just">
              <a:spcBef>
                <a:spcPts val="1200"/>
              </a:spcBef>
              <a:buNone/>
            </a:pPr>
            <a:r>
              <a:rPr lang="vi-VN" sz="4000" dirty="0">
                <a:latin typeface="Times New Roman" panose="02020603050405020304" pitchFamily="18" charset="0"/>
                <a:ea typeface="Times New Roman" panose="02020603050405020304" pitchFamily="18" charset="0"/>
              </a:rPr>
              <a:t>Các tập thể được đề nghị xét, tặng Cờ thi đua của Chính phủ </a:t>
            </a:r>
            <a:r>
              <a:rPr lang="vi-VN" sz="4000" b="1" dirty="0">
                <a:solidFill>
                  <a:srgbClr val="0070C0"/>
                </a:solidFill>
                <a:latin typeface="Times New Roman" panose="02020603050405020304" pitchFamily="18" charset="0"/>
                <a:ea typeface="Times New Roman" panose="02020603050405020304" pitchFamily="18" charset="0"/>
              </a:rPr>
              <a:t>thì không được </a:t>
            </a:r>
            <a:r>
              <a:rPr lang="vi-VN" sz="4000" dirty="0">
                <a:latin typeface="Times New Roman" panose="02020603050405020304" pitchFamily="18" charset="0"/>
                <a:ea typeface="Times New Roman" panose="02020603050405020304" pitchFamily="18" charset="0"/>
              </a:rPr>
              <a:t>Chủ tịch Ủy ban nhân dân Thành phố tặng Cờ thi đua của Thành phố</a:t>
            </a:r>
            <a:r>
              <a:rPr lang="en-US" sz="4000" dirty="0">
                <a:latin typeface="Times New Roman" panose="02020603050405020304" pitchFamily="18" charset="0"/>
                <a:ea typeface="Times New Roman" panose="02020603050405020304" pitchFamily="18" charset="0"/>
              </a:rPr>
              <a:t>. </a:t>
            </a:r>
            <a:r>
              <a:rPr lang="vi-VN" sz="4000" dirty="0">
                <a:latin typeface="Times New Roman" panose="02020603050405020304" pitchFamily="18" charset="0"/>
                <a:ea typeface="Times New Roman" panose="02020603050405020304" pitchFamily="18" charset="0"/>
              </a:rPr>
              <a:t>Trong trường hợp tập thể đã được đề nghị tặng Cờ thi đua của Chính phủ nhưng không được xét tặng do chưa đảm bảo tiêu chuẩn, hồ sơ, thủ tục theo quy định thì sẽ được Chủ tịch Ủy ban nhân dân Thành phố xem xét, khen thưởng bằng hình thức phù hợp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nếu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có</a:t>
            </a:r>
            <a:r>
              <a:rPr lang="en-US" sz="4000" dirty="0">
                <a:latin typeface="Times New Roman" panose="02020603050405020304" pitchFamily="18" charset="0"/>
                <a:ea typeface="Times New Roman" panose="02020603050405020304" pitchFamily="18" charset="0"/>
              </a:rPr>
              <a:t>)*</a:t>
            </a:r>
            <a:endParaRPr lang="x-none" sz="5467"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8641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6253" y="1181672"/>
            <a:ext cx="11988800" cy="548640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a:solidFill>
              <a:srgbClr val="000099"/>
            </a:solidFill>
          </a:ln>
          <a:effectLst/>
        </p:spPr>
        <p:txBody>
          <a:bodyPr wrap="none" lIns="91440" tIns="45720" rIns="91440" bIns="45720" anchor="ctr"/>
          <a:lstStyle/>
          <a:p>
            <a:pPr marL="342917" indent="-342917" algn="just">
              <a:buFontTx/>
              <a:buChar char="-"/>
              <a:defRPr/>
            </a:pPr>
            <a:r>
              <a:rPr lang="en-US" sz="2533" b="1" dirty="0" err="1">
                <a:solidFill>
                  <a:srgbClr val="3333FF"/>
                </a:solidFill>
                <a:latin typeface="Times New Roman" pitchFamily="18" charset="0"/>
                <a:cs typeface="Times New Roman" pitchFamily="18" charset="0"/>
              </a:rPr>
              <a:t>Quy</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chế</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hoạt</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động</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của</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cụm</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khối</a:t>
            </a:r>
            <a:r>
              <a:rPr lang="en-US" sz="2533" b="1" dirty="0">
                <a:solidFill>
                  <a:srgbClr val="3333FF"/>
                </a:solidFill>
                <a:latin typeface="Times New Roman" pitchFamily="18" charset="0"/>
                <a:cs typeface="Times New Roman" pitchFamily="18" charset="0"/>
              </a:rPr>
              <a:t> </a:t>
            </a:r>
            <a:r>
              <a:rPr lang="en-US" sz="2533" i="1" dirty="0">
                <a:solidFill>
                  <a:srgbClr val="3333FF"/>
                </a:solidFill>
                <a:latin typeface="Times New Roman" pitchFamily="18" charset="0"/>
                <a:cs typeface="Times New Roman" pitchFamily="18" charset="0"/>
              </a:rPr>
              <a:t>(</a:t>
            </a:r>
            <a:r>
              <a:rPr lang="en-US" sz="2533" i="1" dirty="0" err="1">
                <a:solidFill>
                  <a:srgbClr val="3333FF"/>
                </a:solidFill>
                <a:latin typeface="Times New Roman" pitchFamily="18" charset="0"/>
                <a:cs typeface="Times New Roman" pitchFamily="18" charset="0"/>
              </a:rPr>
              <a:t>kèm</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Bảng</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tiêu</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chí</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thi</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đua</a:t>
            </a:r>
            <a:r>
              <a:rPr lang="en-US" sz="2533" i="1" dirty="0">
                <a:solidFill>
                  <a:srgbClr val="3333FF"/>
                </a:solidFill>
                <a:latin typeface="Times New Roman" pitchFamily="18" charset="0"/>
                <a:cs typeface="Times New Roman" pitchFamily="18" charset="0"/>
              </a:rPr>
              <a:t>)</a:t>
            </a:r>
          </a:p>
          <a:p>
            <a:pPr marL="342917" indent="-342917" algn="just">
              <a:spcBef>
                <a:spcPts val="300"/>
              </a:spcBef>
              <a:buFontTx/>
              <a:buChar char="-"/>
              <a:defRPr/>
            </a:pPr>
            <a:r>
              <a:rPr lang="en-US" sz="2533" b="1" dirty="0" err="1">
                <a:solidFill>
                  <a:srgbClr val="3333FF"/>
                </a:solidFill>
                <a:latin typeface="Times New Roman" pitchFamily="18" charset="0"/>
                <a:cs typeface="Times New Roman" pitchFamily="18" charset="0"/>
              </a:rPr>
              <a:t>Kế</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hoạch</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chương</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trình</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hoạt</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động</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của</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cụm</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khối</a:t>
            </a:r>
            <a:r>
              <a:rPr lang="en-US" sz="2533" b="1" dirty="0">
                <a:solidFill>
                  <a:srgbClr val="3333FF"/>
                </a:solidFill>
                <a:latin typeface="Times New Roman" pitchFamily="18" charset="0"/>
                <a:cs typeface="Times New Roman" pitchFamily="18" charset="0"/>
              </a:rPr>
              <a:t>;</a:t>
            </a:r>
          </a:p>
          <a:p>
            <a:pPr algn="just">
              <a:spcBef>
                <a:spcPts val="300"/>
              </a:spcBef>
              <a:defRPr/>
            </a:pPr>
            <a:r>
              <a:rPr lang="en-US" sz="2533" dirty="0">
                <a:solidFill>
                  <a:srgbClr val="3333FF"/>
                </a:solidFill>
                <a:latin typeface="Times New Roman" pitchFamily="18" charset="0"/>
                <a:cs typeface="Times New Roman" pitchFamily="18" charset="0"/>
              </a:rPr>
              <a:t>-</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Bảng</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ký</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kết</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giao</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ước</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thi</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đua</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của</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các</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đơn</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vị</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trong</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cụm</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khối</a:t>
            </a:r>
            <a:r>
              <a:rPr lang="en-US" sz="2533" b="1" dirty="0">
                <a:solidFill>
                  <a:srgbClr val="3333FF"/>
                </a:solidFill>
                <a:latin typeface="Times New Roman" pitchFamily="18" charset="0"/>
                <a:cs typeface="Times New Roman" pitchFamily="18" charset="0"/>
              </a:rPr>
              <a:t>;</a:t>
            </a:r>
          </a:p>
          <a:p>
            <a:pPr marL="342917" indent="-342917" algn="just">
              <a:spcBef>
                <a:spcPts val="300"/>
              </a:spcBef>
              <a:buFontTx/>
              <a:buChar char="-"/>
              <a:defRPr/>
            </a:pPr>
            <a:r>
              <a:rPr lang="vi-VN" sz="2533" b="1" dirty="0">
                <a:solidFill>
                  <a:srgbClr val="3333FF"/>
                </a:solidFill>
                <a:latin typeface="Times New Roman" pitchFamily="18" charset="0"/>
                <a:cs typeface="Times New Roman" pitchFamily="18" charset="0"/>
              </a:rPr>
              <a:t>Báo cáo </a:t>
            </a:r>
            <a:r>
              <a:rPr lang="en-US" sz="2533" b="1" dirty="0" err="1">
                <a:solidFill>
                  <a:srgbClr val="3333FF"/>
                </a:solidFill>
                <a:latin typeface="Times New Roman" pitchFamily="18" charset="0"/>
                <a:cs typeface="Times New Roman" pitchFamily="18" charset="0"/>
              </a:rPr>
              <a:t>sơ</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kết</a:t>
            </a:r>
            <a:r>
              <a:rPr lang="en-US" sz="2533" b="1" dirty="0">
                <a:solidFill>
                  <a:srgbClr val="3333FF"/>
                </a:solidFill>
                <a:latin typeface="Times New Roman" pitchFamily="18" charset="0"/>
                <a:cs typeface="Times New Roman" pitchFamily="18" charset="0"/>
              </a:rPr>
              <a:t>, </a:t>
            </a:r>
            <a:r>
              <a:rPr lang="vi-VN" sz="2533" b="1" dirty="0">
                <a:solidFill>
                  <a:srgbClr val="3333FF"/>
                </a:solidFill>
                <a:latin typeface="Times New Roman" pitchFamily="18" charset="0"/>
                <a:cs typeface="Times New Roman" pitchFamily="18" charset="0"/>
              </a:rPr>
              <a:t>tổng kết hoạt động cụm, khối</a:t>
            </a:r>
            <a:r>
              <a:rPr lang="en-US" sz="2533" b="1" dirty="0">
                <a:solidFill>
                  <a:srgbClr val="3333FF"/>
                </a:solidFill>
                <a:latin typeface="Times New Roman" pitchFamily="18" charset="0"/>
                <a:cs typeface="Times New Roman" pitchFamily="18" charset="0"/>
              </a:rPr>
              <a:t>; </a:t>
            </a:r>
          </a:p>
          <a:p>
            <a:pPr marL="342917" indent="-342917" algn="just">
              <a:spcBef>
                <a:spcPts val="300"/>
              </a:spcBef>
              <a:buFontTx/>
              <a:buChar char="-"/>
              <a:defRPr/>
            </a:pPr>
            <a:r>
              <a:rPr lang="en-US" sz="2533" b="1" dirty="0" err="1">
                <a:solidFill>
                  <a:srgbClr val="3333FF"/>
                </a:solidFill>
                <a:latin typeface="Times New Roman" pitchFamily="18" charset="0"/>
                <a:cs typeface="Times New Roman" pitchFamily="18" charset="0"/>
              </a:rPr>
              <a:t>Các</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báo</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cáo</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sinh</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hoạt</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chuyên</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đề</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hoạt</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động</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giao</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lưu</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văn</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hóa</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thể</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dục</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thể</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thao</a:t>
            </a:r>
            <a:r>
              <a:rPr lang="en-US" sz="2533" b="1" dirty="0">
                <a:solidFill>
                  <a:srgbClr val="3333FF"/>
                </a:solidFill>
                <a:latin typeface="Times New Roman" pitchFamily="18" charset="0"/>
                <a:cs typeface="Times New Roman" pitchFamily="18" charset="0"/>
              </a:rPr>
              <a:t>…</a:t>
            </a:r>
          </a:p>
          <a:p>
            <a:pPr marL="342917" indent="-342917" algn="just">
              <a:spcBef>
                <a:spcPts val="300"/>
              </a:spcBef>
              <a:buFontTx/>
              <a:buChar char="-"/>
              <a:defRPr/>
            </a:pPr>
            <a:r>
              <a:rPr lang="vi-VN" sz="2533" b="1" dirty="0">
                <a:solidFill>
                  <a:srgbClr val="3333FF"/>
                </a:solidFill>
                <a:latin typeface="Times New Roman" pitchFamily="18" charset="0"/>
                <a:cs typeface="Times New Roman" pitchFamily="18" charset="0"/>
              </a:rPr>
              <a:t>Bảng tổng hợp </a:t>
            </a:r>
            <a:r>
              <a:rPr lang="en-US" sz="2533" b="1" dirty="0" err="1">
                <a:solidFill>
                  <a:srgbClr val="3333FF"/>
                </a:solidFill>
                <a:latin typeface="Times New Roman" pitchFamily="18" charset="0"/>
                <a:cs typeface="Times New Roman" pitchFamily="18" charset="0"/>
              </a:rPr>
              <a:t>chấm</a:t>
            </a:r>
            <a:r>
              <a:rPr lang="en-US" sz="2533" b="1" dirty="0">
                <a:solidFill>
                  <a:srgbClr val="3333FF"/>
                </a:solidFill>
                <a:latin typeface="Times New Roman" pitchFamily="18" charset="0"/>
                <a:cs typeface="Times New Roman" pitchFamily="18" charset="0"/>
              </a:rPr>
              <a:t> </a:t>
            </a:r>
            <a:r>
              <a:rPr lang="vi-VN" sz="2533" b="1" dirty="0">
                <a:solidFill>
                  <a:srgbClr val="3333FF"/>
                </a:solidFill>
                <a:latin typeface="Times New Roman" pitchFamily="18" charset="0"/>
                <a:cs typeface="Times New Roman" pitchFamily="18" charset="0"/>
              </a:rPr>
              <a:t>điểm của Cụm trưởng, Khối trưởng </a:t>
            </a:r>
            <a:br>
              <a:rPr lang="en-US" sz="2533" b="1" dirty="0">
                <a:solidFill>
                  <a:srgbClr val="3333FF"/>
                </a:solidFill>
                <a:latin typeface="Times New Roman" pitchFamily="18" charset="0"/>
                <a:cs typeface="Times New Roman" pitchFamily="18" charset="0"/>
              </a:rPr>
            </a:br>
            <a:r>
              <a:rPr lang="en-US" sz="2533" i="1" dirty="0">
                <a:solidFill>
                  <a:srgbClr val="3333FF"/>
                </a:solidFill>
                <a:latin typeface="Times New Roman" pitchFamily="18" charset="0"/>
                <a:cs typeface="Times New Roman" pitchFamily="18" charset="0"/>
              </a:rPr>
              <a:t>(</a:t>
            </a:r>
            <a:r>
              <a:rPr lang="vi-VN" sz="2533" i="1" dirty="0">
                <a:solidFill>
                  <a:srgbClr val="3333FF"/>
                </a:solidFill>
                <a:latin typeface="Times New Roman" pitchFamily="18" charset="0"/>
                <a:cs typeface="Times New Roman" pitchFamily="18" charset="0"/>
              </a:rPr>
              <a:t>đã được</a:t>
            </a:r>
            <a:r>
              <a:rPr lang="en-US" sz="2533" i="1" dirty="0">
                <a:solidFill>
                  <a:srgbClr val="3333FF"/>
                </a:solidFill>
                <a:latin typeface="Times New Roman" pitchFamily="18" charset="0"/>
                <a:cs typeface="Times New Roman" pitchFamily="18" charset="0"/>
              </a:rPr>
              <a:t> </a:t>
            </a:r>
            <a:r>
              <a:rPr lang="vi-VN" sz="2533" i="1" dirty="0">
                <a:solidFill>
                  <a:srgbClr val="3333FF"/>
                </a:solidFill>
                <a:latin typeface="Times New Roman" pitchFamily="18" charset="0"/>
                <a:cs typeface="Times New Roman" pitchFamily="18" charset="0"/>
              </a:rPr>
              <a:t>các thành viên trong cụm, khối thống nhất</a:t>
            </a:r>
            <a:r>
              <a:rPr lang="en-US" sz="2533" i="1" dirty="0">
                <a:solidFill>
                  <a:srgbClr val="3333FF"/>
                </a:solidFill>
                <a:latin typeface="Times New Roman" pitchFamily="18" charset="0"/>
                <a:cs typeface="Times New Roman" pitchFamily="18" charset="0"/>
              </a:rPr>
              <a:t>);</a:t>
            </a:r>
          </a:p>
          <a:p>
            <a:pPr marL="342917" indent="-342917" algn="just">
              <a:spcBef>
                <a:spcPts val="300"/>
              </a:spcBef>
              <a:buFontTx/>
              <a:buChar char="-"/>
              <a:defRPr/>
            </a:pPr>
            <a:r>
              <a:rPr lang="en-US" sz="2533" b="1" dirty="0" err="1">
                <a:solidFill>
                  <a:srgbClr val="3333FF"/>
                </a:solidFill>
                <a:latin typeface="Times New Roman" pitchFamily="18" charset="0"/>
                <a:cs typeface="Times New Roman" pitchFamily="18" charset="0"/>
              </a:rPr>
              <a:t>Tờ</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trình</a:t>
            </a:r>
            <a:r>
              <a:rPr lang="en-US" sz="2533" b="1" dirty="0">
                <a:solidFill>
                  <a:srgbClr val="3333FF"/>
                </a:solidFill>
                <a:latin typeface="Times New Roman" pitchFamily="18" charset="0"/>
                <a:cs typeface="Times New Roman" pitchFamily="18" charset="0"/>
              </a:rPr>
              <a:t> </a:t>
            </a:r>
            <a:r>
              <a:rPr lang="vi-VN" sz="2533" b="1" dirty="0">
                <a:solidFill>
                  <a:srgbClr val="3333FF"/>
                </a:solidFill>
                <a:latin typeface="Times New Roman" pitchFamily="18" charset="0"/>
                <a:cs typeface="Times New Roman" pitchFamily="18" charset="0"/>
              </a:rPr>
              <a:t>đề nghị khen thưởng của Cụm trưởng, Khối trưởng;</a:t>
            </a:r>
            <a:endParaRPr lang="en-US" sz="2533" b="1" dirty="0">
              <a:solidFill>
                <a:srgbClr val="3333FF"/>
              </a:solidFill>
              <a:latin typeface="Times New Roman" pitchFamily="18" charset="0"/>
              <a:cs typeface="Times New Roman" pitchFamily="18" charset="0"/>
            </a:endParaRPr>
          </a:p>
          <a:p>
            <a:pPr marL="342917" indent="-342917" algn="just">
              <a:spcBef>
                <a:spcPts val="300"/>
              </a:spcBef>
              <a:buFontTx/>
              <a:buChar char="-"/>
              <a:defRPr/>
            </a:pPr>
            <a:r>
              <a:rPr lang="en-US" sz="2533" b="1" dirty="0" err="1">
                <a:solidFill>
                  <a:srgbClr val="3333FF"/>
                </a:solidFill>
                <a:latin typeface="Times New Roman" pitchFamily="18" charset="0"/>
                <a:cs typeface="Times New Roman" pitchFamily="18" charset="0"/>
              </a:rPr>
              <a:t>Các</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văn</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bản</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lấy</a:t>
            </a:r>
            <a:r>
              <a:rPr lang="en-US" sz="2533" b="1" dirty="0">
                <a:solidFill>
                  <a:srgbClr val="3333FF"/>
                </a:solidFill>
                <a:latin typeface="Times New Roman" pitchFamily="18" charset="0"/>
                <a:cs typeface="Times New Roman" pitchFamily="18" charset="0"/>
              </a:rPr>
              <a:t> ý </a:t>
            </a:r>
            <a:r>
              <a:rPr lang="en-US" sz="2533" b="1" dirty="0" err="1">
                <a:solidFill>
                  <a:srgbClr val="3333FF"/>
                </a:solidFill>
                <a:latin typeface="Times New Roman" pitchFamily="18" charset="0"/>
                <a:cs typeface="Times New Roman" pitchFamily="18" charset="0"/>
              </a:rPr>
              <a:t>kiến</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các</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đơn</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vị</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liên</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quan</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nếu</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có</a:t>
            </a:r>
            <a:r>
              <a:rPr lang="en-US" sz="2533" b="1" dirty="0">
                <a:solidFill>
                  <a:srgbClr val="3333FF"/>
                </a:solidFill>
                <a:latin typeface="Times New Roman" pitchFamily="18" charset="0"/>
                <a:cs typeface="Times New Roman" pitchFamily="18" charset="0"/>
              </a:rPr>
              <a:t>)*;</a:t>
            </a:r>
            <a:endParaRPr lang="vi-VN" sz="2533" b="1" dirty="0">
              <a:solidFill>
                <a:srgbClr val="3333FF"/>
              </a:solidFill>
              <a:latin typeface="Times New Roman" pitchFamily="18" charset="0"/>
              <a:cs typeface="Times New Roman" pitchFamily="18" charset="0"/>
            </a:endParaRPr>
          </a:p>
          <a:p>
            <a:pPr algn="just">
              <a:spcBef>
                <a:spcPts val="300"/>
              </a:spcBef>
              <a:defRPr/>
            </a:pPr>
            <a:r>
              <a:rPr lang="vi-VN" sz="2533" dirty="0">
                <a:solidFill>
                  <a:srgbClr val="3333FF"/>
                </a:solidFill>
                <a:latin typeface="Times New Roman" pitchFamily="18" charset="0"/>
                <a:cs typeface="Times New Roman" pitchFamily="18" charset="0"/>
              </a:rPr>
              <a:t>-</a:t>
            </a:r>
            <a:r>
              <a:rPr lang="vi-VN" sz="2533" b="1" dirty="0">
                <a:solidFill>
                  <a:srgbClr val="3333FF"/>
                </a:solidFill>
                <a:latin typeface="Times New Roman" pitchFamily="18" charset="0"/>
                <a:cs typeface="Times New Roman" pitchFamily="18" charset="0"/>
              </a:rPr>
              <a:t> </a:t>
            </a:r>
            <a:r>
              <a:rPr lang="en-US" sz="2533" b="1" dirty="0">
                <a:solidFill>
                  <a:srgbClr val="3333FF"/>
                </a:solidFill>
                <a:latin typeface="Times New Roman" pitchFamily="18" charset="0"/>
                <a:cs typeface="Times New Roman" pitchFamily="18" charset="0"/>
              </a:rPr>
              <a:t> B</a:t>
            </a:r>
            <a:r>
              <a:rPr lang="vi-VN" sz="2533" b="1" dirty="0">
                <a:solidFill>
                  <a:srgbClr val="3333FF"/>
                </a:solidFill>
                <a:latin typeface="Times New Roman" pitchFamily="18" charset="0"/>
                <a:cs typeface="Times New Roman" pitchFamily="18" charset="0"/>
              </a:rPr>
              <a:t>iên bản </a:t>
            </a:r>
            <a:r>
              <a:rPr lang="en-US" sz="2533" b="1" dirty="0" err="1">
                <a:solidFill>
                  <a:srgbClr val="3333FF"/>
                </a:solidFill>
                <a:latin typeface="Times New Roman" pitchFamily="18" charset="0"/>
                <a:cs typeface="Times New Roman" pitchFamily="18" charset="0"/>
              </a:rPr>
              <a:t>của</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các</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kỳ</a:t>
            </a:r>
            <a:r>
              <a:rPr lang="en-US" sz="2533" b="1" dirty="0">
                <a:solidFill>
                  <a:srgbClr val="3333FF"/>
                </a:solidFill>
                <a:latin typeface="Times New Roman" pitchFamily="18" charset="0"/>
                <a:cs typeface="Times New Roman" pitchFamily="18" charset="0"/>
              </a:rPr>
              <a:t> </a:t>
            </a:r>
            <a:r>
              <a:rPr lang="vi-VN" sz="2400" b="1" dirty="0">
                <a:solidFill>
                  <a:srgbClr val="3333FF"/>
                </a:solidFill>
                <a:latin typeface="Times New Roman" pitchFamily="18" charset="0"/>
                <a:cs typeface="Times New Roman" pitchFamily="18" charset="0"/>
              </a:rPr>
              <a:t>họp</a:t>
            </a:r>
            <a:r>
              <a:rPr lang="en-US" sz="2000" b="1" i="1" dirty="0">
                <a:solidFill>
                  <a:srgbClr val="3333FF"/>
                </a:solidFill>
                <a:latin typeface="Times New Roman" pitchFamily="18" charset="0"/>
                <a:cs typeface="Times New Roman" pitchFamily="18" charset="0"/>
              </a:rPr>
              <a:t> </a:t>
            </a:r>
            <a:r>
              <a:rPr lang="en-US" sz="2267" b="1" i="1" dirty="0">
                <a:solidFill>
                  <a:srgbClr val="3333FF"/>
                </a:solidFill>
                <a:latin typeface="Times New Roman" pitchFamily="18" charset="0"/>
                <a:cs typeface="Times New Roman" pitchFamily="18" charset="0"/>
              </a:rPr>
              <a:t>(</a:t>
            </a:r>
            <a:r>
              <a:rPr lang="en-US" sz="2267" b="1" i="1" dirty="0" err="1">
                <a:solidFill>
                  <a:srgbClr val="3333FF"/>
                </a:solidFill>
                <a:latin typeface="Times New Roman" pitchFamily="18" charset="0"/>
                <a:cs typeface="Times New Roman" pitchFamily="18" charset="0"/>
              </a:rPr>
              <a:t>Biên</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bản</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bình</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xét</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thi</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đua</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có</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thể</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hiện</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rõ</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số</a:t>
            </a:r>
            <a:r>
              <a:rPr lang="en-US" sz="2267" b="1" i="1" dirty="0">
                <a:solidFill>
                  <a:srgbClr val="3333FF"/>
                </a:solidFill>
                <a:latin typeface="Times New Roman" pitchFamily="18" charset="0"/>
                <a:cs typeface="Times New Roman" pitchFamily="18" charset="0"/>
              </a:rPr>
              <a:t> </a:t>
            </a:r>
            <a:r>
              <a:rPr lang="en-US" sz="2267" b="1" i="1" dirty="0" err="1">
                <a:solidFill>
                  <a:srgbClr val="3333FF"/>
                </a:solidFill>
                <a:latin typeface="Times New Roman" pitchFamily="18" charset="0"/>
                <a:cs typeface="Times New Roman" pitchFamily="18" charset="0"/>
              </a:rPr>
              <a:t>phiếu</a:t>
            </a:r>
            <a:r>
              <a:rPr lang="en-US" sz="2267" b="1" i="1" dirty="0">
                <a:solidFill>
                  <a:srgbClr val="3333FF"/>
                </a:solidFill>
                <a:latin typeface="Times New Roman" pitchFamily="18" charset="0"/>
                <a:cs typeface="Times New Roman" pitchFamily="18" charset="0"/>
              </a:rPr>
              <a:t>)</a:t>
            </a:r>
            <a:r>
              <a:rPr lang="vi-VN" sz="2267" b="1" i="1" dirty="0">
                <a:solidFill>
                  <a:srgbClr val="3333FF"/>
                </a:solidFill>
                <a:latin typeface="Times New Roman" pitchFamily="18" charset="0"/>
                <a:cs typeface="Times New Roman" pitchFamily="18" charset="0"/>
              </a:rPr>
              <a:t>;</a:t>
            </a:r>
          </a:p>
          <a:p>
            <a:pPr marL="342917" indent="-342917" algn="just">
              <a:spcBef>
                <a:spcPts val="300"/>
              </a:spcBef>
              <a:buFontTx/>
              <a:buChar char="-"/>
              <a:defRPr/>
            </a:pPr>
            <a:r>
              <a:rPr lang="vi-VN" sz="2533" b="1" dirty="0">
                <a:solidFill>
                  <a:srgbClr val="3333FF"/>
                </a:solidFill>
                <a:latin typeface="Times New Roman" pitchFamily="18" charset="0"/>
                <a:cs typeface="Times New Roman" pitchFamily="18" charset="0"/>
              </a:rPr>
              <a:t>Báo cáo thành tích của đơn vị được </a:t>
            </a:r>
            <a:r>
              <a:rPr lang="en-US" sz="2533" b="1" dirty="0" err="1">
                <a:solidFill>
                  <a:srgbClr val="3333FF"/>
                </a:solidFill>
                <a:latin typeface="Times New Roman" pitchFamily="18" charset="0"/>
                <a:cs typeface="Times New Roman" pitchFamily="18" charset="0"/>
              </a:rPr>
              <a:t>đề</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nghị</a:t>
            </a:r>
            <a:r>
              <a:rPr lang="en-US" sz="2533" b="1" dirty="0">
                <a:solidFill>
                  <a:srgbClr val="3333FF"/>
                </a:solidFill>
                <a:latin typeface="Times New Roman" pitchFamily="18" charset="0"/>
                <a:cs typeface="Times New Roman" pitchFamily="18" charset="0"/>
              </a:rPr>
              <a:t> </a:t>
            </a:r>
            <a:r>
              <a:rPr lang="en-US" sz="2533" b="1" dirty="0" err="1">
                <a:solidFill>
                  <a:srgbClr val="3333FF"/>
                </a:solidFill>
                <a:latin typeface="Times New Roman" pitchFamily="18" charset="0"/>
                <a:cs typeface="Times New Roman" pitchFamily="18" charset="0"/>
              </a:rPr>
              <a:t>Cờ</a:t>
            </a:r>
            <a:r>
              <a:rPr lang="en-US" sz="2533" b="1" dirty="0">
                <a:solidFill>
                  <a:srgbClr val="3333FF"/>
                </a:solidFill>
                <a:latin typeface="Times New Roman" pitchFamily="18" charset="0"/>
                <a:cs typeface="Times New Roman" pitchFamily="18" charset="0"/>
              </a:rPr>
              <a:t> TP, </a:t>
            </a:r>
            <a:r>
              <a:rPr lang="en-US" sz="2533" b="1" dirty="0" err="1">
                <a:solidFill>
                  <a:srgbClr val="3333FF"/>
                </a:solidFill>
                <a:latin typeface="Times New Roman" pitchFamily="18" charset="0"/>
                <a:cs typeface="Times New Roman" pitchFamily="18" charset="0"/>
              </a:rPr>
              <a:t>Cờ</a:t>
            </a:r>
            <a:r>
              <a:rPr lang="en-US" sz="2533" b="1" dirty="0">
                <a:solidFill>
                  <a:srgbClr val="3333FF"/>
                </a:solidFill>
                <a:latin typeface="Times New Roman" pitchFamily="18" charset="0"/>
                <a:cs typeface="Times New Roman" pitchFamily="18" charset="0"/>
              </a:rPr>
              <a:t> CP, BKUB </a:t>
            </a:r>
            <a:r>
              <a:rPr lang="en-US" sz="2533" i="1" dirty="0">
                <a:solidFill>
                  <a:srgbClr val="3333FF"/>
                </a:solidFill>
                <a:latin typeface="Times New Roman" pitchFamily="18" charset="0"/>
                <a:cs typeface="Times New Roman" pitchFamily="18" charset="0"/>
              </a:rPr>
              <a:t>(</a:t>
            </a:r>
            <a:r>
              <a:rPr lang="en-US" sz="2533" i="1" dirty="0" err="1">
                <a:solidFill>
                  <a:srgbClr val="3333FF"/>
                </a:solidFill>
                <a:latin typeface="Times New Roman" pitchFamily="18" charset="0"/>
                <a:cs typeface="Times New Roman" pitchFamily="18" charset="0"/>
              </a:rPr>
              <a:t>theo</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mẫu</a:t>
            </a:r>
            <a:r>
              <a:rPr lang="en-US" sz="2533" i="1" dirty="0">
                <a:solidFill>
                  <a:srgbClr val="3333FF"/>
                </a:solidFill>
                <a:latin typeface="Times New Roman" pitchFamily="18" charset="0"/>
                <a:cs typeface="Times New Roman" pitchFamily="18" charset="0"/>
              </a:rPr>
              <a:t> NĐ98)</a:t>
            </a:r>
            <a:r>
              <a:rPr lang="en-US" sz="2533" b="1" dirty="0">
                <a:solidFill>
                  <a:srgbClr val="3333FF"/>
                </a:solidFill>
                <a:latin typeface="Times New Roman" pitchFamily="18" charset="0"/>
                <a:cs typeface="Times New Roman" pitchFamily="18" charset="0"/>
              </a:rPr>
              <a:t> </a:t>
            </a:r>
          </a:p>
          <a:p>
            <a:pPr algn="just">
              <a:spcBef>
                <a:spcPts val="300"/>
              </a:spcBef>
              <a:defRPr/>
            </a:pPr>
            <a:r>
              <a:rPr lang="en-US" sz="2533" i="1" dirty="0">
                <a:solidFill>
                  <a:srgbClr val="3333FF"/>
                </a:solidFill>
                <a:latin typeface="Times New Roman" pitchFamily="18" charset="0"/>
                <a:cs typeface="Times New Roman" pitchFamily="18" charset="0"/>
              </a:rPr>
              <a:t>(</a:t>
            </a:r>
            <a:r>
              <a:rPr lang="en-US" sz="2533" i="1" dirty="0" err="1">
                <a:solidFill>
                  <a:srgbClr val="3333FF"/>
                </a:solidFill>
                <a:latin typeface="Times New Roman" pitchFamily="18" charset="0"/>
                <a:cs typeface="Times New Roman" pitchFamily="18" charset="0"/>
              </a:rPr>
              <a:t>Báo</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cáo</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nêu</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rõ</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mô</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hình</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giải</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pháp</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đã</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được</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thực</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hiện</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hiệu</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quả</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đối</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với</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Cờ</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thi</a:t>
            </a:r>
            <a:r>
              <a:rPr lang="en-US" sz="2533" i="1" dirty="0">
                <a:solidFill>
                  <a:srgbClr val="3333FF"/>
                </a:solidFill>
                <a:latin typeface="Times New Roman" pitchFamily="18" charset="0"/>
                <a:cs typeface="Times New Roman" pitchFamily="18" charset="0"/>
              </a:rPr>
              <a:t> </a:t>
            </a:r>
            <a:r>
              <a:rPr lang="en-US" sz="2533" i="1" dirty="0" err="1">
                <a:solidFill>
                  <a:srgbClr val="3333FF"/>
                </a:solidFill>
                <a:latin typeface="Times New Roman" pitchFamily="18" charset="0"/>
                <a:cs typeface="Times New Roman" pitchFamily="18" charset="0"/>
              </a:rPr>
              <a:t>đua</a:t>
            </a:r>
            <a:r>
              <a:rPr lang="en-US" sz="2533" i="1" dirty="0">
                <a:solidFill>
                  <a:srgbClr val="3333FF"/>
                </a:solidFill>
                <a:latin typeface="Times New Roman" pitchFamily="18" charset="0"/>
                <a:cs typeface="Times New Roman" pitchFamily="18" charset="0"/>
              </a:rPr>
              <a:t>)</a:t>
            </a:r>
          </a:p>
        </p:txBody>
      </p:sp>
      <p:sp>
        <p:nvSpPr>
          <p:cNvPr id="5" name="Rounded Rectangle 4"/>
          <p:cNvSpPr/>
          <p:nvPr/>
        </p:nvSpPr>
        <p:spPr bwMode="auto">
          <a:xfrm>
            <a:off x="326189" y="96253"/>
            <a:ext cx="11582400" cy="894347"/>
          </a:xfrm>
          <a:prstGeom prst="roundRect">
            <a:avLst/>
          </a:prstGeom>
          <a:solidFill>
            <a:schemeClr val="accent6">
              <a:lumMod val="20000"/>
              <a:lumOff val="80000"/>
            </a:schemeClr>
          </a:solidFill>
          <a:ln/>
        </p:spPr>
        <p:style>
          <a:lnRef idx="1">
            <a:schemeClr val="accent5"/>
          </a:lnRef>
          <a:fillRef idx="2">
            <a:schemeClr val="accent5"/>
          </a:fillRef>
          <a:effectRef idx="1">
            <a:schemeClr val="accent5"/>
          </a:effectRef>
          <a:fontRef idx="minor">
            <a:schemeClr val="dk1"/>
          </a:fontRef>
        </p:style>
        <p:txBody>
          <a:bodyPr wrap="none" lIns="91440" tIns="45720" rIns="91440" bIns="45720" anchor="ctr"/>
          <a:lstStyle/>
          <a:p>
            <a:pPr algn="ctr">
              <a:defRPr/>
            </a:pPr>
            <a:r>
              <a:rPr lang="en-US" altLang="en-US" sz="3200" b="1" dirty="0">
                <a:solidFill>
                  <a:srgbClr val="FF0000"/>
                </a:solidFill>
                <a:latin typeface="Times New Roman" pitchFamily="18" charset="0"/>
                <a:cs typeface="Times New Roman" pitchFamily="18" charset="0"/>
              </a:rPr>
              <a:t>10. </a:t>
            </a:r>
            <a:r>
              <a:rPr lang="en-US" altLang="en-US" sz="3200" b="1" dirty="0" err="1">
                <a:solidFill>
                  <a:srgbClr val="FF0000"/>
                </a:solidFill>
                <a:latin typeface="Times New Roman" pitchFamily="18" charset="0"/>
                <a:cs typeface="Times New Roman" pitchFamily="18" charset="0"/>
              </a:rPr>
              <a:t>Thủ</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tục</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hồ</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sơ</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đề</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nghị</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khen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thưởng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cụm</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khối</a:t>
            </a:r>
            <a:endParaRPr lang="en-US" altLang="en-US" sz="3200" b="1" dirty="0">
              <a:solidFill>
                <a:srgbClr val="FF0000"/>
              </a:solidFill>
              <a:latin typeface="Times New Roman" pitchFamily="18" charset="0"/>
              <a:cs typeface="Times New Roman" pitchFamily="18" charset="0"/>
            </a:endParaRPr>
          </a:p>
          <a:p>
            <a:pPr algn="ctr">
              <a:defRPr/>
            </a:pPr>
            <a:r>
              <a:rPr lang="en-US" altLang="en-US" sz="2400" b="1" i="1" dirty="0" err="1">
                <a:solidFill>
                  <a:srgbClr val="290BDF"/>
                </a:solidFill>
                <a:latin typeface="Times New Roman" pitchFamily="18" charset="0"/>
                <a:cs typeface="Times New Roman" pitchFamily="18" charset="0"/>
              </a:rPr>
              <a:t>Thực</a:t>
            </a:r>
            <a:r>
              <a:rPr lang="en-US" altLang="en-US" sz="2400" b="1" i="1" dirty="0">
                <a:solidFill>
                  <a:srgbClr val="290BDF"/>
                </a:solidFill>
                <a:latin typeface="Times New Roman" pitchFamily="18" charset="0"/>
                <a:cs typeface="Times New Roman" pitchFamily="18" charset="0"/>
              </a:rPr>
              <a:t> </a:t>
            </a:r>
            <a:r>
              <a:rPr lang="en-US" altLang="en-US" sz="2400" b="1" i="1" dirty="0" err="1">
                <a:solidFill>
                  <a:srgbClr val="290BDF"/>
                </a:solidFill>
                <a:latin typeface="Times New Roman" pitchFamily="18" charset="0"/>
                <a:cs typeface="Times New Roman" pitchFamily="18" charset="0"/>
              </a:rPr>
              <a:t>hiện</a:t>
            </a:r>
            <a:r>
              <a:rPr lang="en-US" altLang="en-US" sz="2400" b="1" i="1" dirty="0">
                <a:solidFill>
                  <a:srgbClr val="290BDF"/>
                </a:solidFill>
                <a:latin typeface="Times New Roman" pitchFamily="18" charset="0"/>
                <a:cs typeface="Times New Roman" pitchFamily="18" charset="0"/>
              </a:rPr>
              <a:t> </a:t>
            </a:r>
            <a:r>
              <a:rPr lang="en-US" altLang="en-US" sz="2400" b="1" i="1" dirty="0" err="1">
                <a:solidFill>
                  <a:srgbClr val="290BDF"/>
                </a:solidFill>
                <a:latin typeface="Times New Roman" pitchFamily="18" charset="0"/>
                <a:cs typeface="Times New Roman" pitchFamily="18" charset="0"/>
              </a:rPr>
              <a:t>theo</a:t>
            </a:r>
            <a:r>
              <a:rPr lang="en-US" altLang="en-US" sz="2400" b="1" i="1" dirty="0">
                <a:solidFill>
                  <a:srgbClr val="290BDF"/>
                </a:solidFill>
                <a:latin typeface="Times New Roman" pitchFamily="18" charset="0"/>
                <a:cs typeface="Times New Roman" pitchFamily="18" charset="0"/>
              </a:rPr>
              <a:t> </a:t>
            </a:r>
            <a:r>
              <a:rPr lang="en-US" altLang="en-US" sz="2400" b="1" i="1" dirty="0" err="1">
                <a:solidFill>
                  <a:srgbClr val="290BDF"/>
                </a:solidFill>
                <a:latin typeface="Times New Roman" pitchFamily="18" charset="0"/>
                <a:cs typeface="Times New Roman" pitchFamily="18" charset="0"/>
              </a:rPr>
              <a:t>quy</a:t>
            </a:r>
            <a:r>
              <a:rPr lang="en-US" altLang="en-US" sz="2400" b="1" i="1" dirty="0">
                <a:solidFill>
                  <a:srgbClr val="290BDF"/>
                </a:solidFill>
                <a:latin typeface="Times New Roman" pitchFamily="18" charset="0"/>
                <a:cs typeface="Times New Roman" pitchFamily="18" charset="0"/>
              </a:rPr>
              <a:t> </a:t>
            </a:r>
            <a:r>
              <a:rPr lang="en-US" altLang="en-US" sz="2400" b="1" i="1" dirty="0" err="1">
                <a:solidFill>
                  <a:srgbClr val="290BDF"/>
                </a:solidFill>
                <a:latin typeface="Times New Roman" pitchFamily="18" charset="0"/>
                <a:cs typeface="Times New Roman" pitchFamily="18" charset="0"/>
              </a:rPr>
              <a:t>định</a:t>
            </a:r>
            <a:r>
              <a:rPr lang="en-US" altLang="en-US" sz="2400" b="1" i="1" dirty="0">
                <a:solidFill>
                  <a:srgbClr val="290BDF"/>
                </a:solidFill>
                <a:latin typeface="Times New Roman" pitchFamily="18" charset="0"/>
                <a:cs typeface="Times New Roman" pitchFamily="18" charset="0"/>
              </a:rPr>
              <a:t> </a:t>
            </a:r>
            <a:r>
              <a:rPr lang="en-US" altLang="en-US" sz="2400" b="1" i="1" dirty="0" err="1">
                <a:solidFill>
                  <a:srgbClr val="290BDF"/>
                </a:solidFill>
                <a:latin typeface="Times New Roman" pitchFamily="18" charset="0"/>
                <a:cs typeface="Times New Roman" pitchFamily="18" charset="0"/>
              </a:rPr>
              <a:t>và</a:t>
            </a:r>
            <a:r>
              <a:rPr lang="en-US" altLang="en-US" sz="2400" b="1" i="1" dirty="0">
                <a:solidFill>
                  <a:srgbClr val="290BDF"/>
                </a:solidFill>
                <a:latin typeface="Times New Roman" pitchFamily="18" charset="0"/>
                <a:cs typeface="Times New Roman" pitchFamily="18" charset="0"/>
              </a:rPr>
              <a:t> </a:t>
            </a:r>
            <a:r>
              <a:rPr lang="en-US" altLang="en-US" sz="2400" b="1" i="1" dirty="0" err="1">
                <a:solidFill>
                  <a:srgbClr val="290BDF"/>
                </a:solidFill>
                <a:latin typeface="Times New Roman" pitchFamily="18" charset="0"/>
                <a:cs typeface="Times New Roman" pitchFamily="18" charset="0"/>
              </a:rPr>
              <a:t>gửi</a:t>
            </a:r>
            <a:r>
              <a:rPr lang="en-US" altLang="en-US" sz="2400" b="1" i="1" dirty="0">
                <a:solidFill>
                  <a:srgbClr val="290BDF"/>
                </a:solidFill>
                <a:latin typeface="Times New Roman" pitchFamily="18" charset="0"/>
                <a:cs typeface="Times New Roman" pitchFamily="18" charset="0"/>
              </a:rPr>
              <a:t> </a:t>
            </a:r>
            <a:r>
              <a:rPr lang="en-US" altLang="en-US" sz="2400" b="1" i="1" dirty="0" err="1">
                <a:solidFill>
                  <a:srgbClr val="290BDF"/>
                </a:solidFill>
                <a:latin typeface="Times New Roman" pitchFamily="18" charset="0"/>
                <a:cs typeface="Times New Roman" pitchFamily="18" charset="0"/>
              </a:rPr>
              <a:t>hồ</a:t>
            </a:r>
            <a:r>
              <a:rPr lang="en-US" altLang="en-US" sz="2400" b="1" i="1" dirty="0">
                <a:solidFill>
                  <a:srgbClr val="290BDF"/>
                </a:solidFill>
                <a:latin typeface="Times New Roman" pitchFamily="18" charset="0"/>
                <a:cs typeface="Times New Roman" pitchFamily="18" charset="0"/>
              </a:rPr>
              <a:t> </a:t>
            </a:r>
            <a:r>
              <a:rPr lang="en-US" altLang="en-US" sz="2400" b="1" i="1" dirty="0" err="1">
                <a:solidFill>
                  <a:srgbClr val="290BDF"/>
                </a:solidFill>
                <a:latin typeface="Times New Roman" pitchFamily="18" charset="0"/>
                <a:cs typeface="Times New Roman" pitchFamily="18" charset="0"/>
              </a:rPr>
              <a:t>sơ</a:t>
            </a:r>
            <a:r>
              <a:rPr lang="en-US" altLang="en-US" sz="2400" b="1" i="1" dirty="0">
                <a:solidFill>
                  <a:srgbClr val="290BDF"/>
                </a:solidFill>
                <a:latin typeface="Times New Roman" pitchFamily="18" charset="0"/>
                <a:cs typeface="Times New Roman" pitchFamily="18" charset="0"/>
              </a:rPr>
              <a:t> qua </a:t>
            </a:r>
            <a:r>
              <a:rPr lang="en-US" altLang="en-US" sz="2400" b="1" i="1" dirty="0" err="1">
                <a:solidFill>
                  <a:srgbClr val="290BDF"/>
                </a:solidFill>
                <a:latin typeface="Times New Roman" pitchFamily="18" charset="0"/>
                <a:cs typeface="Times New Roman" pitchFamily="18" charset="0"/>
              </a:rPr>
              <a:t>phần</a:t>
            </a:r>
            <a:r>
              <a:rPr lang="en-US" altLang="en-US" sz="2400" b="1" i="1" dirty="0">
                <a:solidFill>
                  <a:srgbClr val="290BDF"/>
                </a:solidFill>
                <a:latin typeface="Times New Roman" pitchFamily="18" charset="0"/>
                <a:cs typeface="Times New Roman" pitchFamily="18" charset="0"/>
              </a:rPr>
              <a:t> </a:t>
            </a:r>
            <a:r>
              <a:rPr lang="en-US" altLang="en-US" sz="2400" b="1" i="1" dirty="0" err="1">
                <a:solidFill>
                  <a:srgbClr val="290BDF"/>
                </a:solidFill>
                <a:latin typeface="Times New Roman" pitchFamily="18" charset="0"/>
                <a:cs typeface="Times New Roman" pitchFamily="18" charset="0"/>
              </a:rPr>
              <a:t>mềm</a:t>
            </a:r>
            <a:r>
              <a:rPr lang="en-US" altLang="en-US" sz="2400" b="1" i="1" dirty="0">
                <a:solidFill>
                  <a:srgbClr val="290BDF"/>
                </a:solidFill>
                <a:latin typeface="Times New Roman" pitchFamily="18" charset="0"/>
                <a:cs typeface="Times New Roman" pitchFamily="18" charset="0"/>
              </a:rPr>
              <a:t> 1 </a:t>
            </a:r>
            <a:r>
              <a:rPr lang="en-US" altLang="en-US" sz="2400" b="1" i="1" dirty="0" err="1">
                <a:solidFill>
                  <a:srgbClr val="290BDF"/>
                </a:solidFill>
                <a:latin typeface="Times New Roman" pitchFamily="18" charset="0"/>
                <a:cs typeface="Times New Roman" pitchFamily="18" charset="0"/>
              </a:rPr>
              <a:t>cửa</a:t>
            </a:r>
            <a:r>
              <a:rPr lang="en-US" altLang="en-US" sz="2400" b="1" i="1" dirty="0">
                <a:solidFill>
                  <a:srgbClr val="290BDF"/>
                </a:solidFill>
                <a:latin typeface="Times New Roman" pitchFamily="18" charset="0"/>
                <a:cs typeface="Times New Roman" pitchFamily="18" charset="0"/>
              </a:rPr>
              <a:t> </a:t>
            </a:r>
            <a:r>
              <a:rPr lang="en-US" altLang="en-US" sz="2400" b="1" i="1" dirty="0" err="1">
                <a:solidFill>
                  <a:srgbClr val="290BDF"/>
                </a:solidFill>
                <a:latin typeface="Times New Roman" pitchFamily="18" charset="0"/>
                <a:cs typeface="Times New Roman" pitchFamily="18" charset="0"/>
              </a:rPr>
              <a:t>của</a:t>
            </a:r>
            <a:r>
              <a:rPr lang="en-US" altLang="en-US" sz="2400" b="1" i="1" dirty="0">
                <a:solidFill>
                  <a:srgbClr val="290BDF"/>
                </a:solidFill>
                <a:latin typeface="Times New Roman" pitchFamily="18" charset="0"/>
                <a:cs typeface="Times New Roman" pitchFamily="18" charset="0"/>
              </a:rPr>
              <a:t> Thành </a:t>
            </a:r>
            <a:r>
              <a:rPr lang="en-US" altLang="en-US" sz="2400" b="1" i="1" dirty="0" err="1">
                <a:solidFill>
                  <a:srgbClr val="290BDF"/>
                </a:solidFill>
                <a:latin typeface="Times New Roman" pitchFamily="18" charset="0"/>
                <a:cs typeface="Times New Roman" pitchFamily="18" charset="0"/>
              </a:rPr>
              <a:t>phố</a:t>
            </a:r>
            <a:endParaRPr lang="en-US" altLang="en-US" sz="2400" b="1" i="1" dirty="0">
              <a:solidFill>
                <a:srgbClr val="290BDF"/>
              </a:solidFill>
              <a:latin typeface="Times New Roman" pitchFamily="18" charset="0"/>
              <a:cs typeface="Times New Roman" pitchFamily="18" charset="0"/>
            </a:endParaRPr>
          </a:p>
        </p:txBody>
      </p:sp>
    </p:spTree>
    <p:extLst>
      <p:ext uri="{BB962C8B-B14F-4D97-AF65-F5344CB8AC3E}">
        <p14:creationId xmlns:p14="http://schemas.microsoft.com/office/powerpoint/2010/main" val="156395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755450" y="943788"/>
            <a:ext cx="70785" cy="69942"/>
          </a:xfrm>
          <a:custGeom>
            <a:avLst/>
            <a:gdLst/>
            <a:ahLst/>
            <a:cxnLst/>
            <a:rect l="l" t="t" r="r" b="b"/>
            <a:pathLst>
              <a:path w="106177" h="104913">
                <a:moveTo>
                  <a:pt x="0" y="0"/>
                </a:moveTo>
                <a:lnTo>
                  <a:pt x="106177" y="0"/>
                </a:lnTo>
                <a:lnTo>
                  <a:pt x="106177" y="104912"/>
                </a:lnTo>
                <a:lnTo>
                  <a:pt x="0" y="104912"/>
                </a:lnTo>
                <a:lnTo>
                  <a:pt x="0" y="0"/>
                </a:lnTo>
                <a:close/>
              </a:path>
            </a:pathLst>
          </a:custGeom>
          <a:blipFill>
            <a:blip r:embed="rId2">
              <a:extLst>
                <a:ext uri="{96DAC541-7B7A-43D3-8B79-37D633B846F1}">
                  <asvg:svgBlip xmlns:asvg="http://schemas.microsoft.com/office/drawing/2016/SVG/main" r:embed="rId3"/>
                </a:ext>
              </a:extLst>
            </a:blip>
            <a:stretch>
              <a:fillRect l="-16666" t="-103614" r="-505760" b="-617379"/>
            </a:stretch>
          </a:blipFill>
        </p:spPr>
      </p:sp>
      <p:sp>
        <p:nvSpPr>
          <p:cNvPr id="3" name="Freeform 3"/>
          <p:cNvSpPr/>
          <p:nvPr/>
        </p:nvSpPr>
        <p:spPr>
          <a:xfrm rot="-10800000">
            <a:off x="3514469" y="697473"/>
            <a:ext cx="82423" cy="82251"/>
          </a:xfrm>
          <a:custGeom>
            <a:avLst/>
            <a:gdLst/>
            <a:ahLst/>
            <a:cxnLst/>
            <a:rect l="l" t="t" r="r" b="b"/>
            <a:pathLst>
              <a:path w="123634" h="123377">
                <a:moveTo>
                  <a:pt x="0" y="0"/>
                </a:moveTo>
                <a:lnTo>
                  <a:pt x="123634" y="0"/>
                </a:lnTo>
                <a:lnTo>
                  <a:pt x="123634" y="123377"/>
                </a:lnTo>
                <a:lnTo>
                  <a:pt x="0" y="123377"/>
                </a:lnTo>
                <a:lnTo>
                  <a:pt x="0" y="0"/>
                </a:lnTo>
                <a:close/>
              </a:path>
            </a:pathLst>
          </a:custGeom>
          <a:blipFill>
            <a:blip r:embed="rId2">
              <a:extLst>
                <a:ext uri="{96DAC541-7B7A-43D3-8B79-37D633B846F1}">
                  <asvg:svgBlip xmlns:asvg="http://schemas.microsoft.com/office/drawing/2016/SVG/main" r:embed="rId3"/>
                </a:ext>
              </a:extLst>
            </a:blip>
            <a:stretch>
              <a:fillRect l="-243122" t="-348176" r="-30355" b="-39596"/>
            </a:stretch>
          </a:blipFill>
        </p:spPr>
      </p:sp>
      <p:sp>
        <p:nvSpPr>
          <p:cNvPr id="4" name="Freeform 4"/>
          <p:cNvSpPr/>
          <p:nvPr/>
        </p:nvSpPr>
        <p:spPr>
          <a:xfrm rot="-10800000">
            <a:off x="3717646" y="1037654"/>
            <a:ext cx="37805" cy="34425"/>
          </a:xfrm>
          <a:custGeom>
            <a:avLst/>
            <a:gdLst/>
            <a:ahLst/>
            <a:cxnLst/>
            <a:rect l="l" t="t" r="r" b="b"/>
            <a:pathLst>
              <a:path w="56707" h="51637">
                <a:moveTo>
                  <a:pt x="0" y="0"/>
                </a:moveTo>
                <a:lnTo>
                  <a:pt x="56706" y="0"/>
                </a:lnTo>
                <a:lnTo>
                  <a:pt x="56706" y="51638"/>
                </a:lnTo>
                <a:lnTo>
                  <a:pt x="0" y="51638"/>
                </a:lnTo>
                <a:lnTo>
                  <a:pt x="0" y="0"/>
                </a:lnTo>
                <a:close/>
              </a:path>
            </a:pathLst>
          </a:custGeom>
          <a:blipFill>
            <a:blip r:embed="rId4">
              <a:extLst>
                <a:ext uri="{96DAC541-7B7A-43D3-8B79-37D633B846F1}">
                  <asvg:svgBlip xmlns:asvg="http://schemas.microsoft.com/office/drawing/2016/SVG/main" r:embed="rId5"/>
                </a:ext>
              </a:extLst>
            </a:blip>
            <a:stretch>
              <a:fillRect l="-328823" r="-736602" b="-1568037"/>
            </a:stretch>
          </a:blipFill>
        </p:spPr>
      </p:sp>
      <p:sp>
        <p:nvSpPr>
          <p:cNvPr id="5" name="AutoShape 5"/>
          <p:cNvSpPr/>
          <p:nvPr/>
        </p:nvSpPr>
        <p:spPr>
          <a:xfrm>
            <a:off x="5497067" y="1054867"/>
            <a:ext cx="1197867" cy="0"/>
          </a:xfrm>
          <a:prstGeom prst="line">
            <a:avLst/>
          </a:prstGeom>
          <a:ln w="38100" cap="flat">
            <a:solidFill>
              <a:srgbClr val="004AAD"/>
            </a:solidFill>
            <a:prstDash val="solid"/>
            <a:headEnd type="none" w="sm" len="sm"/>
            <a:tailEnd type="none" w="sm" len="sm"/>
          </a:ln>
        </p:spPr>
      </p:sp>
      <p:sp>
        <p:nvSpPr>
          <p:cNvPr id="6" name="Freeform 6"/>
          <p:cNvSpPr/>
          <p:nvPr/>
        </p:nvSpPr>
        <p:spPr>
          <a:xfrm>
            <a:off x="0" y="0"/>
            <a:ext cx="12192000" cy="812292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6"/>
            <a:stretch>
              <a:fillRect/>
            </a:stretch>
          </a:blipFill>
        </p:spPr>
      </p:sp>
      <p:sp>
        <p:nvSpPr>
          <p:cNvPr id="7" name="TextBox 7"/>
          <p:cNvSpPr txBox="1"/>
          <p:nvPr/>
        </p:nvSpPr>
        <p:spPr>
          <a:xfrm>
            <a:off x="3122754" y="2211683"/>
            <a:ext cx="5946493" cy="927562"/>
          </a:xfrm>
          <a:prstGeom prst="rect">
            <a:avLst/>
          </a:prstGeom>
        </p:spPr>
        <p:txBody>
          <a:bodyPr lIns="0" tIns="0" rIns="0" bIns="0" rtlCol="0" anchor="t">
            <a:spAutoFit/>
          </a:bodyPr>
          <a:lstStyle/>
          <a:p>
            <a:pPr algn="ctr">
              <a:lnSpc>
                <a:spcPts val="7680"/>
              </a:lnSpc>
            </a:pPr>
            <a:r>
              <a:rPr lang="en-US" sz="6400" b="1">
                <a:solidFill>
                  <a:srgbClr val="004AAD"/>
                </a:solidFill>
                <a:latin typeface="Faustina Bold"/>
                <a:ea typeface="Faustina Bold"/>
                <a:cs typeface="Faustina Bold"/>
                <a:sym typeface="Faustina Bold"/>
              </a:rPr>
              <a:t>CHUYÊN ĐỀ</a:t>
            </a:r>
          </a:p>
        </p:txBody>
      </p:sp>
      <p:sp>
        <p:nvSpPr>
          <p:cNvPr id="8" name="TextBox 8"/>
          <p:cNvSpPr txBox="1"/>
          <p:nvPr/>
        </p:nvSpPr>
        <p:spPr>
          <a:xfrm>
            <a:off x="1175901" y="3291183"/>
            <a:ext cx="9840199" cy="1717393"/>
          </a:xfrm>
          <a:prstGeom prst="rect">
            <a:avLst/>
          </a:prstGeom>
        </p:spPr>
        <p:txBody>
          <a:bodyPr lIns="0" tIns="0" rIns="0" bIns="0" rtlCol="0" anchor="t">
            <a:spAutoFit/>
          </a:bodyPr>
          <a:lstStyle/>
          <a:p>
            <a:pPr algn="ctr">
              <a:lnSpc>
                <a:spcPts val="4559"/>
              </a:lnSpc>
            </a:pPr>
            <a:r>
              <a:rPr lang="en-US" sz="3256" b="1" spc="260">
                <a:solidFill>
                  <a:srgbClr val="FF3131"/>
                </a:solidFill>
                <a:latin typeface="Noto Serif Display Bold"/>
                <a:ea typeface="Noto Serif Display Bold"/>
                <a:cs typeface="Noto Serif Display Bold"/>
                <a:sym typeface="Noto Serif Display Bold"/>
              </a:rPr>
              <a:t>THỦ TỤC HÀNH CHÍNH </a:t>
            </a:r>
          </a:p>
          <a:p>
            <a:pPr algn="ctr">
              <a:lnSpc>
                <a:spcPts val="4559"/>
              </a:lnSpc>
            </a:pPr>
            <a:r>
              <a:rPr lang="en-US" sz="3256" b="1" spc="260">
                <a:solidFill>
                  <a:srgbClr val="FF3131"/>
                </a:solidFill>
                <a:latin typeface="Noto Serif Display Bold"/>
                <a:ea typeface="Noto Serif Display Bold"/>
                <a:cs typeface="Noto Serif Display Bold"/>
                <a:sym typeface="Noto Serif Display Bold"/>
              </a:rPr>
              <a:t>LĨNH VỰC THI ĐUA, KHEN THƯỞNG</a:t>
            </a:r>
          </a:p>
          <a:p>
            <a:pPr algn="ctr">
              <a:lnSpc>
                <a:spcPts val="4559"/>
              </a:lnSpc>
              <a:spcBef>
                <a:spcPct val="0"/>
              </a:spcBef>
            </a:pPr>
            <a:r>
              <a:rPr lang="en-US" sz="3256" b="1" spc="260">
                <a:solidFill>
                  <a:srgbClr val="FF3131"/>
                </a:solidFill>
                <a:latin typeface="Noto Serif Display Bold"/>
                <a:ea typeface="Noto Serif Display Bold"/>
                <a:cs typeface="Noto Serif Display Bold"/>
                <a:sym typeface="Noto Serif Display Bold"/>
              </a:rPr>
              <a:t>TẠI THÀNH PHỐ</a:t>
            </a:r>
          </a:p>
        </p:txBody>
      </p:sp>
      <p:sp>
        <p:nvSpPr>
          <p:cNvPr id="9" name="TextBox 9"/>
          <p:cNvSpPr txBox="1"/>
          <p:nvPr/>
        </p:nvSpPr>
        <p:spPr>
          <a:xfrm>
            <a:off x="3226793" y="220162"/>
            <a:ext cx="5738415" cy="687111"/>
          </a:xfrm>
          <a:prstGeom prst="rect">
            <a:avLst/>
          </a:prstGeom>
        </p:spPr>
        <p:txBody>
          <a:bodyPr lIns="0" tIns="0" rIns="0" bIns="0" rtlCol="0" anchor="t">
            <a:spAutoFit/>
          </a:bodyPr>
          <a:lstStyle/>
          <a:p>
            <a:pPr algn="ctr">
              <a:lnSpc>
                <a:spcPts val="2815"/>
              </a:lnSpc>
              <a:spcBef>
                <a:spcPct val="0"/>
              </a:spcBef>
            </a:pPr>
            <a:r>
              <a:rPr lang="en-US" sz="2011">
                <a:solidFill>
                  <a:srgbClr val="004AAD"/>
                </a:solidFill>
                <a:latin typeface="Muli"/>
                <a:ea typeface="Muli"/>
                <a:cs typeface="Muli"/>
                <a:sym typeface="Muli"/>
              </a:rPr>
              <a:t>ỦY BAN NHÂN DÂN THÀNH PHỐ HỒ CHÍ MINH</a:t>
            </a:r>
          </a:p>
          <a:p>
            <a:pPr algn="ctr">
              <a:lnSpc>
                <a:spcPts val="2815"/>
              </a:lnSpc>
              <a:spcBef>
                <a:spcPct val="0"/>
              </a:spcBef>
            </a:pPr>
            <a:r>
              <a:rPr lang="en-US" sz="2011" b="1">
                <a:solidFill>
                  <a:srgbClr val="004AAD"/>
                </a:solidFill>
                <a:latin typeface="Muli Bold"/>
                <a:ea typeface="Muli Bold"/>
                <a:cs typeface="Muli Bold"/>
                <a:sym typeface="Muli Bold"/>
              </a:rPr>
              <a:t>SỞ NỘI VỤ</a:t>
            </a:r>
          </a:p>
        </p:txBody>
      </p:sp>
      <p:sp>
        <p:nvSpPr>
          <p:cNvPr id="10" name="AutoShape 10"/>
          <p:cNvSpPr/>
          <p:nvPr/>
        </p:nvSpPr>
        <p:spPr>
          <a:xfrm>
            <a:off x="5592984" y="966059"/>
            <a:ext cx="1006032" cy="0"/>
          </a:xfrm>
          <a:prstGeom prst="line">
            <a:avLst/>
          </a:prstGeom>
          <a:ln w="38100" cap="flat">
            <a:solidFill>
              <a:srgbClr val="004AAD"/>
            </a:solidFill>
            <a:prstDash val="solid"/>
            <a:headEnd type="none" w="sm" len="sm"/>
            <a:tailEnd type="none" w="sm" len="sm"/>
          </a:ln>
        </p:spPr>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812292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alphaModFix amt="52000"/>
            </a:blip>
            <a:stretch>
              <a:fillRect/>
            </a:stretch>
          </a:blipFill>
        </p:spPr>
      </p:sp>
      <p:sp>
        <p:nvSpPr>
          <p:cNvPr id="3" name="TextBox 3"/>
          <p:cNvSpPr txBox="1"/>
          <p:nvPr/>
        </p:nvSpPr>
        <p:spPr>
          <a:xfrm>
            <a:off x="88942" y="1551349"/>
            <a:ext cx="11598969" cy="5200078"/>
          </a:xfrm>
          <a:prstGeom prst="rect">
            <a:avLst/>
          </a:prstGeom>
        </p:spPr>
        <p:txBody>
          <a:bodyPr lIns="0" tIns="0" rIns="0" bIns="0" rtlCol="0" anchor="t">
            <a:spAutoFit/>
          </a:bodyPr>
          <a:lstStyle/>
          <a:p>
            <a:pPr algn="ctr">
              <a:lnSpc>
                <a:spcPts val="3421"/>
              </a:lnSpc>
            </a:pPr>
            <a:r>
              <a:rPr lang="en-US" sz="2631" b="1">
                <a:solidFill>
                  <a:srgbClr val="004AAD"/>
                </a:solidFill>
                <a:latin typeface="Faustina Bold"/>
                <a:ea typeface="Faustina Bold"/>
                <a:cs typeface="Faustina Bold"/>
                <a:sym typeface="Faustina Bold"/>
              </a:rPr>
              <a:t>BAO GỒM 9 THỦ TỤC</a:t>
            </a:r>
          </a:p>
          <a:p>
            <a:pPr marL="568126" lvl="1" indent="-284063" algn="just">
              <a:lnSpc>
                <a:spcPts val="3421"/>
              </a:lnSpc>
              <a:buAutoNum type="arabicPeriod"/>
            </a:pPr>
            <a:r>
              <a:rPr lang="en-US" sz="2631">
                <a:solidFill>
                  <a:srgbClr val="004AAD"/>
                </a:solidFill>
                <a:latin typeface="Faustina"/>
                <a:ea typeface="Faustina"/>
                <a:cs typeface="Faustina"/>
                <a:sym typeface="Faustina"/>
              </a:rPr>
              <a:t>Thủ tục tặng thưởng Bằng khen của Bộ, ban, ngành, tỉnh</a:t>
            </a:r>
          </a:p>
          <a:p>
            <a:pPr marL="568126" lvl="1" indent="-284063" algn="just">
              <a:lnSpc>
                <a:spcPts val="3421"/>
              </a:lnSpc>
              <a:buAutoNum type="arabicPeriod"/>
            </a:pPr>
            <a:r>
              <a:rPr lang="en-US" sz="2631">
                <a:solidFill>
                  <a:srgbClr val="004AAD"/>
                </a:solidFill>
                <a:latin typeface="Faustina"/>
                <a:ea typeface="Faustina"/>
                <a:cs typeface="Faustina"/>
                <a:sym typeface="Faustina"/>
              </a:rPr>
              <a:t>Thủ tục tặng cờ thi đua của Bộ, ban, ngành, tỉnh</a:t>
            </a:r>
          </a:p>
          <a:p>
            <a:pPr marL="568126" lvl="1" indent="-284063" algn="just">
              <a:lnSpc>
                <a:spcPts val="3421"/>
              </a:lnSpc>
              <a:buAutoNum type="arabicPeriod"/>
            </a:pPr>
            <a:r>
              <a:rPr lang="en-US" sz="2631">
                <a:solidFill>
                  <a:srgbClr val="004AAD"/>
                </a:solidFill>
                <a:latin typeface="Faustina"/>
                <a:ea typeface="Faustina"/>
                <a:cs typeface="Faustina"/>
                <a:sym typeface="Faustina"/>
              </a:rPr>
              <a:t>Thủ tục tặng danh hiệu Chiến sĩ thi đua Bộ, ban, ngành, tỉnh</a:t>
            </a:r>
          </a:p>
          <a:p>
            <a:pPr marL="568126" lvl="1" indent="-284063" algn="just">
              <a:lnSpc>
                <a:spcPts val="3421"/>
              </a:lnSpc>
              <a:buAutoNum type="arabicPeriod"/>
            </a:pPr>
            <a:r>
              <a:rPr lang="en-US" sz="2631">
                <a:solidFill>
                  <a:srgbClr val="004AAD"/>
                </a:solidFill>
                <a:latin typeface="Faustina"/>
                <a:ea typeface="Faustina"/>
                <a:cs typeface="Faustina"/>
                <a:sym typeface="Faustina"/>
              </a:rPr>
              <a:t>Thủ tục tặng danh hiệu Tập thể lao động xuất sắc</a:t>
            </a:r>
          </a:p>
          <a:p>
            <a:pPr marL="568126" lvl="1" indent="-284063" algn="just">
              <a:lnSpc>
                <a:spcPts val="3421"/>
              </a:lnSpc>
              <a:buAutoNum type="arabicPeriod"/>
            </a:pPr>
            <a:r>
              <a:rPr lang="en-US" sz="2631">
                <a:solidFill>
                  <a:srgbClr val="004AAD"/>
                </a:solidFill>
                <a:latin typeface="Faustina"/>
                <a:ea typeface="Faustina"/>
                <a:cs typeface="Faustina"/>
                <a:sym typeface="Faustina"/>
              </a:rPr>
              <a:t>Thủ tục tặng thưởng Bằng khen của Bộ, ban, ngành, tỉnh theo chuyên đề</a:t>
            </a:r>
          </a:p>
          <a:p>
            <a:pPr marL="568126" lvl="1" indent="-284063" algn="just">
              <a:lnSpc>
                <a:spcPts val="3421"/>
              </a:lnSpc>
              <a:buAutoNum type="arabicPeriod"/>
            </a:pPr>
            <a:r>
              <a:rPr lang="en-US" sz="2631">
                <a:solidFill>
                  <a:srgbClr val="004AAD"/>
                </a:solidFill>
                <a:latin typeface="Faustina"/>
                <a:ea typeface="Faustina"/>
                <a:cs typeface="Faustina"/>
                <a:sym typeface="Faustina"/>
              </a:rPr>
              <a:t>Thủ tục tặng Cờ thi đua của Bộ, ban, ngành, tỉnh theo chuyên đề</a:t>
            </a:r>
          </a:p>
          <a:p>
            <a:pPr marL="568126" lvl="1" indent="-284063" algn="just">
              <a:lnSpc>
                <a:spcPts val="3421"/>
              </a:lnSpc>
              <a:buAutoNum type="arabicPeriod"/>
            </a:pPr>
            <a:r>
              <a:rPr lang="en-US" sz="2631">
                <a:solidFill>
                  <a:srgbClr val="004AAD"/>
                </a:solidFill>
                <a:latin typeface="Faustina"/>
                <a:ea typeface="Faustina"/>
                <a:cs typeface="Faustina"/>
                <a:sym typeface="Faustina"/>
              </a:rPr>
              <a:t>Thủ tục tặng thưởng Bằng khen của Bộ, ban, ngành, tỉnh về thành tích đột xuất</a:t>
            </a:r>
          </a:p>
          <a:p>
            <a:pPr marL="568126" lvl="1" indent="-284063" algn="just">
              <a:lnSpc>
                <a:spcPts val="3421"/>
              </a:lnSpc>
              <a:buAutoNum type="arabicPeriod"/>
            </a:pPr>
            <a:r>
              <a:rPr lang="en-US" sz="2631">
                <a:solidFill>
                  <a:srgbClr val="004AAD"/>
                </a:solidFill>
                <a:latin typeface="Faustina"/>
                <a:ea typeface="Faustina"/>
                <a:cs typeface="Faustina"/>
                <a:sym typeface="Faustina"/>
              </a:rPr>
              <a:t>Thủ tục tặng thưởng Bằng khen của Bộ, ban, ngành, tỉnh cho gia đình</a:t>
            </a:r>
          </a:p>
          <a:p>
            <a:pPr marL="568126" lvl="1" indent="-284063" algn="just">
              <a:lnSpc>
                <a:spcPts val="3421"/>
              </a:lnSpc>
              <a:buAutoNum type="arabicPeriod"/>
            </a:pPr>
            <a:r>
              <a:rPr lang="en-US" sz="2631">
                <a:solidFill>
                  <a:srgbClr val="004AAD"/>
                </a:solidFill>
                <a:latin typeface="Faustina"/>
                <a:ea typeface="Faustina"/>
                <a:cs typeface="Faustina"/>
                <a:sym typeface="Faustina"/>
              </a:rPr>
              <a:t>Thủ tục tặng thưởng Bằng khen của Bộ, ban, ngành, tỉnh về thành tích đối ngoại</a:t>
            </a:r>
          </a:p>
        </p:txBody>
      </p:sp>
      <p:sp>
        <p:nvSpPr>
          <p:cNvPr id="4" name="TextBox 4"/>
          <p:cNvSpPr txBox="1"/>
          <p:nvPr/>
        </p:nvSpPr>
        <p:spPr>
          <a:xfrm>
            <a:off x="175866" y="152400"/>
            <a:ext cx="11840269" cy="1436996"/>
          </a:xfrm>
          <a:prstGeom prst="rect">
            <a:avLst/>
          </a:prstGeom>
        </p:spPr>
        <p:txBody>
          <a:bodyPr lIns="0" tIns="0" rIns="0" bIns="0" rtlCol="0" anchor="t">
            <a:spAutoFit/>
          </a:bodyPr>
          <a:lstStyle/>
          <a:p>
            <a:pPr algn="ctr">
              <a:lnSpc>
                <a:spcPts val="3119"/>
              </a:lnSpc>
            </a:pPr>
            <a:r>
              <a:rPr lang="en-US" sz="2399" b="1">
                <a:solidFill>
                  <a:srgbClr val="FF3131"/>
                </a:solidFill>
                <a:latin typeface="Faustina Bold"/>
                <a:ea typeface="Faustina Bold"/>
                <a:cs typeface="Faustina Bold"/>
                <a:sym typeface="Faustina Bold"/>
              </a:rPr>
              <a:t>DANH MỤC THỦ TỤC HÀNH CHÍNH LĨNH VỰC QUẢN LÝ NHÀ NƯỚC VỀ THI ĐUA, </a:t>
            </a:r>
          </a:p>
          <a:p>
            <a:pPr algn="ctr">
              <a:lnSpc>
                <a:spcPts val="3119"/>
              </a:lnSpc>
            </a:pPr>
            <a:r>
              <a:rPr lang="en-US" sz="2399" b="1">
                <a:solidFill>
                  <a:srgbClr val="FF3131"/>
                </a:solidFill>
                <a:latin typeface="Faustina Bold"/>
                <a:ea typeface="Faustina Bold"/>
                <a:cs typeface="Faustina Bold"/>
                <a:sym typeface="Faustina Bold"/>
              </a:rPr>
              <a:t>KHEN THƯỞNG THUỘC PHẠM VI CHỨC NĂNG QUẢN LÝ CỦA SỞ NỘI VỤ </a:t>
            </a:r>
          </a:p>
          <a:p>
            <a:pPr algn="ctr">
              <a:lnSpc>
                <a:spcPts val="2600"/>
              </a:lnSpc>
              <a:spcBef>
                <a:spcPct val="0"/>
              </a:spcBef>
            </a:pPr>
            <a:r>
              <a:rPr lang="en-US" sz="2000" i="1">
                <a:solidFill>
                  <a:srgbClr val="FF3131"/>
                </a:solidFill>
                <a:latin typeface="Faustina Italics"/>
                <a:ea typeface="Faustina Italics"/>
                <a:cs typeface="Faustina Italics"/>
                <a:sym typeface="Faustina Italics"/>
              </a:rPr>
              <a:t>(Ban hành kèm theo Quyết định số 2411/QĐ-UBND ngày 02 tháng 7 năm 2024 của Chủ tịch Ủy ban nhân dân Thành phố)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0" y="0"/>
            <a:ext cx="6096000" cy="6858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3F0EB"/>
            </a:solidFill>
          </p:spPr>
        </p:sp>
        <p:sp>
          <p:nvSpPr>
            <p:cNvPr id="4" name="TextBox 4"/>
            <p:cNvSpPr txBox="1"/>
            <p:nvPr/>
          </p:nvSpPr>
          <p:spPr>
            <a:xfrm>
              <a:off x="0" y="-28575"/>
              <a:ext cx="2408296" cy="2737908"/>
            </a:xfrm>
            <a:prstGeom prst="rect">
              <a:avLst/>
            </a:prstGeom>
          </p:spPr>
          <p:txBody>
            <a:bodyPr lIns="33867" tIns="33867" rIns="33867" bIns="33867" rtlCol="0" anchor="ctr"/>
            <a:lstStyle/>
            <a:p>
              <a:pPr algn="ctr">
                <a:lnSpc>
                  <a:spcPts val="1400"/>
                </a:lnSpc>
              </a:pPr>
              <a:endParaRPr sz="1200"/>
            </a:p>
          </p:txBody>
        </p:sp>
      </p:grpSp>
      <p:sp>
        <p:nvSpPr>
          <p:cNvPr id="5" name="Freeform 5"/>
          <p:cNvSpPr/>
          <p:nvPr/>
        </p:nvSpPr>
        <p:spPr>
          <a:xfrm rot="2871094" flipH="1">
            <a:off x="8229707" y="-2147977"/>
            <a:ext cx="5413323" cy="4576718"/>
          </a:xfrm>
          <a:custGeom>
            <a:avLst/>
            <a:gdLst/>
            <a:ahLst/>
            <a:cxnLst/>
            <a:rect l="l" t="t" r="r" b="b"/>
            <a:pathLst>
              <a:path w="8119984" h="6865077">
                <a:moveTo>
                  <a:pt x="8119984" y="0"/>
                </a:moveTo>
                <a:lnTo>
                  <a:pt x="0" y="0"/>
                </a:lnTo>
                <a:lnTo>
                  <a:pt x="0" y="6865077"/>
                </a:lnTo>
                <a:lnTo>
                  <a:pt x="8119984" y="6865077"/>
                </a:lnTo>
                <a:lnTo>
                  <a:pt x="8119984"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279209" y="1659245"/>
            <a:ext cx="3883186" cy="4046982"/>
            <a:chOff x="0" y="0"/>
            <a:chExt cx="8634893" cy="8999120"/>
          </a:xfrm>
        </p:grpSpPr>
        <p:sp>
          <p:nvSpPr>
            <p:cNvPr id="7" name="Freeform 7"/>
            <p:cNvSpPr/>
            <p:nvPr/>
          </p:nvSpPr>
          <p:spPr>
            <a:xfrm>
              <a:off x="0" y="0"/>
              <a:ext cx="8634893" cy="8999120"/>
            </a:xfrm>
            <a:custGeom>
              <a:avLst/>
              <a:gdLst/>
              <a:ahLst/>
              <a:cxnLst/>
              <a:rect l="l" t="t" r="r" b="b"/>
              <a:pathLst>
                <a:path w="8634893" h="8999120">
                  <a:moveTo>
                    <a:pt x="39874" y="0"/>
                  </a:moveTo>
                  <a:lnTo>
                    <a:pt x="8595019" y="0"/>
                  </a:lnTo>
                  <a:cubicBezTo>
                    <a:pt x="8617041" y="0"/>
                    <a:pt x="8634893" y="17852"/>
                    <a:pt x="8634893" y="39874"/>
                  </a:cubicBezTo>
                  <a:lnTo>
                    <a:pt x="8634893" y="8959246"/>
                  </a:lnTo>
                  <a:cubicBezTo>
                    <a:pt x="8634893" y="8981268"/>
                    <a:pt x="8617041" y="8999120"/>
                    <a:pt x="8595019" y="8999120"/>
                  </a:cubicBezTo>
                  <a:lnTo>
                    <a:pt x="39874" y="8999120"/>
                  </a:lnTo>
                  <a:cubicBezTo>
                    <a:pt x="17852" y="8999120"/>
                    <a:pt x="0" y="8981268"/>
                    <a:pt x="0" y="8959246"/>
                  </a:cubicBezTo>
                  <a:lnTo>
                    <a:pt x="0" y="39874"/>
                  </a:lnTo>
                  <a:cubicBezTo>
                    <a:pt x="0" y="17852"/>
                    <a:pt x="17852" y="0"/>
                    <a:pt x="39874" y="0"/>
                  </a:cubicBezTo>
                  <a:close/>
                </a:path>
              </a:pathLst>
            </a:custGeom>
            <a:solidFill>
              <a:srgbClr val="D1BAA6"/>
            </a:solidFill>
            <a:ln cap="rnd">
              <a:noFill/>
              <a:prstDash val="sysDot"/>
              <a:round/>
            </a:ln>
          </p:spPr>
        </p:sp>
        <p:sp>
          <p:nvSpPr>
            <p:cNvPr id="8" name="TextBox 8"/>
            <p:cNvSpPr txBox="1"/>
            <p:nvPr/>
          </p:nvSpPr>
          <p:spPr>
            <a:xfrm>
              <a:off x="0" y="-38100"/>
              <a:ext cx="8634893" cy="9037220"/>
            </a:xfrm>
            <a:prstGeom prst="rect">
              <a:avLst/>
            </a:prstGeom>
          </p:spPr>
          <p:txBody>
            <a:bodyPr lIns="169333" tIns="169333" rIns="169333" bIns="169333" rtlCol="0" anchor="ctr"/>
            <a:lstStyle/>
            <a:p>
              <a:pPr>
                <a:lnSpc>
                  <a:spcPts val="1773"/>
                </a:lnSpc>
              </a:pPr>
              <a:r>
                <a:rPr lang="en-US" sz="1267" b="1">
                  <a:solidFill>
                    <a:srgbClr val="FF3131"/>
                  </a:solidFill>
                  <a:latin typeface="Muli Bold"/>
                  <a:ea typeface="Muli Bold"/>
                  <a:cs typeface="Muli Bold"/>
                  <a:sym typeface="Muli Bold"/>
                </a:rPr>
                <a:t>Danh hiệu “Chiến sĩ thi đua toàn quốc”</a:t>
              </a:r>
            </a:p>
            <a:p>
              <a:pPr algn="just">
                <a:lnSpc>
                  <a:spcPts val="1587"/>
                </a:lnSpc>
              </a:pPr>
              <a:r>
                <a:rPr lang="en-US" sz="1133">
                  <a:solidFill>
                    <a:srgbClr val="4D4D4D"/>
                  </a:solidFill>
                  <a:latin typeface="Muli"/>
                  <a:ea typeface="Muli"/>
                  <a:cs typeface="Muli"/>
                  <a:sym typeface="Muli"/>
                </a:rPr>
                <a:t>a) Tờ trình của bộ, ban, ngành, tỉnh;</a:t>
              </a:r>
            </a:p>
            <a:p>
              <a:pPr algn="just">
                <a:lnSpc>
                  <a:spcPts val="1587"/>
                </a:lnSpc>
              </a:pPr>
              <a:r>
                <a:rPr lang="en-US" sz="1133">
                  <a:solidFill>
                    <a:srgbClr val="4D4D4D"/>
                  </a:solidFill>
                  <a:latin typeface="Muli"/>
                  <a:ea typeface="Muli"/>
                  <a:cs typeface="Muli"/>
                  <a:sym typeface="Muli"/>
                </a:rPr>
                <a:t>b) Báo cáo thành tích của cá nhân đề nghị tặng danh hiệu “Chiến sĩ thi đua toàn quốc” có xác nhận của cấp trình Thủ tướng Chính phủ;</a:t>
              </a:r>
            </a:p>
            <a:p>
              <a:pPr algn="just">
                <a:lnSpc>
                  <a:spcPts val="1587"/>
                </a:lnSpc>
              </a:pPr>
              <a:r>
                <a:rPr lang="en-US" sz="1133">
                  <a:solidFill>
                    <a:srgbClr val="4D4D4D"/>
                  </a:solidFill>
                  <a:latin typeface="Muli"/>
                  <a:ea typeface="Muli"/>
                  <a:cs typeface="Muli"/>
                  <a:sym typeface="Muli"/>
                </a:rPr>
                <a:t>c) Biên bản họp và kết quả bỏ phiếu của Hội đồng Thi đua - Khen thưởng bộ, ban, ngành, tỉnh;</a:t>
              </a:r>
            </a:p>
            <a:p>
              <a:pPr algn="just">
                <a:lnSpc>
                  <a:spcPts val="1587"/>
                </a:lnSpc>
              </a:pPr>
              <a:r>
                <a:rPr lang="en-US" sz="1133">
                  <a:solidFill>
                    <a:srgbClr val="4D4D4D"/>
                  </a:solidFill>
                  <a:latin typeface="Muli"/>
                  <a:ea typeface="Muli"/>
                  <a:cs typeface="Muli"/>
                  <a:sym typeface="Muli"/>
                </a:rPr>
                <a:t>d) Chứng nhận hoặc xác nhận của người đứng đầu bộ, ban, ngành, tỉnh về sáng kiến đã được áp dụng hiệu quả và có khả năng nhân rộng trong toàn quốc hoặc có đề tài khoa học, đề án khoa học, công trình khoa học và công nghệ đã được nghiệm thu và áp dụng hiệu quả, có phạm vi ảnh hưởng trong toàn quốc; chứng nhận hoặc xác nhận của Bộ trưởng Bộ Quốc phòng, Bộ trưởng Bộ Công an về sự mưu trí, sáng tạo trong chiến đấu, phục vụ chiến đấu có phạm vi ảnh hưởng trong toàn quốc;</a:t>
              </a:r>
            </a:p>
            <a:p>
              <a:pPr algn="just">
                <a:lnSpc>
                  <a:spcPts val="1587"/>
                </a:lnSpc>
              </a:pPr>
              <a:r>
                <a:rPr lang="en-US" sz="1133">
                  <a:solidFill>
                    <a:srgbClr val="4D4D4D"/>
                  </a:solidFill>
                  <a:latin typeface="Muli"/>
                  <a:ea typeface="Muli"/>
                  <a:cs typeface="Muli"/>
                  <a:sym typeface="Muli"/>
                </a:rPr>
                <a:t>đ) Các văn bản liên quan theo quy định tại Điều 30 của Nghị định này (nếu có).</a:t>
              </a:r>
            </a:p>
          </p:txBody>
        </p:sp>
      </p:grpSp>
      <p:grpSp>
        <p:nvGrpSpPr>
          <p:cNvPr id="9" name="Group 9"/>
          <p:cNvGrpSpPr/>
          <p:nvPr/>
        </p:nvGrpSpPr>
        <p:grpSpPr>
          <a:xfrm>
            <a:off x="4252570" y="685800"/>
            <a:ext cx="3686861" cy="5486400"/>
            <a:chOff x="0" y="0"/>
            <a:chExt cx="4267200" cy="6350000"/>
          </a:xfrm>
        </p:grpSpPr>
        <p:sp>
          <p:nvSpPr>
            <p:cNvPr id="10" name="Freeform 10"/>
            <p:cNvSpPr/>
            <p:nvPr/>
          </p:nvSpPr>
          <p:spPr>
            <a:xfrm>
              <a:off x="0" y="0"/>
              <a:ext cx="4267200" cy="6350000"/>
            </a:xfrm>
            <a:custGeom>
              <a:avLst/>
              <a:gdLst/>
              <a:ahLst/>
              <a:cxnLst/>
              <a:rect l="l" t="t" r="r" b="b"/>
              <a:pathLst>
                <a:path w="4267200" h="6350000">
                  <a:moveTo>
                    <a:pt x="4267200" y="3175000"/>
                  </a:moveTo>
                  <a:cubicBezTo>
                    <a:pt x="4267200" y="4928489"/>
                    <a:pt x="3311906" y="6350000"/>
                    <a:pt x="2133600" y="6350000"/>
                  </a:cubicBezTo>
                  <a:cubicBezTo>
                    <a:pt x="955294" y="6350000"/>
                    <a:pt x="0" y="4928489"/>
                    <a:pt x="0" y="3175000"/>
                  </a:cubicBezTo>
                  <a:cubicBezTo>
                    <a:pt x="0" y="1421511"/>
                    <a:pt x="955294" y="0"/>
                    <a:pt x="2133600" y="0"/>
                  </a:cubicBezTo>
                  <a:cubicBezTo>
                    <a:pt x="3311906" y="0"/>
                    <a:pt x="4267200" y="1421511"/>
                    <a:pt x="4267200" y="3175000"/>
                  </a:cubicBezTo>
                  <a:close/>
                </a:path>
              </a:pathLst>
            </a:custGeom>
            <a:blipFill>
              <a:blip r:embed="rId4"/>
              <a:stretch>
                <a:fillRect l="-61676" r="-61676"/>
              </a:stretch>
            </a:blipFill>
          </p:spPr>
        </p:sp>
      </p:grpSp>
      <p:sp>
        <p:nvSpPr>
          <p:cNvPr id="11" name="Freeform 11"/>
          <p:cNvSpPr/>
          <p:nvPr/>
        </p:nvSpPr>
        <p:spPr>
          <a:xfrm rot="5400000">
            <a:off x="8965433" y="1084237"/>
            <a:ext cx="357135" cy="779460"/>
          </a:xfrm>
          <a:custGeom>
            <a:avLst/>
            <a:gdLst/>
            <a:ahLst/>
            <a:cxnLst/>
            <a:rect l="l" t="t" r="r" b="b"/>
            <a:pathLst>
              <a:path w="535702" h="1169190">
                <a:moveTo>
                  <a:pt x="0" y="0"/>
                </a:moveTo>
                <a:lnTo>
                  <a:pt x="535702" y="0"/>
                </a:lnTo>
                <a:lnTo>
                  <a:pt x="535702" y="1169190"/>
                </a:lnTo>
                <a:lnTo>
                  <a:pt x="0" y="11691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TextBox 12"/>
          <p:cNvSpPr txBox="1"/>
          <p:nvPr/>
        </p:nvSpPr>
        <p:spPr>
          <a:xfrm>
            <a:off x="342910" y="679450"/>
            <a:ext cx="3755784" cy="615553"/>
          </a:xfrm>
          <a:prstGeom prst="rect">
            <a:avLst/>
          </a:prstGeom>
        </p:spPr>
        <p:txBody>
          <a:bodyPr lIns="0" tIns="0" rIns="0" bIns="0" rtlCol="0" anchor="t">
            <a:spAutoFit/>
          </a:bodyPr>
          <a:lstStyle/>
          <a:p>
            <a:pPr algn="r">
              <a:lnSpc>
                <a:spcPts val="4800"/>
              </a:lnSpc>
            </a:pPr>
            <a:r>
              <a:rPr lang="en-US" sz="4000">
                <a:solidFill>
                  <a:srgbClr val="F3F0EB"/>
                </a:solidFill>
                <a:latin typeface="Faustina"/>
                <a:ea typeface="Faustina"/>
                <a:cs typeface="Faustina"/>
                <a:sym typeface="Faustina"/>
              </a:rPr>
              <a:t> Hồ sơ đề nghị</a:t>
            </a:r>
          </a:p>
        </p:txBody>
      </p:sp>
      <p:sp>
        <p:nvSpPr>
          <p:cNvPr id="13" name="TextBox 13"/>
          <p:cNvSpPr txBox="1"/>
          <p:nvPr/>
        </p:nvSpPr>
        <p:spPr>
          <a:xfrm>
            <a:off x="8028331" y="1728735"/>
            <a:ext cx="3970027" cy="4906471"/>
          </a:xfrm>
          <a:prstGeom prst="rect">
            <a:avLst/>
          </a:prstGeom>
        </p:spPr>
        <p:txBody>
          <a:bodyPr lIns="0" tIns="0" rIns="0" bIns="0" rtlCol="0" anchor="t">
            <a:spAutoFit/>
          </a:bodyPr>
          <a:lstStyle/>
          <a:p>
            <a:pPr algn="just">
              <a:lnSpc>
                <a:spcPts val="1598"/>
              </a:lnSpc>
            </a:pPr>
            <a:r>
              <a:rPr lang="en-US" sz="1141">
                <a:solidFill>
                  <a:srgbClr val="4D4D4D"/>
                </a:solidFill>
                <a:latin typeface="Muli"/>
                <a:ea typeface="Muli"/>
                <a:cs typeface="Muli"/>
                <a:sym typeface="Muli"/>
              </a:rPr>
              <a:t>a) Tờ trình đề nghị xét tặng danh hiệu thi đua;</a:t>
            </a:r>
          </a:p>
          <a:p>
            <a:pPr algn="just">
              <a:lnSpc>
                <a:spcPts val="1598"/>
              </a:lnSpc>
            </a:pPr>
            <a:r>
              <a:rPr lang="en-US" sz="1141">
                <a:solidFill>
                  <a:srgbClr val="4D4D4D"/>
                </a:solidFill>
                <a:latin typeface="Muli"/>
                <a:ea typeface="Muli"/>
                <a:cs typeface="Muli"/>
                <a:sym typeface="Muli"/>
              </a:rPr>
              <a:t>b) Báo cáo thành tích của cá nhân, tập thể;</a:t>
            </a:r>
          </a:p>
          <a:p>
            <a:pPr algn="just">
              <a:lnSpc>
                <a:spcPts val="1598"/>
              </a:lnSpc>
            </a:pPr>
            <a:r>
              <a:rPr lang="en-US" sz="1141">
                <a:solidFill>
                  <a:srgbClr val="4D4D4D"/>
                </a:solidFill>
                <a:latin typeface="Muli"/>
                <a:ea typeface="Muli"/>
                <a:cs typeface="Muli"/>
                <a:sym typeface="Muli"/>
              </a:rPr>
              <a:t>c) Biên bản bình xét thi đua của Hội đồng Thi đua - Khen thưởng cấp trình khen thưởng hoặc Biên bản bình xét thi đua và kết quả bỏ phiếu của Hội đồng Thi đua - Khen thưởng cấp trình khen thưởng trong trường hợp đề nghị các danh hiệu thi đua “Chiến sĩ thi đua cơ sở”, Chiến sĩ thi đua bộ, ban, ngành, tỉnh, Cờ thi đua bộ, ban, ngành, tỉnh;</a:t>
            </a:r>
          </a:p>
          <a:p>
            <a:pPr algn="just">
              <a:lnSpc>
                <a:spcPts val="1598"/>
              </a:lnSpc>
            </a:pPr>
            <a:r>
              <a:rPr lang="en-US" sz="1141">
                <a:solidFill>
                  <a:srgbClr val="4D4D4D"/>
                </a:solidFill>
                <a:latin typeface="Muli"/>
                <a:ea typeface="Muli"/>
                <a:cs typeface="Muli"/>
                <a:sym typeface="Muli"/>
              </a:rPr>
              <a:t>d) Chứng nhận hoặc xác nhận của cơ quan, tổ chức có thẩm quyền đối với sáng kiến hoặc đề tài khoa học, đề án khoa học, công trình khoa học và công nghệ hoặc hoàn thành xuất sắc nhiệm vụ hoặc mưu trí, sáng tạo trong chiến đấu, phục vụ chiến đấu trong trường hợp đề nghị danh hiệu “Chiến sĩ thi đua cơ sở”; Chứng nhận hoặc xác nhận của người đứng đầu bộ, ban, ngành, tỉnh về sáng kiến đã được áp dụng hiệu quả và có khả năng nhân rộng trong bộ, ban, ngành, tỉnh hoặc có đề tài khoa học, đề án khoa học, công trình khoa học và công nghệ đã được nghiệm thu và áp dụng hiệu quả, có phạm vi ảnh hưởng trong bộ, ban, ngành, tỉnh hoặc mưu trí, sáng tạo trong chiến đấu, phục vụ chiến đấu có phạm vi ảnh hưởng trong toàn quân hoặc toàn lực lượng Công an nhân dân trong trường hợp đề nghị danh hiệu Chiến sĩ thi đua bộ, ban, ngành, tỉnh.</a:t>
            </a:r>
          </a:p>
          <a:p>
            <a:pPr marL="0" lvl="1" algn="just">
              <a:lnSpc>
                <a:spcPts val="1598"/>
              </a:lnSpc>
            </a:pPr>
            <a:endParaRPr lang="en-US" sz="1141">
              <a:solidFill>
                <a:srgbClr val="4D4D4D"/>
              </a:solidFill>
              <a:latin typeface="Muli"/>
              <a:ea typeface="Muli"/>
              <a:cs typeface="Muli"/>
              <a:sym typeface="Muli"/>
            </a:endParaRPr>
          </a:p>
        </p:txBody>
      </p:sp>
      <p:sp>
        <p:nvSpPr>
          <p:cNvPr id="14" name="TextBox 14"/>
          <p:cNvSpPr txBox="1"/>
          <p:nvPr/>
        </p:nvSpPr>
        <p:spPr>
          <a:xfrm>
            <a:off x="7939431" y="397922"/>
            <a:ext cx="3909727" cy="824585"/>
          </a:xfrm>
          <a:prstGeom prst="rect">
            <a:avLst/>
          </a:prstGeom>
        </p:spPr>
        <p:txBody>
          <a:bodyPr lIns="0" tIns="0" rIns="0" bIns="0" rtlCol="0" anchor="t">
            <a:spAutoFit/>
          </a:bodyPr>
          <a:lstStyle/>
          <a:p>
            <a:pPr algn="just">
              <a:lnSpc>
                <a:spcPts val="2167"/>
              </a:lnSpc>
              <a:spcBef>
                <a:spcPct val="0"/>
              </a:spcBef>
            </a:pPr>
            <a:r>
              <a:rPr lang="en-US" sz="1667" b="1">
                <a:solidFill>
                  <a:srgbClr val="FF3131"/>
                </a:solidFill>
                <a:latin typeface="Muli Bold"/>
                <a:ea typeface="Muli Bold"/>
                <a:cs typeface="Muli Bold"/>
                <a:sym typeface="Muli Bold"/>
              </a:rPr>
              <a:t>Danh hiệu Chiến sĩ thi đua bộ, ban, ngành, tỉnh, “Chiến sĩ thi đua cơ sở” và danh hiệu thi đua khác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E6609-E3C5-C459-C879-ABD84DA4B2E0}"/>
              </a:ext>
            </a:extLst>
          </p:cNvPr>
          <p:cNvSpPr>
            <a:spLocks noGrp="1"/>
          </p:cNvSpPr>
          <p:nvPr>
            <p:ph idx="4294967295"/>
          </p:nvPr>
        </p:nvSpPr>
        <p:spPr>
          <a:xfrm>
            <a:off x="678426" y="545690"/>
            <a:ext cx="10943303" cy="5796116"/>
          </a:xfrm>
        </p:spPr>
        <p:txBody>
          <a:bodyPr>
            <a:normAutofit fontScale="77500" lnSpcReduction="20000"/>
          </a:bodyPr>
          <a:lstStyle/>
          <a:p>
            <a:pPr marL="0" indent="0" algn="ctr">
              <a:buNone/>
            </a:pPr>
            <a:r>
              <a:rPr lang="en-VN" sz="4000" b="1" dirty="0">
                <a:solidFill>
                  <a:srgbClr val="FF0000"/>
                </a:solidFill>
                <a:latin typeface="Times New Roman" panose="02020603050405020304" pitchFamily="18" charset="0"/>
                <a:cs typeface="Times New Roman" panose="02020603050405020304" pitchFamily="18" charset="0"/>
              </a:rPr>
              <a:t>Một số </a:t>
            </a:r>
            <a:r>
              <a:rPr lang="en-VN" sz="4000" b="1">
                <a:solidFill>
                  <a:srgbClr val="FF0000"/>
                </a:solidFill>
                <a:latin typeface="Times New Roman" panose="02020603050405020304" pitchFamily="18" charset="0"/>
                <a:cs typeface="Times New Roman" panose="02020603050405020304" pitchFamily="18" charset="0"/>
              </a:rPr>
              <a:t>quy đ</a:t>
            </a:r>
            <a:r>
              <a:rPr lang="en-US" sz="4000" b="1">
                <a:solidFill>
                  <a:srgbClr val="FF0000"/>
                </a:solidFill>
                <a:latin typeface="Times New Roman" panose="02020603050405020304" pitchFamily="18" charset="0"/>
                <a:cs typeface="Times New Roman" panose="02020603050405020304" pitchFamily="18" charset="0"/>
              </a:rPr>
              <a:t>ị</a:t>
            </a:r>
            <a:r>
              <a:rPr lang="en-VN" sz="4000" b="1">
                <a:solidFill>
                  <a:srgbClr val="FF0000"/>
                </a:solidFill>
                <a:latin typeface="Times New Roman" panose="02020603050405020304" pitchFamily="18" charset="0"/>
                <a:cs typeface="Times New Roman" panose="02020603050405020304" pitchFamily="18" charset="0"/>
              </a:rPr>
              <a:t>nh </a:t>
            </a:r>
            <a:r>
              <a:rPr lang="en-VN" sz="4000" b="1" dirty="0">
                <a:solidFill>
                  <a:srgbClr val="FF0000"/>
                </a:solidFill>
                <a:latin typeface="Times New Roman" panose="02020603050405020304" pitchFamily="18" charset="0"/>
                <a:cs typeface="Times New Roman" panose="02020603050405020304" pitchFamily="18" charset="0"/>
              </a:rPr>
              <a:t>về tiêu chuẩn điều kiện đối với </a:t>
            </a:r>
            <a:endParaRPr lang="en-US" sz="40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4000" b="1">
                <a:solidFill>
                  <a:schemeClr val="tx1"/>
                </a:solidFill>
                <a:latin typeface="Times New Roman" panose="02020603050405020304" pitchFamily="18" charset="0"/>
                <a:cs typeface="Times New Roman" panose="02020603050405020304" pitchFamily="18" charset="0"/>
              </a:rPr>
              <a:t>HUÂN CHƯƠNG SAO VÀNG</a:t>
            </a:r>
          </a:p>
          <a:p>
            <a:pPr marL="0" indent="0" algn="ctr">
              <a:buNone/>
            </a:pPr>
            <a:r>
              <a:rPr lang="en-US" sz="4000">
                <a:solidFill>
                  <a:schemeClr val="tx1"/>
                </a:solidFill>
                <a:latin typeface="Times New Roman" panose="02020603050405020304" pitchFamily="18" charset="0"/>
                <a:cs typeface="Times New Roman" panose="02020603050405020304" pitchFamily="18" charset="0"/>
              </a:rPr>
              <a:t>(Điều 34 Luật TĐKT)</a:t>
            </a:r>
          </a:p>
          <a:p>
            <a:pPr marL="0" indent="0" algn="ctr">
              <a:buNone/>
            </a:pPr>
            <a:r>
              <a:rPr lang="vi-VN" sz="4000" b="1">
                <a:solidFill>
                  <a:schemeClr val="tx1"/>
                </a:solidFill>
                <a:latin typeface="Times New Roman" panose="02020603050405020304" pitchFamily="18" charset="0"/>
                <a:cs typeface="Times New Roman" panose="02020603050405020304" pitchFamily="18" charset="0"/>
              </a:rPr>
              <a:t>HUÂN CHƯƠNG </a:t>
            </a:r>
            <a:r>
              <a:rPr lang="en-US" sz="4000" b="1">
                <a:solidFill>
                  <a:schemeClr val="tx1"/>
                </a:solidFill>
                <a:latin typeface="Times New Roman" panose="02020603050405020304" pitchFamily="18" charset="0"/>
                <a:cs typeface="Times New Roman" panose="02020603050405020304" pitchFamily="18" charset="0"/>
              </a:rPr>
              <a:t>HỒ CHÍ MINH</a:t>
            </a:r>
            <a:endParaRPr lang="vi-VN" sz="4000" b="1">
              <a:solidFill>
                <a:schemeClr val="tx1"/>
              </a:solidFill>
              <a:latin typeface="Times New Roman" panose="02020603050405020304" pitchFamily="18" charset="0"/>
              <a:cs typeface="Times New Roman" panose="02020603050405020304" pitchFamily="18" charset="0"/>
            </a:endParaRPr>
          </a:p>
          <a:p>
            <a:pPr marL="0" indent="0" algn="ctr">
              <a:buNone/>
            </a:pPr>
            <a:r>
              <a:rPr lang="en-US" sz="4000">
                <a:solidFill>
                  <a:schemeClr val="tx1"/>
                </a:solidFill>
                <a:latin typeface="Times New Roman" panose="02020603050405020304" pitchFamily="18" charset="0"/>
                <a:cs typeface="Times New Roman" panose="02020603050405020304" pitchFamily="18" charset="0"/>
              </a:rPr>
              <a:t>(Điều 35 Luật TĐKT)</a:t>
            </a:r>
          </a:p>
          <a:p>
            <a:pPr marL="0" indent="0" algn="ctr">
              <a:buNone/>
            </a:pPr>
            <a:r>
              <a:rPr lang="en-VN" sz="4000" b="1">
                <a:solidFill>
                  <a:schemeClr val="tx1"/>
                </a:solidFill>
                <a:latin typeface="Times New Roman" panose="02020603050405020304" pitchFamily="18" charset="0"/>
                <a:cs typeface="Times New Roman" panose="02020603050405020304" pitchFamily="18" charset="0"/>
              </a:rPr>
              <a:t>HUÂN </a:t>
            </a:r>
            <a:r>
              <a:rPr lang="en-VN" sz="4000" b="1" dirty="0">
                <a:solidFill>
                  <a:schemeClr val="tx1"/>
                </a:solidFill>
                <a:latin typeface="Times New Roman" panose="02020603050405020304" pitchFamily="18" charset="0"/>
                <a:cs typeface="Times New Roman" panose="02020603050405020304" pitchFamily="18" charset="0"/>
              </a:rPr>
              <a:t>CHƯƠNG ĐỘC LẬP</a:t>
            </a:r>
            <a:r>
              <a:rPr lang="en-VN" sz="4000"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VN" sz="4000" dirty="0">
                <a:solidFill>
                  <a:schemeClr val="tx1"/>
                </a:solidFill>
                <a:latin typeface="Times New Roman" panose="02020603050405020304" pitchFamily="18" charset="0"/>
                <a:cs typeface="Times New Roman" panose="02020603050405020304" pitchFamily="18" charset="0"/>
              </a:rPr>
              <a:t>(Điều 36-38 Luật TĐKT)</a:t>
            </a:r>
            <a:endParaRPr lang="en-US" sz="40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VN" sz="4000" b="1" dirty="0">
                <a:solidFill>
                  <a:schemeClr val="tx1"/>
                </a:solidFill>
                <a:latin typeface="Times New Roman" panose="02020603050405020304" pitchFamily="18" charset="0"/>
                <a:cs typeface="Times New Roman" panose="02020603050405020304" pitchFamily="18" charset="0"/>
              </a:rPr>
              <a:t>HUÂN CHƯƠNG LAO ĐỘNG</a:t>
            </a:r>
            <a:r>
              <a:rPr lang="en-VN" sz="4000"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VN" sz="4000" dirty="0">
                <a:solidFill>
                  <a:schemeClr val="tx1"/>
                </a:solidFill>
                <a:latin typeface="Times New Roman" panose="02020603050405020304" pitchFamily="18" charset="0"/>
                <a:cs typeface="Times New Roman" panose="02020603050405020304" pitchFamily="18" charset="0"/>
              </a:rPr>
              <a:t>(Điều 42-45 Luật TĐKT), </a:t>
            </a:r>
            <a:endParaRPr lang="en-US" sz="40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VN" sz="4000" b="1" dirty="0">
                <a:solidFill>
                  <a:schemeClr val="tx1"/>
                </a:solidFill>
                <a:latin typeface="Times New Roman" panose="02020603050405020304" pitchFamily="18" charset="0"/>
                <a:cs typeface="Times New Roman" panose="02020603050405020304" pitchFamily="18" charset="0"/>
              </a:rPr>
              <a:t>BẰNG KHEN CỦA THỦ TƯỚNG CHÍNH PHỦ </a:t>
            </a: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n-VN" sz="4000" dirty="0">
                <a:solidFill>
                  <a:schemeClr val="tx1"/>
                </a:solidFill>
                <a:latin typeface="Times New Roman" panose="02020603050405020304" pitchFamily="18" charset="0"/>
                <a:cs typeface="Times New Roman" panose="02020603050405020304" pitchFamily="18" charset="0"/>
              </a:rPr>
              <a:t>(Điều 73 Luật TĐKT</a:t>
            </a:r>
            <a:r>
              <a:rPr lang="en-VN" sz="400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1801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19252">
            <a:off x="-1042177" y="2660457"/>
            <a:ext cx="5413323" cy="4576718"/>
          </a:xfrm>
          <a:custGeom>
            <a:avLst/>
            <a:gdLst/>
            <a:ahLst/>
            <a:cxnLst/>
            <a:rect l="l" t="t" r="r" b="b"/>
            <a:pathLst>
              <a:path w="8119984" h="6865077">
                <a:moveTo>
                  <a:pt x="0" y="0"/>
                </a:moveTo>
                <a:lnTo>
                  <a:pt x="8119984" y="0"/>
                </a:lnTo>
                <a:lnTo>
                  <a:pt x="8119984" y="6865078"/>
                </a:lnTo>
                <a:lnTo>
                  <a:pt x="0" y="6865078"/>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124598" y="2010993"/>
            <a:ext cx="3384181" cy="4847007"/>
            <a:chOff x="0" y="0"/>
            <a:chExt cx="4433570" cy="6350000"/>
          </a:xfrm>
        </p:grpSpPr>
        <p:sp>
          <p:nvSpPr>
            <p:cNvPr id="4" name="Freeform 4"/>
            <p:cNvSpPr/>
            <p:nvPr/>
          </p:nvSpPr>
          <p:spPr>
            <a:xfrm>
              <a:off x="0" y="0"/>
              <a:ext cx="4433570" cy="6350000"/>
            </a:xfrm>
            <a:custGeom>
              <a:avLst/>
              <a:gdLst/>
              <a:ahLst/>
              <a:cxnLst/>
              <a:rect l="l" t="t" r="r" b="b"/>
              <a:pathLst>
                <a:path w="4433570" h="6350000">
                  <a:moveTo>
                    <a:pt x="2217420" y="0"/>
                  </a:moveTo>
                  <a:cubicBezTo>
                    <a:pt x="3441700" y="0"/>
                    <a:pt x="4433570" y="993140"/>
                    <a:pt x="4433570" y="2217420"/>
                  </a:cubicBezTo>
                  <a:lnTo>
                    <a:pt x="4433570" y="6350000"/>
                  </a:lnTo>
                  <a:lnTo>
                    <a:pt x="0" y="6350000"/>
                  </a:lnTo>
                  <a:lnTo>
                    <a:pt x="0" y="2217420"/>
                  </a:lnTo>
                  <a:cubicBezTo>
                    <a:pt x="0" y="993140"/>
                    <a:pt x="993140" y="0"/>
                    <a:pt x="2217420" y="0"/>
                  </a:cubicBezTo>
                  <a:close/>
                </a:path>
              </a:pathLst>
            </a:custGeom>
            <a:blipFill>
              <a:blip r:embed="rId4"/>
              <a:stretch>
                <a:fillRect l="-57419" r="-57419"/>
              </a:stretch>
            </a:blipFill>
          </p:spPr>
        </p:sp>
      </p:grpSp>
      <p:sp>
        <p:nvSpPr>
          <p:cNvPr id="5" name="AutoShape 5"/>
          <p:cNvSpPr/>
          <p:nvPr/>
        </p:nvSpPr>
        <p:spPr>
          <a:xfrm>
            <a:off x="6710219" y="2412956"/>
            <a:ext cx="4563120" cy="0"/>
          </a:xfrm>
          <a:prstGeom prst="line">
            <a:avLst/>
          </a:prstGeom>
          <a:ln w="9525" cap="flat">
            <a:solidFill>
              <a:srgbClr val="8B6D53"/>
            </a:solidFill>
            <a:prstDash val="solid"/>
            <a:headEnd type="none" w="sm" len="sm"/>
            <a:tailEnd type="none" w="sm" len="sm"/>
          </a:ln>
        </p:spPr>
      </p:sp>
      <p:sp>
        <p:nvSpPr>
          <p:cNvPr id="6" name="Freeform 6"/>
          <p:cNvSpPr/>
          <p:nvPr/>
        </p:nvSpPr>
        <p:spPr>
          <a:xfrm rot="-544971">
            <a:off x="5064315" y="2280670"/>
            <a:ext cx="647136" cy="1412401"/>
          </a:xfrm>
          <a:custGeom>
            <a:avLst/>
            <a:gdLst/>
            <a:ahLst/>
            <a:cxnLst/>
            <a:rect l="l" t="t" r="r" b="b"/>
            <a:pathLst>
              <a:path w="970704" h="2118601">
                <a:moveTo>
                  <a:pt x="0" y="0"/>
                </a:moveTo>
                <a:lnTo>
                  <a:pt x="970704" y="0"/>
                </a:lnTo>
                <a:lnTo>
                  <a:pt x="970704" y="2118601"/>
                </a:lnTo>
                <a:lnTo>
                  <a:pt x="0" y="21186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1089049" y="1057849"/>
            <a:ext cx="4065933" cy="616964"/>
          </a:xfrm>
          <a:prstGeom prst="rect">
            <a:avLst/>
          </a:prstGeom>
        </p:spPr>
        <p:txBody>
          <a:bodyPr lIns="0" tIns="0" rIns="0" bIns="0" rtlCol="0" anchor="t">
            <a:spAutoFit/>
          </a:bodyPr>
          <a:lstStyle/>
          <a:p>
            <a:pPr>
              <a:lnSpc>
                <a:spcPts val="5200"/>
              </a:lnSpc>
            </a:pPr>
            <a:r>
              <a:rPr lang="en-US" sz="4000">
                <a:solidFill>
                  <a:srgbClr val="4D4D4D"/>
                </a:solidFill>
                <a:latin typeface="Faustina"/>
                <a:ea typeface="Faustina"/>
                <a:cs typeface="Faustina"/>
                <a:sym typeface="Faustina"/>
              </a:rPr>
              <a:t> Hồ sơ đề nghị</a:t>
            </a:r>
          </a:p>
        </p:txBody>
      </p:sp>
      <p:grpSp>
        <p:nvGrpSpPr>
          <p:cNvPr id="8" name="Group 8"/>
          <p:cNvGrpSpPr/>
          <p:nvPr/>
        </p:nvGrpSpPr>
        <p:grpSpPr>
          <a:xfrm>
            <a:off x="6710219" y="316302"/>
            <a:ext cx="5075624" cy="1983285"/>
            <a:chOff x="0" y="-19049"/>
            <a:chExt cx="10151249" cy="3966571"/>
          </a:xfrm>
        </p:grpSpPr>
        <p:sp>
          <p:nvSpPr>
            <p:cNvPr id="9" name="TextBox 9"/>
            <p:cNvSpPr txBox="1"/>
            <p:nvPr/>
          </p:nvSpPr>
          <p:spPr>
            <a:xfrm>
              <a:off x="0" y="-19049"/>
              <a:ext cx="10151249" cy="616964"/>
            </a:xfrm>
            <a:prstGeom prst="rect">
              <a:avLst/>
            </a:prstGeom>
          </p:spPr>
          <p:txBody>
            <a:bodyPr lIns="0" tIns="0" rIns="0" bIns="0" rtlCol="0" anchor="t">
              <a:spAutoFit/>
            </a:bodyPr>
            <a:lstStyle/>
            <a:p>
              <a:pPr>
                <a:lnSpc>
                  <a:spcPts val="2599"/>
                </a:lnSpc>
                <a:spcBef>
                  <a:spcPct val="0"/>
                </a:spcBef>
              </a:pPr>
              <a:r>
                <a:rPr lang="en-US" sz="1999" b="1">
                  <a:solidFill>
                    <a:srgbClr val="FF3131"/>
                  </a:solidFill>
                  <a:latin typeface="Muli Bold"/>
                  <a:ea typeface="Muli Bold"/>
                  <a:cs typeface="Muli Bold"/>
                  <a:sym typeface="Muli Bold"/>
                </a:rPr>
                <a:t>“Cờ thi đua của Chính phủ”</a:t>
              </a:r>
            </a:p>
          </p:txBody>
        </p:sp>
        <p:sp>
          <p:nvSpPr>
            <p:cNvPr id="10" name="TextBox 10"/>
            <p:cNvSpPr txBox="1"/>
            <p:nvPr/>
          </p:nvSpPr>
          <p:spPr>
            <a:xfrm>
              <a:off x="0" y="764855"/>
              <a:ext cx="10151249" cy="3182667"/>
            </a:xfrm>
            <a:prstGeom prst="rect">
              <a:avLst/>
            </a:prstGeom>
          </p:spPr>
          <p:txBody>
            <a:bodyPr lIns="0" tIns="0" rIns="0" bIns="0" rtlCol="0" anchor="t">
              <a:spAutoFit/>
            </a:bodyPr>
            <a:lstStyle/>
            <a:p>
              <a:pPr algn="just">
                <a:lnSpc>
                  <a:spcPts val="2053"/>
                </a:lnSpc>
              </a:pPr>
              <a:r>
                <a:rPr lang="en-US" sz="1466">
                  <a:solidFill>
                    <a:srgbClr val="4D4D4D"/>
                  </a:solidFill>
                  <a:latin typeface="Muli"/>
                  <a:ea typeface="Muli"/>
                  <a:cs typeface="Muli"/>
                  <a:sym typeface="Muli"/>
                </a:rPr>
                <a:t>a) Tờ trình của bộ, ban, ngành, tỉnh;</a:t>
              </a:r>
            </a:p>
            <a:p>
              <a:pPr algn="just">
                <a:lnSpc>
                  <a:spcPts val="2053"/>
                </a:lnSpc>
              </a:pPr>
              <a:r>
                <a:rPr lang="en-US" sz="1466">
                  <a:solidFill>
                    <a:srgbClr val="4D4D4D"/>
                  </a:solidFill>
                  <a:latin typeface="Muli"/>
                  <a:ea typeface="Muli"/>
                  <a:cs typeface="Muli"/>
                  <a:sym typeface="Muli"/>
                </a:rPr>
                <a:t>b) Báo cáo thành tích của tập thể được đề nghị tặng “Cờ thi đua của Chính phủ” có xác nhận của cấp trình Thủ tướng Chính phủ;</a:t>
              </a:r>
            </a:p>
            <a:p>
              <a:pPr algn="just">
                <a:lnSpc>
                  <a:spcPts val="2053"/>
                </a:lnSpc>
                <a:spcBef>
                  <a:spcPct val="0"/>
                </a:spcBef>
              </a:pPr>
              <a:r>
                <a:rPr lang="en-US" sz="1466">
                  <a:solidFill>
                    <a:srgbClr val="4D4D4D"/>
                  </a:solidFill>
                  <a:latin typeface="Muli"/>
                  <a:ea typeface="Muli"/>
                  <a:cs typeface="Muli"/>
                  <a:sym typeface="Muli"/>
                </a:rPr>
                <a:t>c) Biên bản bình xét và kết quả bỏ phiếu của Hội đồng Thi đua - Khen thưởng bộ, ban, ngành, tỉnh;</a:t>
              </a:r>
            </a:p>
          </p:txBody>
        </p:sp>
      </p:grpSp>
      <p:grpSp>
        <p:nvGrpSpPr>
          <p:cNvPr id="11" name="Group 11"/>
          <p:cNvGrpSpPr/>
          <p:nvPr/>
        </p:nvGrpSpPr>
        <p:grpSpPr>
          <a:xfrm>
            <a:off x="6710219" y="2586190"/>
            <a:ext cx="5075624" cy="4137721"/>
            <a:chOff x="0" y="-19049"/>
            <a:chExt cx="10151249" cy="8275444"/>
          </a:xfrm>
        </p:grpSpPr>
        <p:sp>
          <p:nvSpPr>
            <p:cNvPr id="12" name="TextBox 12"/>
            <p:cNvSpPr txBox="1"/>
            <p:nvPr/>
          </p:nvSpPr>
          <p:spPr>
            <a:xfrm>
              <a:off x="0" y="-19049"/>
              <a:ext cx="10151249" cy="616964"/>
            </a:xfrm>
            <a:prstGeom prst="rect">
              <a:avLst/>
            </a:prstGeom>
          </p:spPr>
          <p:txBody>
            <a:bodyPr lIns="0" tIns="0" rIns="0" bIns="0" rtlCol="0" anchor="t">
              <a:spAutoFit/>
            </a:bodyPr>
            <a:lstStyle/>
            <a:p>
              <a:pPr>
                <a:lnSpc>
                  <a:spcPts val="2599"/>
                </a:lnSpc>
                <a:spcBef>
                  <a:spcPct val="0"/>
                </a:spcBef>
              </a:pPr>
              <a:r>
                <a:rPr lang="en-US" sz="1999" b="1">
                  <a:solidFill>
                    <a:srgbClr val="FF3131"/>
                  </a:solidFill>
                  <a:latin typeface="Muli Bold"/>
                  <a:ea typeface="Muli Bold"/>
                  <a:cs typeface="Muli Bold"/>
                  <a:sym typeface="Muli Bold"/>
                </a:rPr>
                <a:t>Huân chương các loại</a:t>
              </a:r>
            </a:p>
          </p:txBody>
        </p:sp>
        <p:sp>
          <p:nvSpPr>
            <p:cNvPr id="13" name="TextBox 13"/>
            <p:cNvSpPr txBox="1"/>
            <p:nvPr/>
          </p:nvSpPr>
          <p:spPr>
            <a:xfrm>
              <a:off x="0" y="764855"/>
              <a:ext cx="10151249" cy="7491540"/>
            </a:xfrm>
            <a:prstGeom prst="rect">
              <a:avLst/>
            </a:prstGeom>
          </p:spPr>
          <p:txBody>
            <a:bodyPr lIns="0" tIns="0" rIns="0" bIns="0" rtlCol="0" anchor="t">
              <a:spAutoFit/>
            </a:bodyPr>
            <a:lstStyle/>
            <a:p>
              <a:pPr algn="just">
                <a:lnSpc>
                  <a:spcPts val="2053"/>
                </a:lnSpc>
              </a:pPr>
              <a:r>
                <a:rPr lang="en-US" sz="1466">
                  <a:solidFill>
                    <a:srgbClr val="4D4D4D"/>
                  </a:solidFill>
                  <a:latin typeface="Muli"/>
                  <a:ea typeface="Muli"/>
                  <a:cs typeface="Muli"/>
                  <a:sym typeface="Muli"/>
                </a:rPr>
                <a:t>a) Tờ trình của bộ, ban, ngành, tỉnh;</a:t>
              </a:r>
            </a:p>
            <a:p>
              <a:pPr algn="just">
                <a:lnSpc>
                  <a:spcPts val="2053"/>
                </a:lnSpc>
              </a:pPr>
              <a:r>
                <a:rPr lang="en-US" sz="1466">
                  <a:solidFill>
                    <a:srgbClr val="4D4D4D"/>
                  </a:solidFill>
                  <a:latin typeface="Muli"/>
                  <a:ea typeface="Muli"/>
                  <a:cs typeface="Muli"/>
                  <a:sym typeface="Muli"/>
                </a:rPr>
                <a:t>b) Báo cáo thành tích của các trường hợp đề nghị khen thưởng có xác nhận của cấp trình Thủ tướng Chính phủ;</a:t>
              </a:r>
            </a:p>
            <a:p>
              <a:pPr algn="just">
                <a:lnSpc>
                  <a:spcPts val="2053"/>
                </a:lnSpc>
              </a:pPr>
              <a:r>
                <a:rPr lang="en-US" sz="1466">
                  <a:solidFill>
                    <a:srgbClr val="4D4D4D"/>
                  </a:solidFill>
                  <a:latin typeface="Muli"/>
                  <a:ea typeface="Muli"/>
                  <a:cs typeface="Muli"/>
                  <a:sym typeface="Muli"/>
                </a:rPr>
                <a:t>c) Biên bản xét khen thưởng của Hội đồng Thi đua - Khen thưởng bộ, ban, ngành, tỉnh;</a:t>
              </a:r>
            </a:p>
            <a:p>
              <a:pPr algn="just">
                <a:lnSpc>
                  <a:spcPts val="2053"/>
                </a:lnSpc>
                <a:spcBef>
                  <a:spcPct val="0"/>
                </a:spcBef>
              </a:pPr>
              <a:r>
                <a:rPr lang="en-US" sz="1466">
                  <a:solidFill>
                    <a:srgbClr val="4D4D4D"/>
                  </a:solidFill>
                  <a:latin typeface="Muli"/>
                  <a:ea typeface="Muli"/>
                  <a:cs typeface="Muli"/>
                  <a:sym typeface="Muli"/>
                </a:rPr>
                <a:t>d) Trường hợp cá nhân, tập thể được đề nghị khen thưởng thành tích đặc biệt xuất sắc đột xuất trong lao động, công tác, sản xuất, kinh doanh, học tập và nghiên cứu khoa học hoặc lĩnh vực khác; đóng góp lớn vào sự phát triển kinh tế - xã hội, bảo đảm an sinh xã hội, từ thiện nhân đạo; phát minh, sáng chế, sáng kiến, ứng dụng tiến bộ khoa học, công nghệ hoặc tác phẩm, công trình khoa học và công nghệ phải có chứng nhận hoặc xác nhận của cơ quan, tổ chức có thẩm quyền về thành tích đề nghị khen thưởng;</a:t>
              </a:r>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0154" y="2653469"/>
            <a:ext cx="2267717" cy="1977161"/>
            <a:chOff x="0" y="0"/>
            <a:chExt cx="4535434" cy="3954321"/>
          </a:xfrm>
        </p:grpSpPr>
        <p:pic>
          <p:nvPicPr>
            <p:cNvPr id="3" name="Picture 3"/>
            <p:cNvPicPr>
              <a:picLocks noChangeAspect="1"/>
            </p:cNvPicPr>
            <p:nvPr/>
          </p:nvPicPr>
          <p:blipFill>
            <a:blip r:embed="rId2"/>
            <a:srcRect l="11768" r="11768"/>
            <a:stretch>
              <a:fillRect/>
            </a:stretch>
          </p:blipFill>
          <p:spPr>
            <a:xfrm>
              <a:off x="0" y="0"/>
              <a:ext cx="4535434" cy="3954321"/>
            </a:xfrm>
            <a:prstGeom prst="rect">
              <a:avLst/>
            </a:prstGeom>
          </p:spPr>
        </p:pic>
      </p:grpSp>
      <p:sp>
        <p:nvSpPr>
          <p:cNvPr id="4" name="TextBox 4"/>
          <p:cNvSpPr txBox="1"/>
          <p:nvPr/>
        </p:nvSpPr>
        <p:spPr>
          <a:xfrm>
            <a:off x="3447493" y="1669874"/>
            <a:ext cx="8412802" cy="4571701"/>
          </a:xfrm>
          <a:prstGeom prst="rect">
            <a:avLst/>
          </a:prstGeom>
        </p:spPr>
        <p:txBody>
          <a:bodyPr lIns="0" tIns="0" rIns="0" bIns="0" rtlCol="0" anchor="t">
            <a:spAutoFit/>
          </a:bodyPr>
          <a:lstStyle/>
          <a:p>
            <a:pPr algn="just">
              <a:lnSpc>
                <a:spcPts val="3994"/>
              </a:lnSpc>
            </a:pPr>
            <a:r>
              <a:rPr lang="en-US" sz="2852">
                <a:solidFill>
                  <a:srgbClr val="4D4D4D"/>
                </a:solidFill>
                <a:latin typeface="Muli"/>
                <a:ea typeface="Muli"/>
                <a:cs typeface="Muli"/>
                <a:sym typeface="Muli"/>
              </a:rPr>
              <a:t>a) Tờ trình đề nghị khen thưởng;</a:t>
            </a:r>
          </a:p>
          <a:p>
            <a:pPr algn="just">
              <a:lnSpc>
                <a:spcPts val="3994"/>
              </a:lnSpc>
            </a:pPr>
            <a:r>
              <a:rPr lang="en-US" sz="2852">
                <a:solidFill>
                  <a:srgbClr val="4D4D4D"/>
                </a:solidFill>
                <a:latin typeface="Muli"/>
                <a:ea typeface="Muli"/>
                <a:cs typeface="Muli"/>
                <a:sym typeface="Muli"/>
              </a:rPr>
              <a:t>b) Báo cáo tóm tắt thành tích của cá nhân, tập thể lập được thành tích hoặc cơ quan, tổ chức, đơn vị quản lý trực tiếp, trong đó ghi rõ hành động, thành tích, công trạng, quá trình công tác hoặc tóm tắt kết quả lập thành tích đối với khen thưởng thành tích có nội dung tối mật, tuyệt mật để đề nghị khen thưởng theo thủ tục đơn giản.</a:t>
            </a:r>
          </a:p>
          <a:p>
            <a:pPr marL="0" lvl="1" algn="just">
              <a:lnSpc>
                <a:spcPts val="3994"/>
              </a:lnSpc>
            </a:pPr>
            <a:endParaRPr lang="en-US" sz="2852">
              <a:solidFill>
                <a:srgbClr val="4D4D4D"/>
              </a:solidFill>
              <a:latin typeface="Muli"/>
              <a:ea typeface="Muli"/>
              <a:cs typeface="Muli"/>
              <a:sym typeface="Muli"/>
            </a:endParaRPr>
          </a:p>
        </p:txBody>
      </p:sp>
      <p:sp>
        <p:nvSpPr>
          <p:cNvPr id="5" name="TextBox 5"/>
          <p:cNvSpPr txBox="1"/>
          <p:nvPr/>
        </p:nvSpPr>
        <p:spPr>
          <a:xfrm>
            <a:off x="924118" y="654050"/>
            <a:ext cx="9318734" cy="451149"/>
          </a:xfrm>
          <a:prstGeom prst="rect">
            <a:avLst/>
          </a:prstGeom>
        </p:spPr>
        <p:txBody>
          <a:bodyPr lIns="0" tIns="0" rIns="0" bIns="0" rtlCol="0" anchor="t">
            <a:spAutoFit/>
          </a:bodyPr>
          <a:lstStyle/>
          <a:p>
            <a:pPr>
              <a:lnSpc>
                <a:spcPts val="3813"/>
              </a:lnSpc>
              <a:spcBef>
                <a:spcPct val="0"/>
              </a:spcBef>
            </a:pPr>
            <a:r>
              <a:rPr lang="en-US" sz="2933" b="1">
                <a:solidFill>
                  <a:srgbClr val="FF3131"/>
                </a:solidFill>
                <a:latin typeface="Muli Bold"/>
                <a:ea typeface="Muli Bold"/>
                <a:cs typeface="Muli Bold"/>
                <a:sym typeface="Muli Bold"/>
              </a:rPr>
              <a:t>Hồ sơ đề nghị khen thưởng theo thủ tục đơn giản </a:t>
            </a:r>
          </a:p>
        </p:txBody>
      </p:sp>
      <p:sp>
        <p:nvSpPr>
          <p:cNvPr id="6" name="Freeform 6"/>
          <p:cNvSpPr/>
          <p:nvPr/>
        </p:nvSpPr>
        <p:spPr>
          <a:xfrm rot="5400000">
            <a:off x="1166728" y="1632882"/>
            <a:ext cx="410321" cy="895541"/>
          </a:xfrm>
          <a:custGeom>
            <a:avLst/>
            <a:gdLst/>
            <a:ahLst/>
            <a:cxnLst/>
            <a:rect l="l" t="t" r="r" b="b"/>
            <a:pathLst>
              <a:path w="615481" h="1343312">
                <a:moveTo>
                  <a:pt x="0" y="0"/>
                </a:moveTo>
                <a:lnTo>
                  <a:pt x="615480" y="0"/>
                </a:lnTo>
                <a:lnTo>
                  <a:pt x="615480" y="1343312"/>
                </a:lnTo>
                <a:lnTo>
                  <a:pt x="0" y="13433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947495">
            <a:off x="-2038566" y="-909644"/>
            <a:ext cx="3774167" cy="3190887"/>
          </a:xfrm>
          <a:custGeom>
            <a:avLst/>
            <a:gdLst/>
            <a:ahLst/>
            <a:cxnLst/>
            <a:rect l="l" t="t" r="r" b="b"/>
            <a:pathLst>
              <a:path w="5661250" h="4786330">
                <a:moveTo>
                  <a:pt x="0" y="0"/>
                </a:moveTo>
                <a:lnTo>
                  <a:pt x="5661250" y="0"/>
                </a:lnTo>
                <a:lnTo>
                  <a:pt x="5661250" y="4786330"/>
                </a:lnTo>
                <a:lnTo>
                  <a:pt x="0" y="478633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 y="3893223"/>
            <a:ext cx="4923007" cy="2964777"/>
            <a:chOff x="0" y="0"/>
            <a:chExt cx="9846015" cy="5929555"/>
          </a:xfrm>
        </p:grpSpPr>
        <p:pic>
          <p:nvPicPr>
            <p:cNvPr id="4" name="Picture 4"/>
            <p:cNvPicPr>
              <a:picLocks noChangeAspect="1"/>
            </p:cNvPicPr>
            <p:nvPr/>
          </p:nvPicPr>
          <p:blipFill>
            <a:blip r:embed="rId4"/>
            <a:srcRect t="4804" b="4804"/>
            <a:stretch>
              <a:fillRect/>
            </a:stretch>
          </p:blipFill>
          <p:spPr>
            <a:xfrm>
              <a:off x="0" y="0"/>
              <a:ext cx="9846015" cy="5929555"/>
            </a:xfrm>
            <a:prstGeom prst="rect">
              <a:avLst/>
            </a:prstGeom>
          </p:spPr>
        </p:pic>
      </p:grpSp>
      <p:grpSp>
        <p:nvGrpSpPr>
          <p:cNvPr id="5" name="Group 5"/>
          <p:cNvGrpSpPr/>
          <p:nvPr/>
        </p:nvGrpSpPr>
        <p:grpSpPr>
          <a:xfrm>
            <a:off x="9309534" y="0"/>
            <a:ext cx="2882466" cy="2451100"/>
            <a:chOff x="0" y="0"/>
            <a:chExt cx="1138752" cy="968336"/>
          </a:xfrm>
        </p:grpSpPr>
        <p:sp>
          <p:nvSpPr>
            <p:cNvPr id="6" name="Freeform 6"/>
            <p:cNvSpPr/>
            <p:nvPr/>
          </p:nvSpPr>
          <p:spPr>
            <a:xfrm>
              <a:off x="0" y="0"/>
              <a:ext cx="1138752" cy="968336"/>
            </a:xfrm>
            <a:custGeom>
              <a:avLst/>
              <a:gdLst/>
              <a:ahLst/>
              <a:cxnLst/>
              <a:rect l="l" t="t" r="r" b="b"/>
              <a:pathLst>
                <a:path w="1138752" h="968336">
                  <a:moveTo>
                    <a:pt x="0" y="0"/>
                  </a:moveTo>
                  <a:lnTo>
                    <a:pt x="1138752" y="0"/>
                  </a:lnTo>
                  <a:lnTo>
                    <a:pt x="1138752" y="968336"/>
                  </a:lnTo>
                  <a:lnTo>
                    <a:pt x="0" y="968336"/>
                  </a:lnTo>
                  <a:close/>
                </a:path>
              </a:pathLst>
            </a:custGeom>
            <a:solidFill>
              <a:srgbClr val="929471"/>
            </a:solidFill>
          </p:spPr>
        </p:sp>
        <p:sp>
          <p:nvSpPr>
            <p:cNvPr id="7" name="TextBox 7"/>
            <p:cNvSpPr txBox="1"/>
            <p:nvPr/>
          </p:nvSpPr>
          <p:spPr>
            <a:xfrm>
              <a:off x="0" y="-47625"/>
              <a:ext cx="1138752" cy="1015961"/>
            </a:xfrm>
            <a:prstGeom prst="rect">
              <a:avLst/>
            </a:prstGeom>
          </p:spPr>
          <p:txBody>
            <a:bodyPr lIns="33867" tIns="33867" rIns="33867" bIns="33867" rtlCol="0" anchor="ctr"/>
            <a:lstStyle/>
            <a:p>
              <a:pPr algn="ctr">
                <a:lnSpc>
                  <a:spcPts val="2239"/>
                </a:lnSpc>
              </a:pPr>
              <a:endParaRPr sz="1200"/>
            </a:p>
          </p:txBody>
        </p:sp>
      </p:grpSp>
      <p:sp>
        <p:nvSpPr>
          <p:cNvPr id="8" name="Freeform 8"/>
          <p:cNvSpPr/>
          <p:nvPr/>
        </p:nvSpPr>
        <p:spPr>
          <a:xfrm rot="-1594806">
            <a:off x="9041185" y="4405307"/>
            <a:ext cx="3774167" cy="3190887"/>
          </a:xfrm>
          <a:custGeom>
            <a:avLst/>
            <a:gdLst/>
            <a:ahLst/>
            <a:cxnLst/>
            <a:rect l="l" t="t" r="r" b="b"/>
            <a:pathLst>
              <a:path w="5661250" h="4786330">
                <a:moveTo>
                  <a:pt x="0" y="0"/>
                </a:moveTo>
                <a:lnTo>
                  <a:pt x="5661250" y="0"/>
                </a:lnTo>
                <a:lnTo>
                  <a:pt x="5661250" y="4786330"/>
                </a:lnTo>
                <a:lnTo>
                  <a:pt x="0" y="478633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7724698" y="473456"/>
            <a:ext cx="3256697" cy="2955545"/>
            <a:chOff x="0" y="0"/>
            <a:chExt cx="6513393" cy="5911090"/>
          </a:xfrm>
        </p:grpSpPr>
        <p:pic>
          <p:nvPicPr>
            <p:cNvPr id="10" name="Picture 10"/>
            <p:cNvPicPr>
              <a:picLocks noChangeAspect="1"/>
            </p:cNvPicPr>
            <p:nvPr/>
          </p:nvPicPr>
          <p:blipFill>
            <a:blip r:embed="rId5"/>
            <a:srcRect t="4623" b="4623"/>
            <a:stretch>
              <a:fillRect/>
            </a:stretch>
          </p:blipFill>
          <p:spPr>
            <a:xfrm>
              <a:off x="0" y="0"/>
              <a:ext cx="6513393" cy="5911090"/>
            </a:xfrm>
            <a:prstGeom prst="rect">
              <a:avLst/>
            </a:prstGeom>
          </p:spPr>
        </p:pic>
      </p:grpSp>
      <p:grpSp>
        <p:nvGrpSpPr>
          <p:cNvPr id="11" name="Group 11"/>
          <p:cNvGrpSpPr/>
          <p:nvPr/>
        </p:nvGrpSpPr>
        <p:grpSpPr>
          <a:xfrm>
            <a:off x="6987181" y="3023541"/>
            <a:ext cx="1223739" cy="1193789"/>
            <a:chOff x="0" y="0"/>
            <a:chExt cx="2447479" cy="2387578"/>
          </a:xfrm>
        </p:grpSpPr>
        <p:sp>
          <p:nvSpPr>
            <p:cNvPr id="12" name="Freeform 12"/>
            <p:cNvSpPr/>
            <p:nvPr/>
          </p:nvSpPr>
          <p:spPr>
            <a:xfrm rot="-10800000">
              <a:off x="0" y="0"/>
              <a:ext cx="2447479" cy="2387578"/>
            </a:xfrm>
            <a:custGeom>
              <a:avLst/>
              <a:gdLst/>
              <a:ahLst/>
              <a:cxnLst/>
              <a:rect l="l" t="t" r="r" b="b"/>
              <a:pathLst>
                <a:path w="2447479" h="2387578">
                  <a:moveTo>
                    <a:pt x="0" y="0"/>
                  </a:moveTo>
                  <a:lnTo>
                    <a:pt x="2447479" y="0"/>
                  </a:lnTo>
                  <a:lnTo>
                    <a:pt x="2447479" y="2387578"/>
                  </a:lnTo>
                  <a:lnTo>
                    <a:pt x="0" y="2387578"/>
                  </a:lnTo>
                  <a:lnTo>
                    <a:pt x="0" y="0"/>
                  </a:lnTo>
                  <a:close/>
                </a:path>
              </a:pathLst>
            </a:custGeom>
            <a:blipFill>
              <a:blip r:embed="rId6">
                <a:extLst>
                  <a:ext uri="{96DAC541-7B7A-43D3-8B79-37D633B846F1}">
                    <asvg:svgBlip xmlns:asvg="http://schemas.microsoft.com/office/drawing/2016/SVG/main" r:embed="rId7"/>
                  </a:ext>
                </a:extLst>
              </a:blip>
              <a:stretch>
                <a:fillRect t="-6" b="-6"/>
              </a:stretch>
            </a:blipFill>
          </p:spPr>
        </p:sp>
        <p:sp>
          <p:nvSpPr>
            <p:cNvPr id="13" name="Freeform 13"/>
            <p:cNvSpPr/>
            <p:nvPr/>
          </p:nvSpPr>
          <p:spPr>
            <a:xfrm rot="-10800000">
              <a:off x="1652496" y="1472440"/>
              <a:ext cx="314816" cy="311068"/>
            </a:xfrm>
            <a:custGeom>
              <a:avLst/>
              <a:gdLst/>
              <a:ahLst/>
              <a:cxnLst/>
              <a:rect l="l" t="t" r="r" b="b"/>
              <a:pathLst>
                <a:path w="314816" h="311068">
                  <a:moveTo>
                    <a:pt x="0" y="0"/>
                  </a:moveTo>
                  <a:lnTo>
                    <a:pt x="314815" y="0"/>
                  </a:lnTo>
                  <a:lnTo>
                    <a:pt x="314815" y="311068"/>
                  </a:lnTo>
                  <a:lnTo>
                    <a:pt x="0" y="311068"/>
                  </a:lnTo>
                  <a:lnTo>
                    <a:pt x="0" y="0"/>
                  </a:lnTo>
                  <a:close/>
                </a:path>
              </a:pathLst>
            </a:custGeom>
            <a:blipFill>
              <a:blip r:embed="rId8">
                <a:extLst>
                  <a:ext uri="{96DAC541-7B7A-43D3-8B79-37D633B846F1}">
                    <asvg:svgBlip xmlns:asvg="http://schemas.microsoft.com/office/drawing/2016/SVG/main" r:embed="rId9"/>
                  </a:ext>
                </a:extLst>
              </a:blip>
              <a:stretch>
                <a:fillRect l="-16666" t="-103614" r="-505760" b="-617379"/>
              </a:stretch>
            </a:blipFill>
          </p:spPr>
        </p:sp>
        <p:sp>
          <p:nvSpPr>
            <p:cNvPr id="14" name="Freeform 14"/>
            <p:cNvSpPr/>
            <p:nvPr/>
          </p:nvSpPr>
          <p:spPr>
            <a:xfrm rot="-10800000">
              <a:off x="580728" y="376943"/>
              <a:ext cx="366577" cy="365815"/>
            </a:xfrm>
            <a:custGeom>
              <a:avLst/>
              <a:gdLst/>
              <a:ahLst/>
              <a:cxnLst/>
              <a:rect l="l" t="t" r="r" b="b"/>
              <a:pathLst>
                <a:path w="366577" h="365815">
                  <a:moveTo>
                    <a:pt x="0" y="0"/>
                  </a:moveTo>
                  <a:lnTo>
                    <a:pt x="366576" y="0"/>
                  </a:lnTo>
                  <a:lnTo>
                    <a:pt x="366576" y="365816"/>
                  </a:lnTo>
                  <a:lnTo>
                    <a:pt x="0" y="365816"/>
                  </a:lnTo>
                  <a:lnTo>
                    <a:pt x="0" y="0"/>
                  </a:lnTo>
                  <a:close/>
                </a:path>
              </a:pathLst>
            </a:custGeom>
            <a:blipFill>
              <a:blip r:embed="rId8">
                <a:extLst>
                  <a:ext uri="{96DAC541-7B7A-43D3-8B79-37D633B846F1}">
                    <asvg:svgBlip xmlns:asvg="http://schemas.microsoft.com/office/drawing/2016/SVG/main" r:embed="rId9"/>
                  </a:ext>
                </a:extLst>
              </a:blip>
              <a:stretch>
                <a:fillRect l="-243122" t="-348176" r="-30355" b="-39596"/>
              </a:stretch>
            </a:blipFill>
          </p:spPr>
        </p:sp>
      </p:grpSp>
      <p:sp>
        <p:nvSpPr>
          <p:cNvPr id="15" name="TextBox 15"/>
          <p:cNvSpPr txBox="1"/>
          <p:nvPr/>
        </p:nvSpPr>
        <p:spPr>
          <a:xfrm>
            <a:off x="1398647" y="264042"/>
            <a:ext cx="4969280" cy="615553"/>
          </a:xfrm>
          <a:prstGeom prst="rect">
            <a:avLst/>
          </a:prstGeom>
        </p:spPr>
        <p:txBody>
          <a:bodyPr lIns="0" tIns="0" rIns="0" bIns="0" rtlCol="0" anchor="t">
            <a:spAutoFit/>
          </a:bodyPr>
          <a:lstStyle/>
          <a:p>
            <a:pPr>
              <a:lnSpc>
                <a:spcPts val="4800"/>
              </a:lnSpc>
            </a:pPr>
            <a:r>
              <a:rPr lang="en-US" sz="4000">
                <a:solidFill>
                  <a:srgbClr val="004AAD"/>
                </a:solidFill>
                <a:latin typeface="Faustina"/>
                <a:ea typeface="Faustina"/>
                <a:cs typeface="Faustina"/>
                <a:sym typeface="Faustina"/>
              </a:rPr>
              <a:t>Hồ sơ thủ tục</a:t>
            </a:r>
          </a:p>
        </p:txBody>
      </p:sp>
      <p:sp>
        <p:nvSpPr>
          <p:cNvPr id="16" name="TextBox 16"/>
          <p:cNvSpPr txBox="1"/>
          <p:nvPr/>
        </p:nvSpPr>
        <p:spPr>
          <a:xfrm>
            <a:off x="5223615" y="3874173"/>
            <a:ext cx="6899851" cy="3149452"/>
          </a:xfrm>
          <a:prstGeom prst="rect">
            <a:avLst/>
          </a:prstGeom>
        </p:spPr>
        <p:txBody>
          <a:bodyPr lIns="0" tIns="0" rIns="0" bIns="0" rtlCol="0" anchor="t">
            <a:spAutoFit/>
          </a:bodyPr>
          <a:lstStyle/>
          <a:p>
            <a:pPr algn="just">
              <a:lnSpc>
                <a:spcPts val="1906"/>
              </a:lnSpc>
            </a:pPr>
            <a:r>
              <a:rPr lang="en-US" sz="1466" b="1">
                <a:solidFill>
                  <a:srgbClr val="FF3131"/>
                </a:solidFill>
                <a:latin typeface="Faustina Bold"/>
                <a:ea typeface="Faustina Bold"/>
                <a:cs typeface="Faustina Bold"/>
                <a:sym typeface="Faustina Bold"/>
              </a:rPr>
              <a:t>Bằng khen của bộ, ban, ngành, tỉnh; tặng Giấy khen</a:t>
            </a:r>
          </a:p>
          <a:p>
            <a:pPr algn="just">
              <a:lnSpc>
                <a:spcPts val="1906"/>
              </a:lnSpc>
            </a:pPr>
            <a:r>
              <a:rPr lang="en-US" sz="1466">
                <a:solidFill>
                  <a:srgbClr val="4D4D4D"/>
                </a:solidFill>
                <a:latin typeface="Faustina"/>
                <a:ea typeface="Faustina"/>
                <a:cs typeface="Faustina"/>
                <a:sym typeface="Faustina"/>
              </a:rPr>
              <a:t>a) Tờ trình đề nghị khen thưởng;</a:t>
            </a:r>
          </a:p>
          <a:p>
            <a:pPr algn="just">
              <a:lnSpc>
                <a:spcPts val="1906"/>
              </a:lnSpc>
            </a:pPr>
            <a:r>
              <a:rPr lang="en-US" sz="1466">
                <a:solidFill>
                  <a:srgbClr val="4D4D4D"/>
                </a:solidFill>
                <a:latin typeface="Faustina"/>
                <a:ea typeface="Faustina"/>
                <a:cs typeface="Faustina"/>
                <a:sym typeface="Faustina"/>
              </a:rPr>
              <a:t>b) Báo cáo thành tích của các trường hợp đề nghị khen thưởng có xác nhận của cấp trình khen thưởng;</a:t>
            </a:r>
          </a:p>
          <a:p>
            <a:pPr algn="just">
              <a:lnSpc>
                <a:spcPts val="1906"/>
              </a:lnSpc>
            </a:pPr>
            <a:r>
              <a:rPr lang="en-US" sz="1466">
                <a:solidFill>
                  <a:srgbClr val="4D4D4D"/>
                </a:solidFill>
                <a:latin typeface="Faustina"/>
                <a:ea typeface="Faustina"/>
                <a:cs typeface="Faustina"/>
                <a:sym typeface="Faustina"/>
              </a:rPr>
              <a:t>c) Biên bản xét khen thưởng của Hội đồng Thi đua - Khen thưởng cấp trình khen thưởng;</a:t>
            </a:r>
          </a:p>
          <a:p>
            <a:pPr algn="just">
              <a:lnSpc>
                <a:spcPts val="1906"/>
              </a:lnSpc>
            </a:pPr>
            <a:r>
              <a:rPr lang="en-US" sz="1466">
                <a:solidFill>
                  <a:srgbClr val="4D4D4D"/>
                </a:solidFill>
                <a:latin typeface="Faustina"/>
                <a:ea typeface="Faustina"/>
                <a:cs typeface="Faustina"/>
                <a:sym typeface="Faustina"/>
              </a:rPr>
              <a:t>d) Trường hợp cá nhân, tập thể được đề nghị khen thưởng Bằng khen của bộ, ban, ngành, tỉnh do lập được thành tích đột xuất hoặc xuất sắc đột xuất, có phạm vi ảnh hưởng trong lĩnh vực thuộc phạm vi quản lý của bộ, ban, ngành, tỉnh hoặc có đóng góp vào sự phát triển kinh tế - xã hội của đất nước, ứng dụng tiến bộ khoa học, kỹ thuật, công tác xã hội, từ thiện, nhân đạo thì phải có chứng nhận hoặc xác nhận của cơ quan, tổ chức có thẩm quyền về thành tích đề nghị khen thưởng.</a:t>
            </a:r>
          </a:p>
          <a:p>
            <a:pPr>
              <a:lnSpc>
                <a:spcPts val="1857"/>
              </a:lnSpc>
            </a:pPr>
            <a:endParaRPr lang="en-US" sz="1466">
              <a:solidFill>
                <a:srgbClr val="4D4D4D"/>
              </a:solidFill>
              <a:latin typeface="Faustina"/>
              <a:ea typeface="Faustina"/>
              <a:cs typeface="Faustina"/>
              <a:sym typeface="Faustina"/>
            </a:endParaRPr>
          </a:p>
        </p:txBody>
      </p:sp>
      <p:sp>
        <p:nvSpPr>
          <p:cNvPr id="17" name="TextBox 17"/>
          <p:cNvSpPr txBox="1"/>
          <p:nvPr/>
        </p:nvSpPr>
        <p:spPr>
          <a:xfrm>
            <a:off x="433362" y="996619"/>
            <a:ext cx="6899851" cy="3393108"/>
          </a:xfrm>
          <a:prstGeom prst="rect">
            <a:avLst/>
          </a:prstGeom>
        </p:spPr>
        <p:txBody>
          <a:bodyPr lIns="0" tIns="0" rIns="0" bIns="0" rtlCol="0" anchor="t">
            <a:spAutoFit/>
          </a:bodyPr>
          <a:lstStyle/>
          <a:p>
            <a:pPr algn="just">
              <a:lnSpc>
                <a:spcPts val="1906"/>
              </a:lnSpc>
            </a:pPr>
            <a:r>
              <a:rPr lang="en-US" sz="1466" b="1">
                <a:solidFill>
                  <a:srgbClr val="FF3131"/>
                </a:solidFill>
                <a:latin typeface="Faustina Bold"/>
                <a:ea typeface="Faustina Bold"/>
                <a:cs typeface="Faustina Bold"/>
                <a:sym typeface="Faustina Bold"/>
              </a:rPr>
              <a:t>Bằng khen của Thủ tướng Chính phủ</a:t>
            </a:r>
          </a:p>
          <a:p>
            <a:pPr algn="just">
              <a:lnSpc>
                <a:spcPts val="1906"/>
              </a:lnSpc>
            </a:pPr>
            <a:r>
              <a:rPr lang="en-US" sz="1466">
                <a:solidFill>
                  <a:srgbClr val="4D4D4D"/>
                </a:solidFill>
                <a:latin typeface="Faustina"/>
                <a:ea typeface="Faustina"/>
                <a:cs typeface="Faustina"/>
                <a:sym typeface="Faustina"/>
              </a:rPr>
              <a:t>a) Tờ trình của bộ, ban, ngành, tỉnh;</a:t>
            </a:r>
          </a:p>
          <a:p>
            <a:pPr algn="just">
              <a:lnSpc>
                <a:spcPts val="1906"/>
              </a:lnSpc>
            </a:pPr>
            <a:r>
              <a:rPr lang="en-US" sz="1466">
                <a:solidFill>
                  <a:srgbClr val="4D4D4D"/>
                </a:solidFill>
                <a:latin typeface="Faustina"/>
                <a:ea typeface="Faustina"/>
                <a:cs typeface="Faustina"/>
                <a:sym typeface="Faustina"/>
              </a:rPr>
              <a:t>b) Báo cáo thành tích của các trường hợp đề nghị khen thưởng có xác nhận của cấp trình Thủ tướng Chính phủ;</a:t>
            </a:r>
          </a:p>
          <a:p>
            <a:pPr algn="just">
              <a:lnSpc>
                <a:spcPts val="1906"/>
              </a:lnSpc>
            </a:pPr>
            <a:r>
              <a:rPr lang="en-US" sz="1466">
                <a:solidFill>
                  <a:srgbClr val="4D4D4D"/>
                </a:solidFill>
                <a:latin typeface="Faustina"/>
                <a:ea typeface="Faustina"/>
                <a:cs typeface="Faustina"/>
                <a:sym typeface="Faustina"/>
              </a:rPr>
              <a:t>c) Biên bản xét khen thưởng của Hội đồng Thi đua - Khen thưởng bộ, ban, ngành, tỉnh;</a:t>
            </a:r>
          </a:p>
          <a:p>
            <a:pPr algn="just">
              <a:lnSpc>
                <a:spcPts val="1906"/>
              </a:lnSpc>
            </a:pPr>
            <a:r>
              <a:rPr lang="en-US" sz="1466">
                <a:solidFill>
                  <a:srgbClr val="4D4D4D"/>
                </a:solidFill>
                <a:latin typeface="Faustina"/>
                <a:ea typeface="Faustina"/>
                <a:cs typeface="Faustina"/>
                <a:sym typeface="Faustina"/>
              </a:rPr>
              <a:t>d) Trường hợp cá nhân, tập thể được đề nghị khen thưởng do lập được thành tích đột xuất, có phạm vi ảnh hưởng trong bộ, ban, ngành, tỉnh hoặc được giải thưởng ở khu vực, có đóng góp vào sự phát triển kinh tế - xã hội của đất nước, ứng dụng tiến bộ khoa học, kỹ thuật, công tác xã hội, từ thiện nhân đạo thì phải có chứng nhận hoặc xác nhận của cơ quan, tổ chức có thẩm quyền về thành tích đề nghị khen thưởng;</a:t>
            </a:r>
          </a:p>
          <a:p>
            <a:pPr algn="just">
              <a:lnSpc>
                <a:spcPts val="1906"/>
              </a:lnSpc>
            </a:pPr>
            <a:endParaRPr lang="en-US" sz="1466">
              <a:solidFill>
                <a:srgbClr val="4D4D4D"/>
              </a:solidFill>
              <a:latin typeface="Faustina"/>
              <a:ea typeface="Faustina"/>
              <a:cs typeface="Faustina"/>
              <a:sym typeface="Faustina"/>
            </a:endParaRPr>
          </a:p>
          <a:p>
            <a:pPr>
              <a:lnSpc>
                <a:spcPts val="1857"/>
              </a:lnSpc>
            </a:pPr>
            <a:endParaRPr lang="en-US" sz="1466">
              <a:solidFill>
                <a:srgbClr val="4D4D4D"/>
              </a:solidFill>
              <a:latin typeface="Faustina"/>
              <a:ea typeface="Faustina"/>
              <a:cs typeface="Faustina"/>
              <a:sym typeface="Faustina"/>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24384000" cy="13716000"/>
          </a:xfrm>
        </p:grpSpPr>
        <p:pic>
          <p:nvPicPr>
            <p:cNvPr id="3" name="Picture 3"/>
            <p:cNvPicPr>
              <a:picLocks noChangeAspect="1"/>
            </p:cNvPicPr>
            <p:nvPr/>
          </p:nvPicPr>
          <p:blipFill>
            <a:blip r:embed="rId2"/>
            <a:srcRect t="12500" b="12500"/>
            <a:stretch>
              <a:fillRect/>
            </a:stretch>
          </p:blipFill>
          <p:spPr>
            <a:xfrm>
              <a:off x="0" y="0"/>
              <a:ext cx="24384000" cy="13716000"/>
            </a:xfrm>
            <a:prstGeom prst="rect">
              <a:avLst/>
            </a:prstGeom>
          </p:spPr>
        </p:pic>
      </p:grpSp>
      <p:graphicFrame>
        <p:nvGraphicFramePr>
          <p:cNvPr id="4" name="Table 4"/>
          <p:cNvGraphicFramePr>
            <a:graphicFrameLocks noGrp="1"/>
          </p:cNvGraphicFramePr>
          <p:nvPr/>
        </p:nvGraphicFramePr>
        <p:xfrm>
          <a:off x="468774" y="1191581"/>
          <a:ext cx="11037426" cy="7867924"/>
        </p:xfrm>
        <a:graphic>
          <a:graphicData uri="http://schemas.openxmlformats.org/drawingml/2006/table">
            <a:tbl>
              <a:tblPr/>
              <a:tblGrid>
                <a:gridCol w="3036669">
                  <a:extLst>
                    <a:ext uri="{9D8B030D-6E8A-4147-A177-3AD203B41FA5}">
                      <a16:colId xmlns:a16="http://schemas.microsoft.com/office/drawing/2014/main" val="20000"/>
                    </a:ext>
                  </a:extLst>
                </a:gridCol>
                <a:gridCol w="2339099">
                  <a:extLst>
                    <a:ext uri="{9D8B030D-6E8A-4147-A177-3AD203B41FA5}">
                      <a16:colId xmlns:a16="http://schemas.microsoft.com/office/drawing/2014/main" val="20001"/>
                    </a:ext>
                  </a:extLst>
                </a:gridCol>
                <a:gridCol w="3231074">
                  <a:extLst>
                    <a:ext uri="{9D8B030D-6E8A-4147-A177-3AD203B41FA5}">
                      <a16:colId xmlns:a16="http://schemas.microsoft.com/office/drawing/2014/main" val="20002"/>
                    </a:ext>
                  </a:extLst>
                </a:gridCol>
                <a:gridCol w="2430584">
                  <a:extLst>
                    <a:ext uri="{9D8B030D-6E8A-4147-A177-3AD203B41FA5}">
                      <a16:colId xmlns:a16="http://schemas.microsoft.com/office/drawing/2014/main" val="20003"/>
                    </a:ext>
                  </a:extLst>
                </a:gridCol>
              </a:tblGrid>
              <a:tr h="1369778">
                <a:tc>
                  <a:txBody>
                    <a:bodyPr/>
                    <a:lstStyle/>
                    <a:p>
                      <a:pPr algn="ctr">
                        <a:lnSpc>
                          <a:spcPts val="4200"/>
                        </a:lnSpc>
                        <a:defRPr/>
                      </a:pPr>
                      <a:r>
                        <a:rPr lang="en-US" sz="2000" b="1">
                          <a:solidFill>
                            <a:srgbClr val="F3F0EB"/>
                          </a:solidFill>
                          <a:latin typeface="Faustina Bold"/>
                          <a:ea typeface="Faustina Bold"/>
                          <a:cs typeface="Faustina Bold"/>
                          <a:sym typeface="Faustina Bold"/>
                        </a:rPr>
                        <a:t>Thời hạn giải quyết</a:t>
                      </a:r>
                      <a:endParaRPr lang="en-US" sz="700"/>
                    </a:p>
                  </a:txBody>
                  <a:tcPr marL="127000" marR="127000" marT="127000" marB="127000" anchor="ctr">
                    <a:lnL w="19050" cap="flat" cmpd="sng" algn="ctr">
                      <a:solidFill>
                        <a:srgbClr val="4D4D4D"/>
                      </a:solidFill>
                      <a:prstDash val="solid"/>
                      <a:round/>
                      <a:headEnd type="none" w="med" len="med"/>
                      <a:tailEnd type="none" w="med" len="med"/>
                    </a:lnL>
                    <a:lnR w="19050" cap="flat" cmpd="sng" algn="ctr">
                      <a:solidFill>
                        <a:srgbClr val="4D4D4D"/>
                      </a:solidFill>
                      <a:prstDash val="solid"/>
                      <a:round/>
                      <a:headEnd type="none" w="med" len="med"/>
                      <a:tailEnd type="none" w="med" len="med"/>
                    </a:lnR>
                    <a:lnT w="19050" cap="flat" cmpd="sng" algn="ctr">
                      <a:solidFill>
                        <a:srgbClr val="4D4D4D"/>
                      </a:solidFill>
                      <a:prstDash val="solid"/>
                      <a:round/>
                      <a:headEnd type="none" w="med" len="med"/>
                      <a:tailEnd type="none" w="med" len="med"/>
                    </a:lnT>
                    <a:lnB w="19050" cap="flat" cmpd="sng" algn="ctr">
                      <a:solidFill>
                        <a:srgbClr val="4D4D4D"/>
                      </a:solidFill>
                      <a:prstDash val="solid"/>
                      <a:round/>
                      <a:headEnd type="none" w="med" len="med"/>
                      <a:tailEnd type="none" w="med" len="med"/>
                    </a:lnB>
                    <a:solidFill>
                      <a:srgbClr val="929471"/>
                    </a:solidFill>
                  </a:tcPr>
                </a:tc>
                <a:tc>
                  <a:txBody>
                    <a:bodyPr/>
                    <a:lstStyle/>
                    <a:p>
                      <a:pPr algn="ctr">
                        <a:lnSpc>
                          <a:spcPts val="4200"/>
                        </a:lnSpc>
                        <a:defRPr/>
                      </a:pPr>
                      <a:r>
                        <a:rPr lang="en-US" sz="2000" b="1">
                          <a:solidFill>
                            <a:srgbClr val="F3F0EB"/>
                          </a:solidFill>
                          <a:latin typeface="Faustina Bold"/>
                          <a:ea typeface="Faustina Bold"/>
                          <a:cs typeface="Faustina Bold"/>
                          <a:sym typeface="Faustina Bold"/>
                        </a:rPr>
                        <a:t>Địa điểm </a:t>
                      </a:r>
                      <a:endParaRPr lang="en-US" sz="700"/>
                    </a:p>
                    <a:p>
                      <a:pPr algn="ctr">
                        <a:lnSpc>
                          <a:spcPts val="4200"/>
                        </a:lnSpc>
                      </a:pPr>
                      <a:r>
                        <a:rPr lang="en-US" sz="2000" b="1">
                          <a:solidFill>
                            <a:srgbClr val="F3F0EB"/>
                          </a:solidFill>
                          <a:latin typeface="Faustina Bold"/>
                          <a:ea typeface="Faustina Bold"/>
                          <a:cs typeface="Faustina Bold"/>
                          <a:sym typeface="Faustina Bold"/>
                        </a:rPr>
                        <a:t> thực hiện</a:t>
                      </a:r>
                    </a:p>
                  </a:txBody>
                  <a:tcPr marL="127000" marR="127000" marT="127000" marB="127000" anchor="ctr">
                    <a:lnL w="19050" cap="flat" cmpd="sng" algn="ctr">
                      <a:solidFill>
                        <a:srgbClr val="4D4D4D"/>
                      </a:solidFill>
                      <a:prstDash val="solid"/>
                      <a:round/>
                      <a:headEnd type="none" w="med" len="med"/>
                      <a:tailEnd type="none" w="med" len="med"/>
                    </a:lnL>
                    <a:lnR w="19050" cap="flat" cmpd="sng" algn="ctr">
                      <a:solidFill>
                        <a:srgbClr val="4D4D4D"/>
                      </a:solidFill>
                      <a:prstDash val="solid"/>
                      <a:round/>
                      <a:headEnd type="none" w="med" len="med"/>
                      <a:tailEnd type="none" w="med" len="med"/>
                    </a:lnR>
                    <a:lnT w="19050" cap="flat" cmpd="sng" algn="ctr">
                      <a:solidFill>
                        <a:srgbClr val="4D4D4D"/>
                      </a:solidFill>
                      <a:prstDash val="solid"/>
                      <a:round/>
                      <a:headEnd type="none" w="med" len="med"/>
                      <a:tailEnd type="none" w="med" len="med"/>
                    </a:lnT>
                    <a:lnB w="19050" cap="flat" cmpd="sng" algn="ctr">
                      <a:solidFill>
                        <a:srgbClr val="4D4D4D"/>
                      </a:solidFill>
                      <a:prstDash val="solid"/>
                      <a:round/>
                      <a:headEnd type="none" w="med" len="med"/>
                      <a:tailEnd type="none" w="med" len="med"/>
                    </a:lnB>
                    <a:solidFill>
                      <a:srgbClr val="929471"/>
                    </a:solidFill>
                  </a:tcPr>
                </a:tc>
                <a:tc>
                  <a:txBody>
                    <a:bodyPr/>
                    <a:lstStyle/>
                    <a:p>
                      <a:pPr algn="ctr">
                        <a:lnSpc>
                          <a:spcPts val="4200"/>
                        </a:lnSpc>
                        <a:defRPr/>
                      </a:pPr>
                      <a:r>
                        <a:rPr lang="en-US" sz="2000" b="1">
                          <a:solidFill>
                            <a:srgbClr val="F3F0EB"/>
                          </a:solidFill>
                          <a:latin typeface="Faustina Bold"/>
                          <a:ea typeface="Faustina Bold"/>
                          <a:cs typeface="Faustina Bold"/>
                          <a:sym typeface="Faustina Bold"/>
                        </a:rPr>
                        <a:t>Căn cứ pháp lý</a:t>
                      </a:r>
                      <a:endParaRPr lang="en-US" sz="700"/>
                    </a:p>
                  </a:txBody>
                  <a:tcPr marL="127000" marR="127000" marT="127000" marB="127000" anchor="ctr">
                    <a:lnL w="19050" cap="flat" cmpd="sng" algn="ctr">
                      <a:solidFill>
                        <a:srgbClr val="4D4D4D"/>
                      </a:solidFill>
                      <a:prstDash val="solid"/>
                      <a:round/>
                      <a:headEnd type="none" w="med" len="med"/>
                      <a:tailEnd type="none" w="med" len="med"/>
                    </a:lnL>
                    <a:lnR w="19050" cap="flat" cmpd="sng" algn="ctr">
                      <a:solidFill>
                        <a:srgbClr val="4D4D4D"/>
                      </a:solidFill>
                      <a:prstDash val="solid"/>
                      <a:round/>
                      <a:headEnd type="none" w="med" len="med"/>
                      <a:tailEnd type="none" w="med" len="med"/>
                    </a:lnR>
                    <a:lnT w="19050" cap="flat" cmpd="sng" algn="ctr">
                      <a:solidFill>
                        <a:srgbClr val="4D4D4D"/>
                      </a:solidFill>
                      <a:prstDash val="solid"/>
                      <a:round/>
                      <a:headEnd type="none" w="med" len="med"/>
                      <a:tailEnd type="none" w="med" len="med"/>
                    </a:lnT>
                    <a:lnB w="19050" cap="flat" cmpd="sng" algn="ctr">
                      <a:solidFill>
                        <a:srgbClr val="4D4D4D"/>
                      </a:solidFill>
                      <a:prstDash val="solid"/>
                      <a:round/>
                      <a:headEnd type="none" w="med" len="med"/>
                      <a:tailEnd type="none" w="med" len="med"/>
                    </a:lnB>
                    <a:solidFill>
                      <a:srgbClr val="929471"/>
                    </a:solidFill>
                  </a:tcPr>
                </a:tc>
                <a:tc>
                  <a:txBody>
                    <a:bodyPr/>
                    <a:lstStyle/>
                    <a:p>
                      <a:pPr algn="ctr">
                        <a:lnSpc>
                          <a:spcPts val="4200"/>
                        </a:lnSpc>
                        <a:defRPr/>
                      </a:pPr>
                      <a:r>
                        <a:rPr lang="en-US" sz="2000" b="1">
                          <a:solidFill>
                            <a:srgbClr val="F3F0EB"/>
                          </a:solidFill>
                          <a:latin typeface="Faustina Bold"/>
                          <a:ea typeface="Faustina Bold"/>
                          <a:cs typeface="Faustina Bold"/>
                          <a:sym typeface="Faustina Bold"/>
                        </a:rPr>
                        <a:t>Số lượng hồ sơ</a:t>
                      </a:r>
                      <a:endParaRPr lang="en-US" sz="700"/>
                    </a:p>
                  </a:txBody>
                  <a:tcPr marL="127000" marR="127000" marT="127000" marB="127000" anchor="ctr">
                    <a:lnL w="19050" cap="flat" cmpd="sng" algn="ctr">
                      <a:solidFill>
                        <a:srgbClr val="4D4D4D"/>
                      </a:solidFill>
                      <a:prstDash val="solid"/>
                      <a:round/>
                      <a:headEnd type="none" w="med" len="med"/>
                      <a:tailEnd type="none" w="med" len="med"/>
                    </a:lnL>
                    <a:lnR w="19050" cap="flat" cmpd="sng" algn="ctr">
                      <a:solidFill>
                        <a:srgbClr val="4D4D4D"/>
                      </a:solidFill>
                      <a:prstDash val="solid"/>
                      <a:round/>
                      <a:headEnd type="none" w="med" len="med"/>
                      <a:tailEnd type="none" w="med" len="med"/>
                    </a:lnR>
                    <a:lnT w="19050" cap="flat" cmpd="sng" algn="ctr">
                      <a:solidFill>
                        <a:srgbClr val="4D4D4D"/>
                      </a:solidFill>
                      <a:prstDash val="solid"/>
                      <a:round/>
                      <a:headEnd type="none" w="med" len="med"/>
                      <a:tailEnd type="none" w="med" len="med"/>
                    </a:lnT>
                    <a:lnB w="19050" cap="flat" cmpd="sng" algn="ctr">
                      <a:solidFill>
                        <a:srgbClr val="4D4D4D"/>
                      </a:solidFill>
                      <a:prstDash val="solid"/>
                      <a:round/>
                      <a:headEnd type="none" w="med" len="med"/>
                      <a:tailEnd type="none" w="med" len="med"/>
                    </a:lnB>
                    <a:solidFill>
                      <a:srgbClr val="929471"/>
                    </a:solidFill>
                  </a:tcPr>
                </a:tc>
                <a:extLst>
                  <a:ext uri="{0D108BD9-81ED-4DB2-BD59-A6C34878D82A}">
                    <a16:rowId xmlns:a16="http://schemas.microsoft.com/office/drawing/2014/main" val="10000"/>
                  </a:ext>
                </a:extLst>
              </a:tr>
              <a:tr h="3959135">
                <a:tc>
                  <a:txBody>
                    <a:bodyPr/>
                    <a:lstStyle/>
                    <a:p>
                      <a:pPr marL="474981" lvl="1" indent="-237491" algn="just">
                        <a:lnSpc>
                          <a:spcPts val="3080"/>
                        </a:lnSpc>
                        <a:buFont typeface="Arial"/>
                        <a:buChar char="•"/>
                        <a:defRPr/>
                      </a:pPr>
                      <a:r>
                        <a:rPr lang="en-US" sz="1500">
                          <a:solidFill>
                            <a:srgbClr val="4D4D4D"/>
                          </a:solidFill>
                          <a:latin typeface="Muli"/>
                          <a:ea typeface="Muli"/>
                          <a:cs typeface="Muli"/>
                          <a:sym typeface="Muli"/>
                        </a:rPr>
                        <a:t>Thẩm định hồ sơ khen thưởng và trình cấp có thẩm quyền trong thời hạn 25 ngày làm việc từ ngày nhận đủ hồ sơ theo quy định (trừ khen thưởng đột xuất). </a:t>
                      </a:r>
                      <a:endParaRPr lang="en-US" sz="700"/>
                    </a:p>
                    <a:p>
                      <a:pPr marL="474981" lvl="1" indent="-237491" algn="just">
                        <a:lnSpc>
                          <a:spcPts val="3080"/>
                        </a:lnSpc>
                        <a:buFont typeface="Arial"/>
                        <a:buChar char="•"/>
                      </a:pPr>
                      <a:r>
                        <a:rPr lang="en-US" sz="1500">
                          <a:solidFill>
                            <a:srgbClr val="4D4D4D"/>
                          </a:solidFill>
                          <a:latin typeface="Muli"/>
                          <a:ea typeface="Muli"/>
                          <a:cs typeface="Muli"/>
                          <a:sym typeface="Muli"/>
                        </a:rPr>
                        <a:t>Sau khi nhận được quyết định khen thưởng của cấp có thẩm quyền khen thưởng, trong thời hạn 10 ngày làm việc, cơ quan trình khen thưởng sao, gửi quyết định khen thưởng cho các trường hợp được khen thưởng.</a:t>
                      </a:r>
                    </a:p>
                  </a:txBody>
                  <a:tcPr marL="127000" marR="127000" marT="127000" marB="127000" anchor="ctr">
                    <a:lnL w="19050" cap="flat" cmpd="sng" algn="ctr">
                      <a:solidFill>
                        <a:srgbClr val="4D4D4D"/>
                      </a:solidFill>
                      <a:prstDash val="solid"/>
                      <a:round/>
                      <a:headEnd type="none" w="med" len="med"/>
                      <a:tailEnd type="none" w="med" len="med"/>
                    </a:lnL>
                    <a:lnR w="19050" cap="flat" cmpd="sng" algn="ctr">
                      <a:solidFill>
                        <a:srgbClr val="4D4D4D"/>
                      </a:solidFill>
                      <a:prstDash val="solid"/>
                      <a:round/>
                      <a:headEnd type="none" w="med" len="med"/>
                      <a:tailEnd type="none" w="med" len="med"/>
                    </a:lnR>
                    <a:lnT w="19050" cap="flat" cmpd="sng" algn="ctr">
                      <a:solidFill>
                        <a:srgbClr val="4D4D4D"/>
                      </a:solidFill>
                      <a:prstDash val="solid"/>
                      <a:round/>
                      <a:headEnd type="none" w="med" len="med"/>
                      <a:tailEnd type="none" w="med" len="med"/>
                    </a:lnT>
                    <a:lnB w="19050" cap="flat" cmpd="sng" algn="ctr">
                      <a:solidFill>
                        <a:srgbClr val="4D4D4D"/>
                      </a:solidFill>
                      <a:prstDash val="solid"/>
                      <a:round/>
                      <a:headEnd type="none" w="med" len="med"/>
                      <a:tailEnd type="none" w="med" len="med"/>
                    </a:lnB>
                    <a:solidFill>
                      <a:srgbClr val="F3F0EB"/>
                    </a:solidFill>
                  </a:tcPr>
                </a:tc>
                <a:tc>
                  <a:txBody>
                    <a:bodyPr/>
                    <a:lstStyle/>
                    <a:p>
                      <a:pPr algn="ctr">
                        <a:lnSpc>
                          <a:spcPts val="2800"/>
                        </a:lnSpc>
                        <a:defRPr/>
                      </a:pPr>
                      <a:r>
                        <a:rPr lang="en-US" sz="1300">
                          <a:solidFill>
                            <a:srgbClr val="4D4D4D"/>
                          </a:solidFill>
                          <a:latin typeface="Muli"/>
                          <a:ea typeface="Muli"/>
                          <a:cs typeface="Muli"/>
                          <a:sym typeface="Muli"/>
                        </a:rPr>
                        <a:t>Ban Thi đua - Khen thưởng, trực thuộc Sở Nội vụ tiếp nhận (Bộ phận Tiếp nhận và Trả kết quả Sở Nội vụ, số 86B Lê Thánh Tôn, phường Bến Nghé, Quận 1)</a:t>
                      </a:r>
                      <a:endParaRPr lang="en-US" sz="700"/>
                    </a:p>
                  </a:txBody>
                  <a:tcPr marL="127000" marR="127000" marT="127000" marB="127000" anchor="ctr">
                    <a:lnL w="19050" cap="flat" cmpd="sng" algn="ctr">
                      <a:solidFill>
                        <a:srgbClr val="4D4D4D"/>
                      </a:solidFill>
                      <a:prstDash val="solid"/>
                      <a:round/>
                      <a:headEnd type="none" w="med" len="med"/>
                      <a:tailEnd type="none" w="med" len="med"/>
                    </a:lnL>
                    <a:lnR w="19050" cap="flat" cmpd="sng" algn="ctr">
                      <a:solidFill>
                        <a:srgbClr val="4D4D4D"/>
                      </a:solidFill>
                      <a:prstDash val="solid"/>
                      <a:round/>
                      <a:headEnd type="none" w="med" len="med"/>
                      <a:tailEnd type="none" w="med" len="med"/>
                    </a:lnR>
                    <a:lnT w="19050" cap="flat" cmpd="sng" algn="ctr">
                      <a:solidFill>
                        <a:srgbClr val="4D4D4D"/>
                      </a:solidFill>
                      <a:prstDash val="solid"/>
                      <a:round/>
                      <a:headEnd type="none" w="med" len="med"/>
                      <a:tailEnd type="none" w="med" len="med"/>
                    </a:lnT>
                    <a:lnB w="19050" cap="flat" cmpd="sng" algn="ctr">
                      <a:solidFill>
                        <a:srgbClr val="4D4D4D"/>
                      </a:solidFill>
                      <a:prstDash val="solid"/>
                      <a:round/>
                      <a:headEnd type="none" w="med" len="med"/>
                      <a:tailEnd type="none" w="med" len="med"/>
                    </a:lnB>
                    <a:solidFill>
                      <a:srgbClr val="F3F0EB"/>
                    </a:solidFill>
                  </a:tcPr>
                </a:tc>
                <a:tc>
                  <a:txBody>
                    <a:bodyPr/>
                    <a:lstStyle/>
                    <a:p>
                      <a:pPr marL="474981" lvl="1" indent="-237491" algn="just">
                        <a:lnSpc>
                          <a:spcPts val="3080"/>
                        </a:lnSpc>
                        <a:buFont typeface="Arial"/>
                        <a:buChar char="•"/>
                        <a:defRPr/>
                      </a:pPr>
                      <a:r>
                        <a:rPr lang="en-US" sz="1500">
                          <a:solidFill>
                            <a:srgbClr val="4D4D4D"/>
                          </a:solidFill>
                          <a:latin typeface="Muli"/>
                          <a:ea typeface="Muli"/>
                          <a:cs typeface="Muli"/>
                          <a:sym typeface="Muli"/>
                        </a:rPr>
                        <a:t>Luật Thi đua, khen thưởng ngày 15 tháng 6 năm 2022. </a:t>
                      </a:r>
                      <a:endParaRPr lang="en-US" sz="700"/>
                    </a:p>
                    <a:p>
                      <a:pPr marL="474981" lvl="1" indent="-237491" algn="just">
                        <a:lnSpc>
                          <a:spcPts val="3080"/>
                        </a:lnSpc>
                        <a:buFont typeface="Arial"/>
                        <a:buChar char="•"/>
                      </a:pPr>
                      <a:r>
                        <a:rPr lang="en-US" sz="1500">
                          <a:solidFill>
                            <a:srgbClr val="4D4D4D"/>
                          </a:solidFill>
                          <a:latin typeface="Muli"/>
                          <a:ea typeface="Muli"/>
                          <a:cs typeface="Muli"/>
                          <a:sym typeface="Muli"/>
                        </a:rPr>
                        <a:t>Nghị định số 98/2023/NĐ-CP ngày 31 tháng 12 năm 2023 của Chính phủ quy định chi tiết thi hành một số điều của Luật Thi đua, khen thưởng.</a:t>
                      </a:r>
                    </a:p>
                    <a:p>
                      <a:pPr marL="474981" lvl="1" indent="-237491" algn="just">
                        <a:lnSpc>
                          <a:spcPts val="3080"/>
                        </a:lnSpc>
                        <a:buFont typeface="Arial"/>
                        <a:buChar char="•"/>
                      </a:pPr>
                      <a:r>
                        <a:rPr lang="en-US" sz="1500">
                          <a:solidFill>
                            <a:srgbClr val="4D4D4D"/>
                          </a:solidFill>
                          <a:latin typeface="Muli"/>
                          <a:ea typeface="Muli"/>
                          <a:cs typeface="Muli"/>
                          <a:sym typeface="Muli"/>
                        </a:rPr>
                        <a:t>Quyết định số 65/2024/QĐ-UBND về việc ban hành quy định về thi đua, khen thưởng tại Thành phố Hồ Chí Minh.</a:t>
                      </a:r>
                    </a:p>
                  </a:txBody>
                  <a:tcPr marL="127000" marR="127000" marT="127000" marB="127000" anchor="ctr">
                    <a:lnL w="19050" cap="flat" cmpd="sng" algn="ctr">
                      <a:solidFill>
                        <a:srgbClr val="4D4D4D"/>
                      </a:solidFill>
                      <a:prstDash val="solid"/>
                      <a:round/>
                      <a:headEnd type="none" w="med" len="med"/>
                      <a:tailEnd type="none" w="med" len="med"/>
                    </a:lnL>
                    <a:lnR w="19050" cap="flat" cmpd="sng" algn="ctr">
                      <a:solidFill>
                        <a:srgbClr val="4D4D4D"/>
                      </a:solidFill>
                      <a:prstDash val="solid"/>
                      <a:round/>
                      <a:headEnd type="none" w="med" len="med"/>
                      <a:tailEnd type="none" w="med" len="med"/>
                    </a:lnR>
                    <a:lnT w="19050" cap="flat" cmpd="sng" algn="ctr">
                      <a:solidFill>
                        <a:srgbClr val="4D4D4D"/>
                      </a:solidFill>
                      <a:prstDash val="solid"/>
                      <a:round/>
                      <a:headEnd type="none" w="med" len="med"/>
                      <a:tailEnd type="none" w="med" len="med"/>
                    </a:lnT>
                    <a:lnB w="19050" cap="flat" cmpd="sng" algn="ctr">
                      <a:solidFill>
                        <a:srgbClr val="4D4D4D"/>
                      </a:solidFill>
                      <a:prstDash val="solid"/>
                      <a:round/>
                      <a:headEnd type="none" w="med" len="med"/>
                      <a:tailEnd type="none" w="med" len="med"/>
                    </a:lnB>
                    <a:solidFill>
                      <a:srgbClr val="F3F0EB"/>
                    </a:solidFill>
                  </a:tcPr>
                </a:tc>
                <a:tc>
                  <a:txBody>
                    <a:bodyPr/>
                    <a:lstStyle/>
                    <a:p>
                      <a:pPr algn="ctr">
                        <a:lnSpc>
                          <a:spcPts val="2800"/>
                        </a:lnSpc>
                        <a:defRPr/>
                      </a:pPr>
                      <a:r>
                        <a:rPr lang="en-US" sz="1300">
                          <a:solidFill>
                            <a:srgbClr val="4D4D4D"/>
                          </a:solidFill>
                          <a:latin typeface="Muli"/>
                          <a:ea typeface="Muli"/>
                          <a:cs typeface="Muli"/>
                          <a:sym typeface="Muli"/>
                        </a:rPr>
                        <a:t>01 bộ (bản chính)</a:t>
                      </a:r>
                      <a:endParaRPr lang="en-US" sz="700"/>
                    </a:p>
                  </a:txBody>
                  <a:tcPr marL="127000" marR="127000" marT="127000" marB="127000" anchor="ctr">
                    <a:lnL w="19050" cap="flat" cmpd="sng" algn="ctr">
                      <a:solidFill>
                        <a:srgbClr val="4D4D4D"/>
                      </a:solidFill>
                      <a:prstDash val="solid"/>
                      <a:round/>
                      <a:headEnd type="none" w="med" len="med"/>
                      <a:tailEnd type="none" w="med" len="med"/>
                    </a:lnL>
                    <a:lnR w="19050" cap="flat" cmpd="sng" algn="ctr">
                      <a:solidFill>
                        <a:srgbClr val="4D4D4D"/>
                      </a:solidFill>
                      <a:prstDash val="solid"/>
                      <a:round/>
                      <a:headEnd type="none" w="med" len="med"/>
                      <a:tailEnd type="none" w="med" len="med"/>
                    </a:lnR>
                    <a:lnT w="19050" cap="flat" cmpd="sng" algn="ctr">
                      <a:solidFill>
                        <a:srgbClr val="4D4D4D"/>
                      </a:solidFill>
                      <a:prstDash val="solid"/>
                      <a:round/>
                      <a:headEnd type="none" w="med" len="med"/>
                      <a:tailEnd type="none" w="med" len="med"/>
                    </a:lnT>
                    <a:lnB w="19050" cap="flat" cmpd="sng" algn="ctr">
                      <a:solidFill>
                        <a:srgbClr val="4D4D4D"/>
                      </a:solidFill>
                      <a:prstDash val="solid"/>
                      <a:round/>
                      <a:headEnd type="none" w="med" len="med"/>
                      <a:tailEnd type="none" w="med" len="med"/>
                    </a:lnB>
                    <a:solidFill>
                      <a:srgbClr val="F3F0EB"/>
                    </a:solidFill>
                  </a:tcPr>
                </a:tc>
                <a:extLst>
                  <a:ext uri="{0D108BD9-81ED-4DB2-BD59-A6C34878D82A}">
                    <a16:rowId xmlns:a16="http://schemas.microsoft.com/office/drawing/2014/main" val="10001"/>
                  </a:ext>
                </a:extLst>
              </a:tr>
            </a:tbl>
          </a:graphicData>
        </a:graphic>
      </p:graphicFrame>
      <p:sp>
        <p:nvSpPr>
          <p:cNvPr id="5" name="TextBox 5"/>
          <p:cNvSpPr txBox="1"/>
          <p:nvPr/>
        </p:nvSpPr>
        <p:spPr>
          <a:xfrm>
            <a:off x="325537" y="317500"/>
            <a:ext cx="11540927" cy="759888"/>
          </a:xfrm>
          <a:prstGeom prst="rect">
            <a:avLst/>
          </a:prstGeom>
        </p:spPr>
        <p:txBody>
          <a:bodyPr lIns="0" tIns="0" rIns="0" bIns="0" rtlCol="0" anchor="t">
            <a:spAutoFit/>
          </a:bodyPr>
          <a:lstStyle/>
          <a:p>
            <a:pPr algn="ctr">
              <a:lnSpc>
                <a:spcPts val="3079"/>
              </a:lnSpc>
            </a:pPr>
            <a:r>
              <a:rPr lang="en-US" sz="2199" b="1">
                <a:solidFill>
                  <a:srgbClr val="004AAD"/>
                </a:solidFill>
                <a:latin typeface="Muli Bold"/>
                <a:ea typeface="Muli Bold"/>
                <a:cs typeface="Muli Bold"/>
                <a:sym typeface="Muli Bold"/>
              </a:rPr>
              <a:t>THỦ TỤC HÀNH CHÍNH LĨNH VỰC QUẢN LÝ NHÀ NƯỚC VỀ THI ĐUA, KHEN THƯỞNG </a:t>
            </a:r>
          </a:p>
          <a:p>
            <a:pPr algn="ctr">
              <a:lnSpc>
                <a:spcPts val="3079"/>
              </a:lnSpc>
              <a:spcBef>
                <a:spcPct val="0"/>
              </a:spcBef>
            </a:pPr>
            <a:r>
              <a:rPr lang="en-US" sz="2199" b="1">
                <a:solidFill>
                  <a:srgbClr val="004AAD"/>
                </a:solidFill>
                <a:latin typeface="Muli Bold"/>
                <a:ea typeface="Muli Bold"/>
                <a:cs typeface="Muli Bold"/>
                <a:sym typeface="Muli Bold"/>
              </a:rPr>
              <a:t>THUỘC PHẠM VI CHỨC NĂNG QUẢN LÝ CỦA SỞ NỘI VỤ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820727"/>
            <a:ext cx="6015588" cy="1283813"/>
          </a:xfrm>
          <a:prstGeom prst="rect">
            <a:avLst/>
          </a:prstGeom>
        </p:spPr>
        <p:txBody>
          <a:bodyPr lIns="0" tIns="0" rIns="0" bIns="0" rtlCol="0" anchor="t">
            <a:spAutoFit/>
          </a:bodyPr>
          <a:lstStyle/>
          <a:p>
            <a:pPr>
              <a:lnSpc>
                <a:spcPts val="5200"/>
              </a:lnSpc>
            </a:pPr>
            <a:r>
              <a:rPr lang="en-US" sz="4000">
                <a:solidFill>
                  <a:srgbClr val="004AAD"/>
                </a:solidFill>
                <a:latin typeface="Faustina"/>
                <a:ea typeface="Faustina"/>
                <a:cs typeface="Faustina"/>
                <a:sym typeface="Faustina"/>
              </a:rPr>
              <a:t>CÁCH THỨC THỰC HIỆN</a:t>
            </a:r>
          </a:p>
        </p:txBody>
      </p:sp>
      <p:sp>
        <p:nvSpPr>
          <p:cNvPr id="3" name="Freeform 3"/>
          <p:cNvSpPr/>
          <p:nvPr/>
        </p:nvSpPr>
        <p:spPr>
          <a:xfrm rot="9412164" flipH="1">
            <a:off x="6646021" y="-2254644"/>
            <a:ext cx="5333567" cy="4509289"/>
          </a:xfrm>
          <a:custGeom>
            <a:avLst/>
            <a:gdLst/>
            <a:ahLst/>
            <a:cxnLst/>
            <a:rect l="l" t="t" r="r" b="b"/>
            <a:pathLst>
              <a:path w="8000351" h="6763933">
                <a:moveTo>
                  <a:pt x="8000350" y="0"/>
                </a:moveTo>
                <a:lnTo>
                  <a:pt x="0" y="0"/>
                </a:lnTo>
                <a:lnTo>
                  <a:pt x="0" y="6763932"/>
                </a:lnTo>
                <a:lnTo>
                  <a:pt x="8000350" y="6763932"/>
                </a:lnTo>
                <a:lnTo>
                  <a:pt x="800035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4" name="Freeform 4"/>
          <p:cNvSpPr/>
          <p:nvPr/>
        </p:nvSpPr>
        <p:spPr>
          <a:xfrm rot="-9781113">
            <a:off x="-1224737" y="3917556"/>
            <a:ext cx="5333567" cy="4509289"/>
          </a:xfrm>
          <a:custGeom>
            <a:avLst/>
            <a:gdLst/>
            <a:ahLst/>
            <a:cxnLst/>
            <a:rect l="l" t="t" r="r" b="b"/>
            <a:pathLst>
              <a:path w="8000351" h="6763933">
                <a:moveTo>
                  <a:pt x="0" y="0"/>
                </a:moveTo>
                <a:lnTo>
                  <a:pt x="8000351" y="0"/>
                </a:lnTo>
                <a:lnTo>
                  <a:pt x="8000351" y="6763932"/>
                </a:lnTo>
                <a:lnTo>
                  <a:pt x="0" y="676393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graphicFrame>
        <p:nvGraphicFramePr>
          <p:cNvPr id="5" name="Table 5"/>
          <p:cNvGraphicFramePr>
            <a:graphicFrameLocks noGrp="1"/>
          </p:cNvGraphicFramePr>
          <p:nvPr/>
        </p:nvGraphicFramePr>
        <p:xfrm>
          <a:off x="564509" y="2253230"/>
          <a:ext cx="10820400" cy="4728592"/>
        </p:xfrm>
        <a:graphic>
          <a:graphicData uri="http://schemas.openxmlformats.org/drawingml/2006/table">
            <a:tbl>
              <a:tblPr/>
              <a:tblGrid>
                <a:gridCol w="3606800">
                  <a:extLst>
                    <a:ext uri="{9D8B030D-6E8A-4147-A177-3AD203B41FA5}">
                      <a16:colId xmlns:a16="http://schemas.microsoft.com/office/drawing/2014/main" val="20000"/>
                    </a:ext>
                  </a:extLst>
                </a:gridCol>
                <a:gridCol w="4741408">
                  <a:extLst>
                    <a:ext uri="{9D8B030D-6E8A-4147-A177-3AD203B41FA5}">
                      <a16:colId xmlns:a16="http://schemas.microsoft.com/office/drawing/2014/main" val="20001"/>
                    </a:ext>
                  </a:extLst>
                </a:gridCol>
                <a:gridCol w="2472192">
                  <a:extLst>
                    <a:ext uri="{9D8B030D-6E8A-4147-A177-3AD203B41FA5}">
                      <a16:colId xmlns:a16="http://schemas.microsoft.com/office/drawing/2014/main" val="20002"/>
                    </a:ext>
                  </a:extLst>
                </a:gridCol>
              </a:tblGrid>
              <a:tr h="1382616">
                <a:tc>
                  <a:txBody>
                    <a:bodyPr/>
                    <a:lstStyle/>
                    <a:p>
                      <a:pPr algn="ctr">
                        <a:lnSpc>
                          <a:spcPts val="3079"/>
                        </a:lnSpc>
                        <a:defRPr/>
                      </a:pPr>
                      <a:r>
                        <a:rPr lang="en-US" sz="1500" b="1">
                          <a:solidFill>
                            <a:srgbClr val="F3F0EB"/>
                          </a:solidFill>
                          <a:latin typeface="Muli Bold"/>
                          <a:ea typeface="Muli Bold"/>
                          <a:cs typeface="Muli Bold"/>
                          <a:sym typeface="Muli Bold"/>
                        </a:rPr>
                        <a:t>Đối với các thủ tục hành chính thuộc lĩnh vực thi đua, khen thưởng </a:t>
                      </a:r>
                      <a:r>
                        <a:rPr lang="en-US" sz="1500" b="1" u="sng">
                          <a:solidFill>
                            <a:srgbClr val="F3F0EB"/>
                          </a:solidFill>
                          <a:latin typeface="Muli Bold"/>
                          <a:ea typeface="Muli Bold"/>
                          <a:cs typeface="Muli Bold"/>
                          <a:sym typeface="Muli Bold"/>
                        </a:rPr>
                        <a:t>thuộc thẩm quyền giải quyết của Sở Nội vụ</a:t>
                      </a:r>
                      <a:endParaRPr lang="en-US" sz="700"/>
                    </a:p>
                  </a:txBody>
                  <a:tcPr marL="127000" marR="127000" marT="127000" marB="1270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929471"/>
                    </a:solidFill>
                  </a:tcPr>
                </a:tc>
                <a:tc>
                  <a:txBody>
                    <a:bodyPr/>
                    <a:lstStyle/>
                    <a:p>
                      <a:pPr algn="just">
                        <a:lnSpc>
                          <a:spcPts val="3079"/>
                        </a:lnSpc>
                        <a:defRPr/>
                      </a:pPr>
                      <a:r>
                        <a:rPr lang="en-US" sz="1500">
                          <a:solidFill>
                            <a:srgbClr val="4D4D4D"/>
                          </a:solidFill>
                          <a:latin typeface="Muli"/>
                          <a:ea typeface="Muli"/>
                          <a:cs typeface="Muli"/>
                          <a:sym typeface="Muli"/>
                        </a:rPr>
                        <a:t>Thực hiện trên Hệ thống thông tin giải quyết thủ tục hành chính của Thành phố theo địa chỉ trang thông tin điện tử</a:t>
                      </a:r>
                      <a:endParaRPr lang="en-US" sz="700"/>
                    </a:p>
                    <a:p>
                      <a:pPr algn="just">
                        <a:lnSpc>
                          <a:spcPts val="3079"/>
                        </a:lnSpc>
                      </a:pPr>
                      <a:r>
                        <a:rPr lang="en-US" sz="1500" b="1" u="sng">
                          <a:solidFill>
                            <a:srgbClr val="FF3131"/>
                          </a:solidFill>
                          <a:latin typeface="Muli Bold"/>
                          <a:ea typeface="Muli Bold"/>
                          <a:cs typeface="Muli Bold"/>
                          <a:sym typeface="Muli Bold"/>
                        </a:rPr>
                        <a:t>https://dichvucong.hochiminhcity.gov.vn</a:t>
                      </a:r>
                    </a:p>
                  </a:txBody>
                  <a:tcPr marL="127000" marR="127000" marT="127000" marB="1270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3F0EB"/>
                    </a:solidFill>
                  </a:tcPr>
                </a:tc>
                <a:tc>
                  <a:txBody>
                    <a:bodyPr/>
                    <a:lstStyle/>
                    <a:p>
                      <a:pPr algn="just">
                        <a:lnSpc>
                          <a:spcPts val="3079"/>
                        </a:lnSpc>
                        <a:defRPr/>
                      </a:pPr>
                      <a:r>
                        <a:rPr lang="en-US" sz="1500">
                          <a:solidFill>
                            <a:srgbClr val="4D4D4D"/>
                          </a:solidFill>
                          <a:latin typeface="Muli"/>
                          <a:ea typeface="Muli"/>
                          <a:cs typeface="Muli"/>
                          <a:sym typeface="Muli"/>
                        </a:rPr>
                        <a:t>Sử dụng tài khoản </a:t>
                      </a:r>
                      <a:r>
                        <a:rPr lang="en-US" sz="1500" b="1">
                          <a:solidFill>
                            <a:srgbClr val="004AAD"/>
                          </a:solidFill>
                          <a:latin typeface="Muli Bold"/>
                          <a:ea typeface="Muli Bold"/>
                          <a:cs typeface="Muli Bold"/>
                          <a:sym typeface="Muli Bold"/>
                        </a:rPr>
                        <a:t>VNEID cá nhân</a:t>
                      </a:r>
                      <a:r>
                        <a:rPr lang="en-US" sz="1500" b="1">
                          <a:solidFill>
                            <a:srgbClr val="4D4D4D"/>
                          </a:solidFill>
                          <a:latin typeface="Muli Bold"/>
                          <a:ea typeface="Muli Bold"/>
                          <a:cs typeface="Muli Bold"/>
                          <a:sym typeface="Muli Bold"/>
                        </a:rPr>
                        <a:t> </a:t>
                      </a:r>
                      <a:r>
                        <a:rPr lang="en-US" sz="1500">
                          <a:solidFill>
                            <a:srgbClr val="4D4D4D"/>
                          </a:solidFill>
                          <a:latin typeface="Muli"/>
                          <a:ea typeface="Muli"/>
                          <a:cs typeface="Muli"/>
                          <a:sym typeface="Muli"/>
                        </a:rPr>
                        <a:t>hoặc </a:t>
                      </a:r>
                      <a:r>
                        <a:rPr lang="en-US" sz="1500" b="1">
                          <a:solidFill>
                            <a:srgbClr val="004AAD"/>
                          </a:solidFill>
                          <a:latin typeface="Muli Bold"/>
                          <a:ea typeface="Muli Bold"/>
                          <a:cs typeface="Muli Bold"/>
                          <a:sym typeface="Muli Bold"/>
                        </a:rPr>
                        <a:t>USB ký số của tổ chức</a:t>
                      </a:r>
                      <a:endParaRPr lang="en-US" sz="700"/>
                    </a:p>
                  </a:txBody>
                  <a:tcPr marL="127000" marR="127000" marT="127000" marB="1270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3F0EB"/>
                    </a:solidFill>
                  </a:tcPr>
                </a:tc>
                <a:extLst>
                  <a:ext uri="{0D108BD9-81ED-4DB2-BD59-A6C34878D82A}">
                    <a16:rowId xmlns:a16="http://schemas.microsoft.com/office/drawing/2014/main" val="10000"/>
                  </a:ext>
                </a:extLst>
              </a:tr>
              <a:tr h="2192434">
                <a:tc>
                  <a:txBody>
                    <a:bodyPr/>
                    <a:lstStyle/>
                    <a:p>
                      <a:pPr algn="ctr">
                        <a:lnSpc>
                          <a:spcPts val="3079"/>
                        </a:lnSpc>
                        <a:defRPr/>
                      </a:pPr>
                      <a:r>
                        <a:rPr lang="en-US" sz="1500" b="1">
                          <a:solidFill>
                            <a:srgbClr val="F3F0EB"/>
                          </a:solidFill>
                          <a:latin typeface="Muli Bold"/>
                          <a:ea typeface="Muli Bold"/>
                          <a:cs typeface="Muli Bold"/>
                          <a:sym typeface="Muli Bold"/>
                        </a:rPr>
                        <a:t>Đối với các thủ tục hành chính lĩnh vực thi đua, khen thưởng </a:t>
                      </a:r>
                      <a:endParaRPr lang="en-US" sz="700"/>
                    </a:p>
                    <a:p>
                      <a:pPr algn="ctr">
                        <a:lnSpc>
                          <a:spcPts val="3079"/>
                        </a:lnSpc>
                      </a:pPr>
                      <a:r>
                        <a:rPr lang="en-US" sz="1500" b="1" u="sng">
                          <a:solidFill>
                            <a:srgbClr val="F3F0EB"/>
                          </a:solidFill>
                          <a:latin typeface="Muli Bold"/>
                          <a:ea typeface="Muli Bold"/>
                          <a:cs typeface="Muli Bold"/>
                          <a:sym typeface="Muli Bold"/>
                        </a:rPr>
                        <a:t>cấp Nhà nước;</a:t>
                      </a:r>
                      <a:r>
                        <a:rPr lang="en-US" sz="1500" b="1">
                          <a:solidFill>
                            <a:srgbClr val="F3F0EB"/>
                          </a:solidFill>
                          <a:latin typeface="Muli Bold"/>
                          <a:ea typeface="Muli Bold"/>
                          <a:cs typeface="Muli Bold"/>
                          <a:sym typeface="Muli Bold"/>
                        </a:rPr>
                        <a:t> gửi báo cáo phong trào thi đua, báo cáo thực hiện công tác thi đua, khen thưởng định kỳ, đột xuất và chấm điểm thi đua của cụm, khối thi đua thuộc Thành phố</a:t>
                      </a:r>
                    </a:p>
                  </a:txBody>
                  <a:tcPr marL="127000" marR="127000" marT="127000" marB="1270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929471"/>
                    </a:solidFill>
                  </a:tcPr>
                </a:tc>
                <a:tc>
                  <a:txBody>
                    <a:bodyPr/>
                    <a:lstStyle/>
                    <a:p>
                      <a:pPr algn="just">
                        <a:lnSpc>
                          <a:spcPts val="3079"/>
                        </a:lnSpc>
                        <a:defRPr/>
                      </a:pPr>
                      <a:r>
                        <a:rPr lang="en-US" sz="1500">
                          <a:solidFill>
                            <a:srgbClr val="4D4D4D"/>
                          </a:solidFill>
                          <a:latin typeface="Muli"/>
                          <a:ea typeface="Muli"/>
                          <a:cs typeface="Muli"/>
                          <a:sym typeface="Muli"/>
                        </a:rPr>
                        <a:t>Thực hiện trên Hệ thống chuyên ngành thi đua, khen thưởng của Sở Nội vụ theo địa chỉ trang thông tin điện tử </a:t>
                      </a:r>
                      <a:endParaRPr lang="en-US" sz="700"/>
                    </a:p>
                    <a:p>
                      <a:pPr algn="l">
                        <a:lnSpc>
                          <a:spcPts val="3079"/>
                        </a:lnSpc>
                      </a:pPr>
                      <a:r>
                        <a:rPr lang="en-US" sz="1500" b="1" u="sng">
                          <a:solidFill>
                            <a:srgbClr val="FF3131"/>
                          </a:solidFill>
                          <a:latin typeface="Muli Bold"/>
                          <a:ea typeface="Muli Bold"/>
                          <a:cs typeface="Muli Bold"/>
                          <a:sym typeface="Muli Bold"/>
                        </a:rPr>
                        <a:t>https://qltdkt-btdkt.tphcm.gov.vn</a:t>
                      </a:r>
                    </a:p>
                  </a:txBody>
                  <a:tcPr marL="127000" marR="127000" marT="127000" marB="1270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3F0EB"/>
                    </a:solidFill>
                  </a:tcPr>
                </a:tc>
                <a:tc>
                  <a:txBody>
                    <a:bodyPr/>
                    <a:lstStyle/>
                    <a:p>
                      <a:pPr algn="just">
                        <a:lnSpc>
                          <a:spcPts val="3079"/>
                        </a:lnSpc>
                        <a:defRPr/>
                      </a:pPr>
                      <a:r>
                        <a:rPr lang="en-US" sz="1500">
                          <a:solidFill>
                            <a:srgbClr val="4D4D4D"/>
                          </a:solidFill>
                          <a:latin typeface="Muli"/>
                          <a:ea typeface="Muli"/>
                          <a:cs typeface="Muli"/>
                          <a:sym typeface="Muli"/>
                        </a:rPr>
                        <a:t>Sử dụng tài khoản do </a:t>
                      </a:r>
                      <a:r>
                        <a:rPr lang="en-US" sz="1500" b="1">
                          <a:solidFill>
                            <a:srgbClr val="004AAD"/>
                          </a:solidFill>
                          <a:latin typeface="Muli Bold"/>
                          <a:ea typeface="Muli Bold"/>
                          <a:cs typeface="Muli Bold"/>
                          <a:sym typeface="Muli Bold"/>
                        </a:rPr>
                        <a:t>Sở Nội vụ đã cấp</a:t>
                      </a:r>
                      <a:r>
                        <a:rPr lang="en-US" sz="1500">
                          <a:solidFill>
                            <a:srgbClr val="4D4D4D"/>
                          </a:solidFill>
                          <a:latin typeface="Muli"/>
                          <a:ea typeface="Muli"/>
                          <a:cs typeface="Muli"/>
                          <a:sym typeface="Muli"/>
                        </a:rPr>
                        <a:t> cho cơ quan, đơn vị</a:t>
                      </a:r>
                      <a:endParaRPr lang="en-US" sz="700"/>
                    </a:p>
                  </a:txBody>
                  <a:tcPr marL="127000" marR="127000" marT="127000" marB="12700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3F0EB"/>
                    </a:solidFill>
                  </a:tcPr>
                </a:tc>
                <a:extLst>
                  <a:ext uri="{0D108BD9-81ED-4DB2-BD59-A6C34878D82A}">
                    <a16:rowId xmlns:a16="http://schemas.microsoft.com/office/drawing/2014/main" val="10001"/>
                  </a:ext>
                </a:extLst>
              </a:tr>
            </a:tbl>
          </a:graphicData>
        </a:graphic>
      </p:graphicFrame>
      <p:sp>
        <p:nvSpPr>
          <p:cNvPr id="6" name="Freeform 6"/>
          <p:cNvSpPr/>
          <p:nvPr/>
        </p:nvSpPr>
        <p:spPr>
          <a:xfrm rot="-2590572" flipH="1">
            <a:off x="6742982" y="345635"/>
            <a:ext cx="476089" cy="1039084"/>
          </a:xfrm>
          <a:custGeom>
            <a:avLst/>
            <a:gdLst/>
            <a:ahLst/>
            <a:cxnLst/>
            <a:rect l="l" t="t" r="r" b="b"/>
            <a:pathLst>
              <a:path w="714134" h="1558626">
                <a:moveTo>
                  <a:pt x="714134" y="0"/>
                </a:moveTo>
                <a:lnTo>
                  <a:pt x="0" y="0"/>
                </a:lnTo>
                <a:lnTo>
                  <a:pt x="0" y="1558626"/>
                </a:lnTo>
                <a:lnTo>
                  <a:pt x="714134" y="1558626"/>
                </a:lnTo>
                <a:lnTo>
                  <a:pt x="71413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4651053" y="5965348"/>
            <a:ext cx="742903" cy="640040"/>
          </a:xfrm>
          <a:custGeom>
            <a:avLst/>
            <a:gdLst/>
            <a:ahLst/>
            <a:cxnLst/>
            <a:rect l="l" t="t" r="r" b="b"/>
            <a:pathLst>
              <a:path w="1114355" h="960060">
                <a:moveTo>
                  <a:pt x="0" y="0"/>
                </a:moveTo>
                <a:lnTo>
                  <a:pt x="1114356" y="0"/>
                </a:lnTo>
                <a:lnTo>
                  <a:pt x="1114356" y="960060"/>
                </a:lnTo>
                <a:lnTo>
                  <a:pt x="0" y="960060"/>
                </a:lnTo>
                <a:lnTo>
                  <a:pt x="0" y="0"/>
                </a:lnTo>
                <a:close/>
              </a:path>
            </a:pathLst>
          </a:custGeom>
          <a:blipFill>
            <a:blip r:embed="rId6"/>
            <a:stretch>
              <a:fillRect/>
            </a:stretch>
          </a:blipFill>
        </p:spPr>
      </p:sp>
      <p:sp>
        <p:nvSpPr>
          <p:cNvPr id="8" name="TextBox 8"/>
          <p:cNvSpPr txBox="1"/>
          <p:nvPr/>
        </p:nvSpPr>
        <p:spPr>
          <a:xfrm>
            <a:off x="5393956" y="6190118"/>
            <a:ext cx="3768224" cy="163891"/>
          </a:xfrm>
          <a:prstGeom prst="rect">
            <a:avLst/>
          </a:prstGeom>
        </p:spPr>
        <p:txBody>
          <a:bodyPr lIns="0" tIns="0" rIns="0" bIns="0" rtlCol="0" anchor="t">
            <a:spAutoFit/>
          </a:bodyPr>
          <a:lstStyle/>
          <a:p>
            <a:pPr algn="ctr">
              <a:lnSpc>
                <a:spcPts val="1400"/>
              </a:lnSpc>
              <a:spcBef>
                <a:spcPct val="0"/>
              </a:spcBef>
            </a:pPr>
            <a:r>
              <a:rPr lang="en-US" sz="1000" b="1" i="1">
                <a:solidFill>
                  <a:srgbClr val="4D4D4D"/>
                </a:solidFill>
                <a:latin typeface="Muli Bold Italics"/>
                <a:ea typeface="Muli Bold Italics"/>
                <a:cs typeface="Muli Bold Italics"/>
                <a:sym typeface="Muli Bold Italics"/>
              </a:rPr>
              <a:t>QR tham gia nhóm hỗ trợ sử dụng Hệ thống chuyên ngành</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0" y="228600"/>
            <a:ext cx="8534400" cy="792480"/>
          </a:xfrm>
        </p:spPr>
        <p:txBody>
          <a:bodyPr>
            <a:normAutofit/>
          </a:bodyPr>
          <a:lstStyle/>
          <a:p>
            <a:pPr marL="34290" indent="0" algn="ctr">
              <a:buNone/>
            </a:pPr>
            <a:r>
              <a:rPr lang="en-US" sz="3600" b="1" dirty="0">
                <a:solidFill>
                  <a:srgbClr val="FF0000"/>
                </a:solidFill>
                <a:latin typeface="Times New Roman" panose="02020603050405020304" pitchFamily="18" charset="0"/>
                <a:ea typeface="Times New Roman" panose="02020603050405020304" pitchFamily="18" charset="0"/>
              </a:rPr>
              <a:t>BỐ CỤC BÁO CÁO CỦA TẬP THỂ</a:t>
            </a:r>
            <a:endParaRPr lang="en-US" sz="3600" dirty="0"/>
          </a:p>
        </p:txBody>
      </p:sp>
      <p:sp>
        <p:nvSpPr>
          <p:cNvPr id="4" name="Rectangle 1"/>
          <p:cNvSpPr>
            <a:spLocks noGrp="1" noChangeArrowheads="1"/>
          </p:cNvSpPr>
          <p:nvPr>
            <p:ph type="title"/>
          </p:nvPr>
        </p:nvSpPr>
        <p:spPr bwMode="auto">
          <a:xfrm>
            <a:off x="152400" y="1609398"/>
            <a:ext cx="11682878"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rPr>
              <a:t>BÁO CÁO THÀNH TÍCH </a:t>
            </a:r>
            <a:endParaRPr kumimoji="0" lang="en-US" altLang="en-US" sz="2800" b="0" i="0" u="none" strike="noStrike" cap="none" normalizeH="0" baseline="0" dirty="0">
              <a:ln>
                <a:noFill/>
              </a:ln>
              <a:solidFill>
                <a:srgbClr val="3333FF"/>
              </a:solidFill>
              <a:effectLst/>
              <a:latin typeface="VNI-Times"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a:ln>
                  <a:noFill/>
                </a:ln>
                <a:solidFill>
                  <a:srgbClr val="3333FF"/>
                </a:solidFill>
                <a:effectLst/>
                <a:latin typeface="Times New Roman" panose="02020603050405020304" pitchFamily="18" charset="0"/>
                <a:ea typeface="Times New Roman" panose="02020603050405020304" pitchFamily="18" charset="0"/>
                <a:cs typeface="Times New Roman" panose="02020603050405020304" pitchFamily="18" charset="0"/>
              </a:rPr>
              <a:t>ĐỀ NGHỊ TẶNG THƯỞNG HUÂN CHƯƠNG ĐỘC LẬP HẠNG ....</a:t>
            </a:r>
            <a:endParaRPr kumimoji="0" lang="en-US" altLang="en-US" sz="2800" b="0" i="0" u="none" strike="noStrike" cap="none" normalizeH="0" baseline="0" dirty="0">
              <a:ln>
                <a:noFill/>
              </a:ln>
              <a:solidFill>
                <a:srgbClr val="3333FF"/>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a:ln>
                  <a:noFill/>
                </a:ln>
                <a:solidFill>
                  <a:srgbClr val="3333FF"/>
                </a:solidFill>
                <a:effectLst/>
                <a:latin typeface="Times New Roman" panose="02020603050405020304" pitchFamily="18" charset="0"/>
                <a:ea typeface="Times New Roman" panose="02020603050405020304" pitchFamily="18" charset="0"/>
                <a:cs typeface="Times New Roman" panose="02020603050405020304" pitchFamily="18" charset="0"/>
              </a:rPr>
              <a:t>(ĐỀ NGHỊ TẶNG THƯỞNG HUÂN CHƯƠNG LAO ĐỘNG HẠNG ........)</a:t>
            </a:r>
            <a:endParaRPr kumimoji="0" lang="en-US" altLang="en-US" sz="2800" b="0" i="0" u="none" strike="noStrike" cap="none" normalizeH="0" baseline="0" dirty="0">
              <a:ln>
                <a:noFill/>
              </a:ln>
              <a:solidFill>
                <a:srgbClr val="3333FF"/>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a:ln>
                  <a:noFill/>
                </a:ln>
                <a:solidFill>
                  <a:srgbClr val="3333FF"/>
                </a:solidFill>
                <a:effectLst/>
                <a:latin typeface="Times New Roman" panose="02020603050405020304" pitchFamily="18" charset="0"/>
                <a:ea typeface="Times New Roman" panose="02020603050405020304" pitchFamily="18" charset="0"/>
                <a:cs typeface="Times New Roman" panose="02020603050405020304" pitchFamily="18" charset="0"/>
              </a:rPr>
              <a:t>(ĐỀ NGHỊ TẶNG BẰNG KHEN CỦA THỦ TƯỚNG CHÍNH PHỦ)</a:t>
            </a:r>
            <a:endParaRPr kumimoji="0" lang="nl-NL" altLang="en-US" sz="2800" b="1" i="0" u="none" strike="noStrike" cap="none" normalizeH="0" baseline="0" dirty="0">
              <a:ln>
                <a:noFill/>
              </a:ln>
              <a:solidFill>
                <a:srgbClr val="3333FF"/>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a:ln>
                  <a:noFill/>
                </a:ln>
                <a:solidFill>
                  <a:srgbClr val="3333FF"/>
                </a:solidFill>
                <a:effectLst/>
                <a:latin typeface="Times New Roman" panose="02020603050405020304" pitchFamily="18" charset="0"/>
                <a:ea typeface="Times New Roman" panose="02020603050405020304" pitchFamily="18" charset="0"/>
                <a:cs typeface="Times New Roman" panose="02020603050405020304" pitchFamily="18" charset="0"/>
              </a:rPr>
              <a:t>(ĐỀ NGHỊ TẶNG CỜ THI ĐUA .....................)</a:t>
            </a:r>
            <a:r>
              <a:rPr kumimoji="0" lang="en-US" altLang="en-US" sz="2800" b="0" i="0" u="none" strike="noStrike" cap="none" normalizeH="0" baseline="0" dirty="0">
                <a:ln>
                  <a:noFill/>
                </a:ln>
                <a:solidFill>
                  <a:srgbClr val="3333FF"/>
                </a:solidFill>
                <a:effectLst/>
                <a:latin typeface="Times New Roman" panose="02020603050405020304" pitchFamily="18" charset="0"/>
                <a:cs typeface="Times New Roman" panose="02020603050405020304" pitchFamily="18" charset="0"/>
              </a:rPr>
              <a:t> </a:t>
            </a:r>
          </a:p>
        </p:txBody>
      </p:sp>
      <p:sp>
        <p:nvSpPr>
          <p:cNvPr id="5" name="Rectangle 1"/>
          <p:cNvSpPr txBox="1">
            <a:spLocks noChangeArrowheads="1"/>
          </p:cNvSpPr>
          <p:nvPr/>
        </p:nvSpPr>
        <p:spPr bwMode="auto">
          <a:xfrm>
            <a:off x="1327451" y="3962400"/>
            <a:ext cx="9637575"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rtlCol="0" anchor="ctr" anchorCtr="0" compatLnSpc="1">
            <a:prstTxWarp prst="textNoShape">
              <a:avLst/>
            </a:prstTxWarp>
            <a:spAutoFit/>
          </a:bodyPr>
          <a:lstStyle>
            <a:lvl1pPr marL="240030" indent="-240030" algn="r" defTabSz="685800" rtl="0" eaLnBrk="1" latinLnBrk="0" hangingPunct="1">
              <a:spcBef>
                <a:spcPct val="0"/>
              </a:spcBef>
              <a:buClr>
                <a:schemeClr val="accent6">
                  <a:lumMod val="75000"/>
                </a:schemeClr>
              </a:buClr>
              <a:buSzPct val="128000"/>
              <a:buFont typeface="Georgia" pitchFamily="18" charset="0"/>
              <a:buChar char="*"/>
              <a:defRPr sz="34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spcAft>
                <a:spcPts val="0"/>
              </a:spcAft>
              <a:buNone/>
            </a:pPr>
            <a:r>
              <a:rPr lang="nl-NL"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 tập thể đề nghị)..................</a:t>
            </a:r>
            <a:br>
              <a:rPr lang="nl-NL"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nl-NL"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(Ghi đầy đủ bằng chữ in thường, không viết tắt)</a:t>
            </a:r>
            <a:endParaRPr lang="en-US" sz="3600" dirty="0">
              <a:effectLst/>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0561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731520"/>
            <a:ext cx="11353800" cy="5745480"/>
          </a:xfrm>
        </p:spPr>
        <p:txBody>
          <a:bodyPr>
            <a:noAutofit/>
          </a:bodyPr>
          <a:lstStyle/>
          <a:p>
            <a:pPr marL="34290" indent="0">
              <a:buNone/>
            </a:pPr>
            <a:r>
              <a:rPr lang="nl-NL" sz="2400" b="1" dirty="0">
                <a:solidFill>
                  <a:srgbClr val="0000FF"/>
                </a:solidFill>
              </a:rPr>
              <a:t>I</a:t>
            </a:r>
            <a:r>
              <a:rPr lang="nl-NL" sz="2400" b="1" dirty="0">
                <a:solidFill>
                  <a:srgbClr val="0000FF"/>
                </a:solidFill>
                <a:latin typeface="Times New Roman" panose="02020603050405020304" pitchFamily="18" charset="0"/>
                <a:cs typeface="Times New Roman" panose="02020603050405020304" pitchFamily="18" charset="0"/>
              </a:rPr>
              <a:t>. SƠ LƯỢC ĐẶC ĐIỂM, TÌNH HÌNH </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nl-NL" sz="2000" b="1" dirty="0">
              <a:latin typeface="Times New Roman" panose="02020603050405020304" pitchFamily="18" charset="0"/>
              <a:cs typeface="Times New Roman" panose="02020603050405020304" pitchFamily="18" charset="0"/>
            </a:endParaRPr>
          </a:p>
          <a:p>
            <a:pPr marL="34290" indent="0">
              <a:spcBef>
                <a:spcPts val="0"/>
              </a:spcBef>
              <a:spcAft>
                <a:spcPts val="0"/>
              </a:spcAft>
              <a:buNone/>
            </a:pPr>
            <a:r>
              <a:rPr lang="nl-NL" sz="2400" b="1" dirty="0">
                <a:solidFill>
                  <a:srgbClr val="3333FF"/>
                </a:solidFill>
                <a:latin typeface="Times New Roman" panose="02020603050405020304" pitchFamily="18" charset="0"/>
                <a:cs typeface="Times New Roman" panose="02020603050405020304" pitchFamily="18" charset="0"/>
              </a:rPr>
              <a:t>1. Đặc điểm tình hình:</a:t>
            </a:r>
            <a:endParaRPr lang="en-US" sz="2400" dirty="0">
              <a:solidFill>
                <a:srgbClr val="3333FF"/>
              </a:solidFill>
              <a:latin typeface="Times New Roman" panose="02020603050405020304" pitchFamily="18" charset="0"/>
              <a:cs typeface="Times New Roman" panose="02020603050405020304" pitchFamily="18" charset="0"/>
            </a:endParaRPr>
          </a:p>
          <a:p>
            <a:pPr marL="34290" indent="0">
              <a:spcBef>
                <a:spcPts val="0"/>
              </a:spcBef>
              <a:spcAft>
                <a:spcPts val="0"/>
              </a:spcAft>
              <a:buNone/>
            </a:pPr>
            <a:r>
              <a:rPr lang="vi-VN" sz="2400" dirty="0">
                <a:solidFill>
                  <a:srgbClr val="3333FF"/>
                </a:solidFill>
                <a:latin typeface="Times New Roman" panose="02020603050405020304" pitchFamily="18" charset="0"/>
                <a:cs typeface="Times New Roman" panose="02020603050405020304" pitchFamily="18" charset="0"/>
              </a:rPr>
              <a:t>- Địa điểm trụ sở chính: </a:t>
            </a:r>
            <a:r>
              <a:rPr lang="nl-NL" sz="2400" dirty="0">
                <a:solidFill>
                  <a:srgbClr val="3333FF"/>
                </a:solidFill>
                <a:latin typeface="Times New Roman" panose="02020603050405020304" pitchFamily="18" charset="0"/>
                <a:cs typeface="Times New Roman" panose="02020603050405020304" pitchFamily="18" charset="0"/>
              </a:rPr>
              <a:t>………………………..</a:t>
            </a:r>
            <a:endParaRPr lang="en-US" sz="2400" dirty="0">
              <a:solidFill>
                <a:srgbClr val="3333FF"/>
              </a:solidFill>
              <a:latin typeface="Times New Roman" panose="02020603050405020304" pitchFamily="18" charset="0"/>
              <a:cs typeface="Times New Roman" panose="02020603050405020304" pitchFamily="18" charset="0"/>
            </a:endParaRPr>
          </a:p>
          <a:p>
            <a:pPr marL="34290" indent="0">
              <a:spcBef>
                <a:spcPts val="0"/>
              </a:spcBef>
              <a:spcAft>
                <a:spcPts val="0"/>
              </a:spcAft>
              <a:buNone/>
            </a:pPr>
            <a:r>
              <a:rPr lang="nl-NL" sz="2400" dirty="0">
                <a:solidFill>
                  <a:srgbClr val="3333FF"/>
                </a:solidFill>
                <a:latin typeface="Times New Roman" panose="02020603050405020304" pitchFamily="18" charset="0"/>
                <a:cs typeface="Times New Roman" panose="02020603050405020304" pitchFamily="18" charset="0"/>
              </a:rPr>
              <a:t>- Đoại thoại: ………………. 	F</a:t>
            </a:r>
            <a:r>
              <a:rPr lang="en-US" sz="2400" dirty="0">
                <a:solidFill>
                  <a:srgbClr val="3333FF"/>
                </a:solidFill>
                <a:latin typeface="Times New Roman" panose="02020603050405020304" pitchFamily="18" charset="0"/>
                <a:cs typeface="Times New Roman" panose="02020603050405020304" pitchFamily="18" charset="0"/>
              </a:rPr>
              <a:t>ax: …………………</a:t>
            </a:r>
          </a:p>
          <a:p>
            <a:pPr marL="34290" indent="0">
              <a:spcBef>
                <a:spcPts val="0"/>
              </a:spcBef>
              <a:spcAft>
                <a:spcPts val="0"/>
              </a:spcAft>
              <a:buNone/>
            </a:pPr>
            <a:r>
              <a:rPr lang="en-US" sz="2400" dirty="0">
                <a:solidFill>
                  <a:srgbClr val="3333FF"/>
                </a:solidFill>
                <a:latin typeface="Times New Roman" panose="02020603050405020304" pitchFamily="18" charset="0"/>
                <a:cs typeface="Times New Roman" panose="02020603050405020304" pitchFamily="18" charset="0"/>
              </a:rPr>
              <a:t>- Website: www</a:t>
            </a:r>
            <a:r>
              <a:rPr lang="en-US" sz="2400" dirty="0">
                <a:solidFill>
                  <a:srgbClr val="3333FF"/>
                </a:solidFill>
                <a:latin typeface="Times New Roman" panose="02020603050405020304" pitchFamily="18" charset="0"/>
                <a:cs typeface="Times New Roman" panose="02020603050405020304" pitchFamily="18" charset="0"/>
                <a:hlinkClick r:id="rId2"/>
              </a:rPr>
              <a:t>…………………………………</a:t>
            </a:r>
            <a:endParaRPr lang="en-US" sz="2400" dirty="0">
              <a:solidFill>
                <a:srgbClr val="3333FF"/>
              </a:solidFill>
              <a:latin typeface="Times New Roman" panose="02020603050405020304" pitchFamily="18" charset="0"/>
              <a:cs typeface="Times New Roman" panose="02020603050405020304" pitchFamily="18" charset="0"/>
            </a:endParaRPr>
          </a:p>
          <a:p>
            <a:pPr marL="34290" indent="0">
              <a:spcBef>
                <a:spcPts val="0"/>
              </a:spcBef>
              <a:spcAft>
                <a:spcPts val="0"/>
              </a:spcAft>
              <a:buNone/>
            </a:pPr>
            <a:r>
              <a:rPr lang="en-US" sz="2400" dirty="0">
                <a:solidFill>
                  <a:srgbClr val="3333FF"/>
                </a:solidFill>
                <a:latin typeface="Times New Roman" panose="02020603050405020304" pitchFamily="18" charset="0"/>
                <a:cs typeface="Times New Roman" panose="02020603050405020304" pitchFamily="18" charset="0"/>
              </a:rPr>
              <a:t>- </a:t>
            </a:r>
            <a:r>
              <a:rPr lang="vi-VN" sz="2400" dirty="0">
                <a:solidFill>
                  <a:srgbClr val="3333FF"/>
                </a:solidFill>
                <a:latin typeface="Times New Roman" panose="02020603050405020304" pitchFamily="18" charset="0"/>
                <a:cs typeface="Times New Roman" panose="02020603050405020304" pitchFamily="18" charset="0"/>
              </a:rPr>
              <a:t>Quá trình </a:t>
            </a:r>
            <a:r>
              <a:rPr lang="en-US" sz="2400" dirty="0" err="1">
                <a:solidFill>
                  <a:srgbClr val="3333FF"/>
                </a:solidFill>
                <a:latin typeface="Times New Roman" panose="02020603050405020304" pitchFamily="18" charset="0"/>
                <a:cs typeface="Times New Roman" panose="02020603050405020304" pitchFamily="18" charset="0"/>
              </a:rPr>
              <a:t>thành</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lập</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và</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phát</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triển</a:t>
            </a:r>
            <a:r>
              <a:rPr lang="en-US" sz="2400" dirty="0">
                <a:solidFill>
                  <a:srgbClr val="3333FF"/>
                </a:solidFill>
                <a:latin typeface="Times New Roman" panose="02020603050405020304" pitchFamily="18" charset="0"/>
                <a:cs typeface="Times New Roman" panose="02020603050405020304" pitchFamily="18" charset="0"/>
              </a:rPr>
              <a:t>: …………………………….</a:t>
            </a:r>
          </a:p>
          <a:p>
            <a:pPr marL="34290" indent="0">
              <a:spcBef>
                <a:spcPts val="0"/>
              </a:spcBef>
              <a:spcAft>
                <a:spcPts val="0"/>
              </a:spcAft>
              <a:buNone/>
            </a:pP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Những</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đặc</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điểm</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chính</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của</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đơn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vị</a:t>
            </a:r>
            <a:r>
              <a:rPr lang="en-US" sz="2400" dirty="0">
                <a:solidFill>
                  <a:srgbClr val="3333FF"/>
                </a:solidFill>
                <a:latin typeface="Times New Roman" panose="02020603050405020304" pitchFamily="18" charset="0"/>
                <a:cs typeface="Times New Roman" panose="02020603050405020304" pitchFamily="18" charset="0"/>
              </a:rPr>
              <a:t>:</a:t>
            </a:r>
          </a:p>
          <a:p>
            <a:pPr marL="34290" indent="0">
              <a:spcBef>
                <a:spcPts val="0"/>
              </a:spcBef>
              <a:spcAft>
                <a:spcPts val="0"/>
              </a:spcAft>
              <a:buNone/>
            </a:pPr>
            <a:r>
              <a:rPr lang="en-US" sz="2400" dirty="0">
                <a:solidFill>
                  <a:srgbClr val="3333FF"/>
                </a:solidFill>
                <a:latin typeface="Times New Roman" panose="02020603050405020304" pitchFamily="18" charset="0"/>
                <a:cs typeface="Times New Roman" panose="02020603050405020304" pitchFamily="18" charset="0"/>
              </a:rPr>
              <a:t>…(</a:t>
            </a:r>
            <a:r>
              <a:rPr lang="en-US" sz="2400" dirty="0" err="1">
                <a:solidFill>
                  <a:srgbClr val="3333FF"/>
                </a:solidFill>
                <a:latin typeface="Times New Roman" panose="02020603050405020304" pitchFamily="18" charset="0"/>
                <a:cs typeface="Times New Roman" panose="02020603050405020304" pitchFamily="18" charset="0"/>
              </a:rPr>
              <a:t>Đơn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vị</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có</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err="1">
                <a:solidFill>
                  <a:srgbClr val="3333FF"/>
                </a:solidFill>
                <a:latin typeface="Times New Roman" panose="02020603050405020304" pitchFamily="18" charset="0"/>
                <a:cs typeface="Times New Roman" panose="02020603050405020304" pitchFamily="18" charset="0"/>
              </a:rPr>
              <a:t>cán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bộ</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err="1">
                <a:solidFill>
                  <a:srgbClr val="3333FF"/>
                </a:solidFill>
                <a:latin typeface="Times New Roman" panose="02020603050405020304" pitchFamily="18" charset="0"/>
                <a:cs typeface="Times New Roman" panose="02020603050405020304" pitchFamily="18" charset="0"/>
              </a:rPr>
              <a:t>công</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nhân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viên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có</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err="1">
                <a:solidFill>
                  <a:srgbClr val="3333FF"/>
                </a:solidFill>
                <a:latin typeface="Times New Roman" panose="02020603050405020304" pitchFamily="18" charset="0"/>
                <a:cs typeface="Times New Roman" panose="02020603050405020304" pitchFamily="18" charset="0"/>
              </a:rPr>
              <a:t>đơn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vị</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trực</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thuộc</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phòng</a:t>
            </a:r>
            <a:r>
              <a:rPr lang="en-US" sz="2400" dirty="0">
                <a:solidFill>
                  <a:srgbClr val="3333FF"/>
                </a:solidFill>
                <a:latin typeface="Times New Roman" panose="02020603050405020304" pitchFamily="18" charset="0"/>
                <a:cs typeface="Times New Roman" panose="02020603050405020304" pitchFamily="18" charset="0"/>
              </a:rPr>
              <a:t>, ban, </a:t>
            </a:r>
            <a:r>
              <a:rPr lang="en-US" sz="2400" dirty="0" err="1">
                <a:solidFill>
                  <a:srgbClr val="3333FF"/>
                </a:solidFill>
                <a:latin typeface="Times New Roman" panose="02020603050405020304" pitchFamily="18" charset="0"/>
                <a:cs typeface="Times New Roman" panose="02020603050405020304" pitchFamily="18" charset="0"/>
              </a:rPr>
              <a:t>tổ</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err="1">
                <a:solidFill>
                  <a:srgbClr val="3333FF"/>
                </a:solidFill>
                <a:latin typeface="Times New Roman" panose="02020603050405020304" pitchFamily="18" charset="0"/>
                <a:cs typeface="Times New Roman" panose="02020603050405020304" pitchFamily="18" charset="0"/>
              </a:rPr>
              <a:t>Có</a:t>
            </a:r>
            <a:r>
              <a:rPr lang="en-US" sz="2400" dirty="0">
                <a:solidFill>
                  <a:srgbClr val="3333FF"/>
                </a:solidFill>
                <a:latin typeface="Times New Roman" panose="02020603050405020304" pitchFamily="18" charset="0"/>
                <a:cs typeface="Times New Roman" panose="02020603050405020304" pitchFamily="18" charset="0"/>
              </a:rPr>
              <a:t> Chi </a:t>
            </a:r>
            <a:r>
              <a:rPr lang="en-US" sz="2400" dirty="0" err="1">
                <a:solidFill>
                  <a:srgbClr val="3333FF"/>
                </a:solidFill>
                <a:latin typeface="Times New Roman" panose="02020603050405020304" pitchFamily="18" charset="0"/>
                <a:cs typeface="Times New Roman" panose="02020603050405020304" pitchFamily="18" charset="0"/>
              </a:rPr>
              <a:t>bộ</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Đảng</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với</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err="1">
                <a:solidFill>
                  <a:srgbClr val="3333FF"/>
                </a:solidFill>
                <a:latin typeface="Times New Roman" panose="02020603050405020304" pitchFamily="18" charset="0"/>
                <a:cs typeface="Times New Roman" panose="02020603050405020304" pitchFamily="18" charset="0"/>
              </a:rPr>
              <a:t>Đảng</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viên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Công</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đoàn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cơ</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sở</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với</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err="1">
                <a:solidFill>
                  <a:srgbClr val="3333FF"/>
                </a:solidFill>
                <a:latin typeface="Times New Roman" panose="02020603050405020304" pitchFamily="18" charset="0"/>
                <a:cs typeface="Times New Roman" panose="02020603050405020304" pitchFamily="18" charset="0"/>
              </a:rPr>
              <a:t>công</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đoàn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viên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Đoàn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cơ</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sở</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với</a:t>
            </a:r>
            <a:r>
              <a:rPr lang="en-US" sz="2400" dirty="0">
                <a:solidFill>
                  <a:srgbClr val="3333FF"/>
                </a:solidFill>
                <a:latin typeface="Times New Roman" panose="02020603050405020304" pitchFamily="18" charset="0"/>
                <a:cs typeface="Times New Roman" panose="02020603050405020304" pitchFamily="18" charset="0"/>
              </a:rPr>
              <a:t> …. </a:t>
            </a:r>
            <a:r>
              <a:rPr lang="en-US" sz="2400" dirty="0" err="1">
                <a:solidFill>
                  <a:srgbClr val="3333FF"/>
                </a:solidFill>
                <a:latin typeface="Times New Roman" panose="02020603050405020304" pitchFamily="18" charset="0"/>
                <a:cs typeface="Times New Roman" panose="02020603050405020304" pitchFamily="18" charset="0"/>
              </a:rPr>
              <a:t>Đoàn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viên</a:t>
            </a:r>
            <a:r>
              <a:rPr lang="en-US" sz="2400" dirty="0">
                <a:solidFill>
                  <a:srgbClr val="3333FF"/>
                </a:solidFill>
                <a:latin typeface="Times New Roman" panose="02020603050405020304" pitchFamily="18" charset="0"/>
                <a:cs typeface="Times New Roman" panose="02020603050405020304" pitchFamily="18" charset="0"/>
              </a:rPr>
              <a:t>. </a:t>
            </a:r>
          </a:p>
          <a:p>
            <a:pPr marL="34290" indent="0">
              <a:spcBef>
                <a:spcPts val="0"/>
              </a:spcBef>
              <a:spcAft>
                <a:spcPts val="0"/>
              </a:spcAft>
              <a:buNone/>
            </a:pPr>
            <a:r>
              <a:rPr lang="en-US" sz="2400" dirty="0">
                <a:solidFill>
                  <a:srgbClr val="3333FF"/>
                </a:solidFill>
                <a:latin typeface="Times New Roman" panose="02020603050405020304" pitchFamily="18" charset="0"/>
                <a:cs typeface="Times New Roman" panose="02020603050405020304" pitchFamily="18" charset="0"/>
              </a:rPr>
              <a:t>…………………</a:t>
            </a:r>
            <a:r>
              <a:rPr lang="en-US" sz="2400" dirty="0" err="1">
                <a:solidFill>
                  <a:srgbClr val="3333FF"/>
                </a:solidFill>
                <a:latin typeface="Times New Roman" panose="02020603050405020304" pitchFamily="18" charset="0"/>
                <a:cs typeface="Times New Roman" panose="02020603050405020304" pitchFamily="18" charset="0"/>
              </a:rPr>
              <a:t>nêu</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ngắn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gọn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đặc</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điểm</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chính</a:t>
            </a:r>
            <a:r>
              <a:rPr lang="en-US" sz="2400" dirty="0">
                <a:solidFill>
                  <a:srgbClr val="3333FF"/>
                </a:solidFill>
                <a:latin typeface="Times New Roman" panose="02020603050405020304" pitchFamily="18" charset="0"/>
                <a:cs typeface="Times New Roman" panose="02020603050405020304" pitchFamily="18" charset="0"/>
              </a:rPr>
              <a:t>……………………….</a:t>
            </a:r>
          </a:p>
          <a:p>
            <a:pPr marL="34290" indent="0">
              <a:spcBef>
                <a:spcPts val="0"/>
              </a:spcBef>
              <a:spcAft>
                <a:spcPts val="0"/>
              </a:spcAft>
              <a:buNone/>
            </a:pPr>
            <a:r>
              <a:rPr lang="en-US" sz="2400" b="1" dirty="0">
                <a:solidFill>
                  <a:srgbClr val="3333FF"/>
                </a:solidFill>
                <a:latin typeface="Times New Roman" panose="02020603050405020304" pitchFamily="18" charset="0"/>
                <a:cs typeface="Times New Roman" panose="02020603050405020304" pitchFamily="18" charset="0"/>
              </a:rPr>
              <a:t> </a:t>
            </a:r>
            <a:endParaRPr lang="en-US" sz="2400" dirty="0">
              <a:solidFill>
                <a:srgbClr val="3333FF"/>
              </a:solidFill>
              <a:latin typeface="Times New Roman" panose="02020603050405020304" pitchFamily="18" charset="0"/>
              <a:cs typeface="Times New Roman" panose="02020603050405020304" pitchFamily="18" charset="0"/>
            </a:endParaRPr>
          </a:p>
          <a:p>
            <a:pPr marL="34290" indent="0">
              <a:spcBef>
                <a:spcPts val="0"/>
              </a:spcBef>
              <a:spcAft>
                <a:spcPts val="0"/>
              </a:spcAft>
              <a:buNone/>
            </a:pPr>
            <a:r>
              <a:rPr lang="en-US" sz="2400" b="1" dirty="0">
                <a:solidFill>
                  <a:srgbClr val="3333FF"/>
                </a:solidFill>
                <a:latin typeface="Times New Roman" panose="02020603050405020304" pitchFamily="18" charset="0"/>
                <a:cs typeface="Times New Roman" panose="02020603050405020304" pitchFamily="18" charset="0"/>
              </a:rPr>
              <a:t>2. </a:t>
            </a:r>
            <a:r>
              <a:rPr lang="en-US" sz="2400" b="1" dirty="0" err="1">
                <a:solidFill>
                  <a:srgbClr val="3333FF"/>
                </a:solidFill>
                <a:latin typeface="Times New Roman" panose="02020603050405020304" pitchFamily="18" charset="0"/>
                <a:cs typeface="Times New Roman" panose="02020603050405020304" pitchFamily="18" charset="0"/>
              </a:rPr>
              <a:t>Ch</a:t>
            </a:r>
            <a:r>
              <a:rPr lang="vi-VN" sz="2400" b="1" dirty="0">
                <a:solidFill>
                  <a:srgbClr val="3333FF"/>
                </a:solidFill>
                <a:latin typeface="Times New Roman" panose="02020603050405020304" pitchFamily="18" charset="0"/>
                <a:cs typeface="Times New Roman" panose="02020603050405020304" pitchFamily="18" charset="0"/>
              </a:rPr>
              <a:t>ức năng</a:t>
            </a:r>
            <a:r>
              <a:rPr lang="en-US" sz="2400" b="1" dirty="0">
                <a:solidFill>
                  <a:srgbClr val="3333FF"/>
                </a:solidFill>
                <a:latin typeface="Times New Roman" panose="02020603050405020304" pitchFamily="18" charset="0"/>
                <a:cs typeface="Times New Roman" panose="02020603050405020304" pitchFamily="18" charset="0"/>
              </a:rPr>
              <a:t>,</a:t>
            </a:r>
            <a:r>
              <a:rPr lang="vi-VN" sz="2400" b="1" dirty="0">
                <a:solidFill>
                  <a:srgbClr val="3333FF"/>
                </a:solidFill>
                <a:latin typeface="Times New Roman" panose="02020603050405020304" pitchFamily="18" charset="0"/>
                <a:cs typeface="Times New Roman" panose="02020603050405020304" pitchFamily="18" charset="0"/>
              </a:rPr>
              <a:t> nhiệm vụ:</a:t>
            </a:r>
            <a:endParaRPr lang="en-US" sz="2400" dirty="0">
              <a:solidFill>
                <a:srgbClr val="3333FF"/>
              </a:solidFill>
              <a:latin typeface="Times New Roman" panose="02020603050405020304" pitchFamily="18" charset="0"/>
              <a:cs typeface="Times New Roman" panose="02020603050405020304" pitchFamily="18" charset="0"/>
            </a:endParaRPr>
          </a:p>
          <a:p>
            <a:pPr marL="34290" indent="0">
              <a:spcBef>
                <a:spcPts val="0"/>
              </a:spcBef>
              <a:spcAft>
                <a:spcPts val="0"/>
              </a:spcAft>
              <a:buNone/>
            </a:pP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nêu</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ngắn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gọn</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chức</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năng</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nhiệm</a:t>
            </a:r>
            <a:r>
              <a:rPr lang="en-US" sz="2400" dirty="0">
                <a:solidFill>
                  <a:srgbClr val="3333FF"/>
                </a:solidFill>
                <a:latin typeface="Times New Roman" panose="02020603050405020304" pitchFamily="18" charset="0"/>
                <a:cs typeface="Times New Roman" panose="02020603050405020304" pitchFamily="18" charset="0"/>
              </a:rPr>
              <a:t> </a:t>
            </a:r>
            <a:r>
              <a:rPr lang="en-US" sz="2400" dirty="0" err="1">
                <a:solidFill>
                  <a:srgbClr val="3333FF"/>
                </a:solidFill>
                <a:latin typeface="Times New Roman" panose="02020603050405020304" pitchFamily="18" charset="0"/>
                <a:cs typeface="Times New Roman" panose="02020603050405020304" pitchFamily="18" charset="0"/>
              </a:rPr>
              <a:t>vụ</a:t>
            </a:r>
            <a:r>
              <a:rPr lang="en-US" sz="2400" dirty="0">
                <a:solidFill>
                  <a:srgbClr val="3333FF"/>
                </a:solidFill>
                <a:latin typeface="Times New Roman" panose="02020603050405020304" pitchFamily="18" charset="0"/>
                <a:cs typeface="Times New Roman" panose="02020603050405020304" pitchFamily="18" charset="0"/>
              </a:rPr>
              <a:t>)…………..</a:t>
            </a:r>
          </a:p>
          <a:p>
            <a:pPr marL="34290" indent="0" algn="just">
              <a:lnSpc>
                <a:spcPts val="1700"/>
              </a:lnSpc>
              <a:spcBef>
                <a:spcPts val="600"/>
              </a:spcBef>
              <a:spcAft>
                <a:spcPts val="600"/>
              </a:spcAft>
              <a:buNone/>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5305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381000"/>
            <a:ext cx="11353800" cy="6248400"/>
          </a:xfrm>
        </p:spPr>
        <p:txBody>
          <a:bodyPr/>
          <a:lstStyle/>
          <a:p>
            <a:pPr marL="34290" indent="0">
              <a:buNone/>
            </a:pPr>
            <a:r>
              <a:rPr lang="en-US" sz="1800" b="1" dirty="0">
                <a:solidFill>
                  <a:srgbClr val="0000FF"/>
                </a:solidFill>
                <a:latin typeface="Times New Roman" panose="02020603050405020304" pitchFamily="18" charset="0"/>
                <a:cs typeface="Times New Roman" panose="02020603050405020304" pitchFamily="18" charset="0"/>
              </a:rPr>
              <a:t>II. THÀNH TÍCH ĐẠT ĐƯỢC:</a:t>
            </a:r>
            <a:endParaRPr lang="en-US" sz="1800" dirty="0">
              <a:solidFill>
                <a:srgbClr val="0000FF"/>
              </a:solidFill>
              <a:latin typeface="Times New Roman" panose="02020603050405020304" pitchFamily="18" charset="0"/>
              <a:cs typeface="Times New Roman" panose="02020603050405020304" pitchFamily="18" charset="0"/>
            </a:endParaRPr>
          </a:p>
          <a:p>
            <a:pPr marL="34290" indent="0">
              <a:buNone/>
            </a:pPr>
            <a:r>
              <a:rPr lang="en-US" sz="1800" b="1" dirty="0">
                <a:solidFill>
                  <a:srgbClr val="0000FF"/>
                </a:solidFill>
                <a:latin typeface="Times New Roman" panose="02020603050405020304" pitchFamily="18" charset="0"/>
                <a:cs typeface="Times New Roman" panose="02020603050405020304" pitchFamily="18" charset="0"/>
              </a:rPr>
              <a:t>1. </a:t>
            </a:r>
            <a:r>
              <a:rPr lang="en-US" sz="1800" b="1" dirty="0" err="1">
                <a:solidFill>
                  <a:srgbClr val="0000FF"/>
                </a:solidFill>
                <a:latin typeface="Times New Roman" panose="02020603050405020304" pitchFamily="18" charset="0"/>
                <a:cs typeface="Times New Roman" panose="02020603050405020304" pitchFamily="18" charset="0"/>
              </a:rPr>
              <a:t>Thành</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tích</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căn</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cứ</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vào</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chức</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năng</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nhiệm</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vụ</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được</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err="1">
                <a:solidFill>
                  <a:srgbClr val="0000FF"/>
                </a:solidFill>
                <a:latin typeface="Times New Roman" panose="02020603050405020304" pitchFamily="18" charset="0"/>
                <a:cs typeface="Times New Roman" panose="02020603050405020304" pitchFamily="18" charset="0"/>
              </a:rPr>
              <a:t>giao</a:t>
            </a:r>
            <a:r>
              <a:rPr lang="en-US" sz="1800" b="1"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của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cơ</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quan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đơn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vị</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và</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đối</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tượng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tiêu</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chuẩn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khen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thưởng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theo</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quy</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định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tại</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Điểm</a:t>
            </a:r>
            <a:r>
              <a:rPr lang="en-US" sz="1800" dirty="0">
                <a:solidFill>
                  <a:srgbClr val="0000FF"/>
                </a:solidFill>
                <a:latin typeface="Times New Roman" panose="02020603050405020304" pitchFamily="18" charset="0"/>
                <a:cs typeface="Times New Roman" panose="02020603050405020304" pitchFamily="18" charset="0"/>
              </a:rPr>
              <a:t> …., </a:t>
            </a:r>
            <a:r>
              <a:rPr lang="en-US" sz="1800" dirty="0" err="1">
                <a:solidFill>
                  <a:srgbClr val="0000FF"/>
                </a:solidFill>
                <a:latin typeface="Times New Roman" panose="02020603050405020304" pitchFamily="18" charset="0"/>
                <a:cs typeface="Times New Roman" panose="02020603050405020304" pitchFamily="18" charset="0"/>
              </a:rPr>
              <a:t>Khoản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Điều</a:t>
            </a:r>
            <a:r>
              <a:rPr lang="en-US" sz="1800" dirty="0">
                <a:solidFill>
                  <a:srgbClr val="0000FF"/>
                </a:solidFill>
                <a:latin typeface="Times New Roman" panose="02020603050405020304" pitchFamily="18" charset="0"/>
                <a:cs typeface="Times New Roman" panose="02020603050405020304" pitchFamily="18" charset="0"/>
              </a:rPr>
              <a:t> ….. </a:t>
            </a:r>
            <a:r>
              <a:rPr lang="en-US" sz="1800" dirty="0" err="1">
                <a:solidFill>
                  <a:srgbClr val="0000FF"/>
                </a:solidFill>
                <a:latin typeface="Times New Roman" panose="02020603050405020304" pitchFamily="18" charset="0"/>
                <a:cs typeface="Times New Roman" panose="02020603050405020304" pitchFamily="18" charset="0"/>
              </a:rPr>
              <a:t>của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Luật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Thi</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đua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khen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thưởng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năm</a:t>
            </a:r>
            <a:r>
              <a:rPr lang="en-US" sz="1800" dirty="0">
                <a:solidFill>
                  <a:srgbClr val="0000FF"/>
                </a:solidFill>
                <a:latin typeface="Times New Roman" panose="02020603050405020304" pitchFamily="18" charset="0"/>
                <a:cs typeface="Times New Roman" panose="02020603050405020304" pitchFamily="18" charset="0"/>
              </a:rPr>
              <a:t> 2022 (</a:t>
            </a:r>
            <a:r>
              <a:rPr lang="en-US" sz="1800" dirty="0" err="1">
                <a:solidFill>
                  <a:srgbClr val="0000FF"/>
                </a:solidFill>
                <a:latin typeface="Times New Roman" panose="02020603050405020304" pitchFamily="18" charset="0"/>
                <a:cs typeface="Times New Roman" panose="02020603050405020304" pitchFamily="18" charset="0"/>
              </a:rPr>
              <a:t>hoặc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Nghị</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định</a:t>
            </a:r>
            <a:r>
              <a:rPr lang="en-US" sz="1800" dirty="0">
                <a:solidFill>
                  <a:srgbClr val="0000FF"/>
                </a:solidFill>
                <a:latin typeface="Times New Roman" panose="02020603050405020304" pitchFamily="18" charset="0"/>
                <a:cs typeface="Times New Roman" panose="02020603050405020304" pitchFamily="18" charset="0"/>
              </a:rPr>
              <a:t> 98/2023/NĐ-CP </a:t>
            </a:r>
            <a:r>
              <a:rPr lang="en-US" sz="1800" dirty="0" err="1">
                <a:solidFill>
                  <a:srgbClr val="0000FF"/>
                </a:solidFill>
                <a:latin typeface="Times New Roman" panose="02020603050405020304" pitchFamily="18" charset="0"/>
                <a:cs typeface="Times New Roman" panose="02020603050405020304" pitchFamily="18" charset="0"/>
              </a:rPr>
              <a:t>ngày</a:t>
            </a:r>
            <a:r>
              <a:rPr lang="en-US" sz="1800" dirty="0">
                <a:solidFill>
                  <a:srgbClr val="0000FF"/>
                </a:solidFill>
                <a:latin typeface="Times New Roman" panose="02020603050405020304" pitchFamily="18" charset="0"/>
                <a:cs typeface="Times New Roman" panose="02020603050405020304" pitchFamily="18" charset="0"/>
              </a:rPr>
              <a:t> 31/12/2023 </a:t>
            </a:r>
            <a:r>
              <a:rPr lang="en-US" sz="1800" dirty="0" err="1">
                <a:solidFill>
                  <a:srgbClr val="0000FF"/>
                </a:solidFill>
                <a:latin typeface="Times New Roman" panose="02020603050405020304" pitchFamily="18" charset="0"/>
                <a:cs typeface="Times New Roman" panose="02020603050405020304" pitchFamily="18" charset="0"/>
              </a:rPr>
              <a:t>của</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Chính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phủ</a:t>
            </a:r>
            <a:r>
              <a:rPr lang="en-US" sz="1800" dirty="0">
                <a:solidFill>
                  <a:srgbClr val="0000FF"/>
                </a:solidFill>
                <a:latin typeface="Times New Roman" panose="02020603050405020304" pitchFamily="18" charset="0"/>
                <a:cs typeface="Times New Roman" panose="02020603050405020304" pitchFamily="18" charset="0"/>
              </a:rPr>
              <a:t>):</a:t>
            </a:r>
          </a:p>
          <a:p>
            <a:pPr marL="34290" indent="0">
              <a:buNone/>
            </a:pP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Trong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những</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năm</a:t>
            </a:r>
            <a:r>
              <a:rPr lang="en-US" sz="1800" dirty="0">
                <a:solidFill>
                  <a:srgbClr val="0000FF"/>
                </a:solidFill>
                <a:latin typeface="Times New Roman" panose="02020603050405020304" pitchFamily="18" charset="0"/>
                <a:cs typeface="Times New Roman" panose="02020603050405020304" pitchFamily="18" charset="0"/>
              </a:rPr>
              <a:t> qua, </a:t>
            </a:r>
            <a:r>
              <a:rPr lang="en-US" sz="1800" dirty="0" err="1">
                <a:solidFill>
                  <a:srgbClr val="0000FF"/>
                </a:solidFill>
                <a:latin typeface="Times New Roman" panose="02020603050405020304" pitchFamily="18" charset="0"/>
                <a:cs typeface="Times New Roman" panose="02020603050405020304" pitchFamily="18" charset="0"/>
              </a:rPr>
              <a:t>tập</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thể</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cán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bộ</a:t>
            </a:r>
            <a:r>
              <a:rPr lang="en-US" sz="1800" dirty="0">
                <a:solidFill>
                  <a:srgbClr val="0000FF"/>
                </a:solidFill>
                <a:latin typeface="Times New Roman" panose="02020603050405020304" pitchFamily="18" charset="0"/>
                <a:cs typeface="Times New Roman" panose="02020603050405020304" pitchFamily="18" charset="0"/>
              </a:rPr>
              <a:t> - </a:t>
            </a:r>
            <a:r>
              <a:rPr lang="en-US" sz="1800" dirty="0" err="1">
                <a:solidFill>
                  <a:srgbClr val="0000FF"/>
                </a:solidFill>
                <a:latin typeface="Times New Roman" panose="02020603050405020304" pitchFamily="18" charset="0"/>
                <a:cs typeface="Times New Roman" panose="02020603050405020304" pitchFamily="18" charset="0"/>
              </a:rPr>
              <a:t>nhân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viên</a:t>
            </a:r>
            <a:r>
              <a:rPr lang="en-US" sz="1800" dirty="0">
                <a:solidFill>
                  <a:srgbClr val="0000FF"/>
                </a:solidFill>
                <a:latin typeface="Times New Roman" panose="02020603050405020304" pitchFamily="18" charset="0"/>
                <a:cs typeface="Times New Roman" panose="02020603050405020304" pitchFamily="18" charset="0"/>
              </a:rPr>
              <a:t> …  (</a:t>
            </a:r>
            <a:r>
              <a:rPr lang="en-US" sz="1800" dirty="0" err="1">
                <a:solidFill>
                  <a:srgbClr val="0000FF"/>
                </a:solidFill>
                <a:latin typeface="Times New Roman" panose="02020603050405020304" pitchFamily="18" charset="0"/>
                <a:cs typeface="Times New Roman" panose="02020603050405020304" pitchFamily="18" charset="0"/>
              </a:rPr>
              <a:t>tên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đơn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vị</a:t>
            </a:r>
            <a:r>
              <a:rPr lang="en-US" sz="1800" dirty="0">
                <a:solidFill>
                  <a:srgbClr val="0000FF"/>
                </a:solidFill>
                <a:latin typeface="Times New Roman" panose="02020603050405020304" pitchFamily="18" charset="0"/>
                <a:cs typeface="Times New Roman" panose="02020603050405020304" pitchFamily="18" charset="0"/>
              </a:rPr>
              <a:t>)…….</a:t>
            </a:r>
            <a:r>
              <a:rPr lang="en-US" sz="1800" dirty="0" err="1">
                <a:solidFill>
                  <a:srgbClr val="0000FF"/>
                </a:solidFill>
                <a:latin typeface="Times New Roman" panose="02020603050405020304" pitchFamily="18" charset="0"/>
                <a:cs typeface="Times New Roman" panose="02020603050405020304" pitchFamily="18" charset="0"/>
              </a:rPr>
              <a:t>đã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hoàn</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thành</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xuất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sắc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nhiệm</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vụ</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được</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với</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kết</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quả</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như</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err="1">
                <a:solidFill>
                  <a:srgbClr val="0000FF"/>
                </a:solidFill>
                <a:latin typeface="Times New Roman" panose="02020603050405020304" pitchFamily="18" charset="0"/>
                <a:cs typeface="Times New Roman" panose="02020603050405020304" pitchFamily="18" charset="0"/>
              </a:rPr>
              <a:t>sau</a:t>
            </a:r>
            <a:r>
              <a:rPr lang="en-US" sz="1800" dirty="0">
                <a:solidFill>
                  <a:srgbClr val="0000FF"/>
                </a:solidFill>
                <a:latin typeface="Times New Roman" panose="02020603050405020304" pitchFamily="18" charset="0"/>
                <a:cs typeface="Times New Roman" panose="02020603050405020304" pitchFamily="18" charset="0"/>
              </a:rPr>
              <a:t>:</a:t>
            </a:r>
          </a:p>
          <a:p>
            <a:pPr marL="34290" indent="0">
              <a:buNone/>
            </a:pPr>
            <a:r>
              <a:rPr lang="it-IT" sz="1800" b="1" i="1" dirty="0">
                <a:solidFill>
                  <a:srgbClr val="0000FF"/>
                </a:solidFill>
                <a:latin typeface="Times New Roman" panose="02020603050405020304" pitchFamily="18" charset="0"/>
                <a:cs typeface="Times New Roman" panose="02020603050405020304" pitchFamily="18" charset="0"/>
              </a:rPr>
              <a:t>     a) Số liệu hoạt động chung: </a:t>
            </a:r>
            <a:r>
              <a:rPr lang="it-IT" sz="1800" dirty="0">
                <a:solidFill>
                  <a:srgbClr val="0000FF"/>
                </a:solidFill>
                <a:latin typeface="Times New Roman" panose="02020603050405020304" pitchFamily="18" charset="0"/>
                <a:cs typeface="Times New Roman" panose="02020603050405020304" pitchFamily="18" charset="0"/>
              </a:rPr>
              <a:t>Ví dụ: Nếu là đơn vị sản xuất, kinh doanh thì phải có bảng thống kê so sánh các tiêu chí, như sau:</a:t>
            </a:r>
            <a:endParaRPr lang="en-US" sz="1800" dirty="0">
              <a:solidFill>
                <a:srgbClr val="0000FF"/>
              </a:solidFill>
              <a:latin typeface="Times New Roman" panose="02020603050405020304" pitchFamily="18" charset="0"/>
              <a:cs typeface="Times New Roman" panose="02020603050405020304" pitchFamily="18" charset="0"/>
            </a:endParaRPr>
          </a:p>
          <a:p>
            <a:pPr marL="3429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08183661"/>
              </p:ext>
            </p:extLst>
          </p:nvPr>
        </p:nvGraphicFramePr>
        <p:xfrm>
          <a:off x="1523999" y="2819400"/>
          <a:ext cx="10210801" cy="3568285"/>
        </p:xfrm>
        <a:graphic>
          <a:graphicData uri="http://schemas.openxmlformats.org/drawingml/2006/table">
            <a:tbl>
              <a:tblPr firstRow="1" firstCol="1" lastRow="1" lastCol="1" bandRow="1" bandCol="1"/>
              <a:tblGrid>
                <a:gridCol w="3064635">
                  <a:extLst>
                    <a:ext uri="{9D8B030D-6E8A-4147-A177-3AD203B41FA5}">
                      <a16:colId xmlns:a16="http://schemas.microsoft.com/office/drawing/2014/main" val="3308511107"/>
                    </a:ext>
                  </a:extLst>
                </a:gridCol>
                <a:gridCol w="1435614">
                  <a:extLst>
                    <a:ext uri="{9D8B030D-6E8A-4147-A177-3AD203B41FA5}">
                      <a16:colId xmlns:a16="http://schemas.microsoft.com/office/drawing/2014/main" val="1767668849"/>
                    </a:ext>
                  </a:extLst>
                </a:gridCol>
                <a:gridCol w="1435614">
                  <a:extLst>
                    <a:ext uri="{9D8B030D-6E8A-4147-A177-3AD203B41FA5}">
                      <a16:colId xmlns:a16="http://schemas.microsoft.com/office/drawing/2014/main" val="911729126"/>
                    </a:ext>
                  </a:extLst>
                </a:gridCol>
                <a:gridCol w="1435614">
                  <a:extLst>
                    <a:ext uri="{9D8B030D-6E8A-4147-A177-3AD203B41FA5}">
                      <a16:colId xmlns:a16="http://schemas.microsoft.com/office/drawing/2014/main" val="3383312279"/>
                    </a:ext>
                  </a:extLst>
                </a:gridCol>
                <a:gridCol w="1419662">
                  <a:extLst>
                    <a:ext uri="{9D8B030D-6E8A-4147-A177-3AD203B41FA5}">
                      <a16:colId xmlns:a16="http://schemas.microsoft.com/office/drawing/2014/main" val="610653590"/>
                    </a:ext>
                  </a:extLst>
                </a:gridCol>
                <a:gridCol w="1419662">
                  <a:extLst>
                    <a:ext uri="{9D8B030D-6E8A-4147-A177-3AD203B41FA5}">
                      <a16:colId xmlns:a16="http://schemas.microsoft.com/office/drawing/2014/main" val="1731454703"/>
                    </a:ext>
                  </a:extLst>
                </a:gridCol>
              </a:tblGrid>
              <a:tr h="229094">
                <a:tc>
                  <a:txBody>
                    <a:bodyPr/>
                    <a:lstStyle/>
                    <a:p>
                      <a:pPr marL="31750" algn="ctr">
                        <a:lnSpc>
                          <a:spcPts val="1700"/>
                        </a:lnSpc>
                        <a:spcAft>
                          <a:spcPts val="0"/>
                        </a:spcAft>
                      </a:pPr>
                      <a:r>
                        <a:rPr lang="it-IT" sz="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 2019</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 2020</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 2021</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 2022</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 2023</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272654"/>
                  </a:ext>
                </a:extLst>
              </a:tr>
              <a:tr h="189261">
                <a:tc>
                  <a:txBody>
                    <a:bodyPr/>
                    <a:lstStyle/>
                    <a:p>
                      <a:pPr marL="31750">
                        <a:lnSpc>
                          <a:spcPts val="1700"/>
                        </a:lnSpc>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Tổng số vốn cố định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62654"/>
                  </a:ext>
                </a:extLst>
              </a:tr>
              <a:tr h="189261">
                <a:tc>
                  <a:txBody>
                    <a:bodyPr/>
                    <a:lstStyle/>
                    <a:p>
                      <a:pPr marL="31750" algn="just">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Tổng số vốn lưu động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533066"/>
                  </a:ext>
                </a:extLst>
              </a:tr>
              <a:tr h="226398">
                <a:tc>
                  <a:txBody>
                    <a:bodyPr/>
                    <a:lstStyle/>
                    <a:p>
                      <a:pPr marL="31750" algn="just">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Nguồn vốn (ngân sách, tự có, vay NH)</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347625"/>
                  </a:ext>
                </a:extLst>
              </a:tr>
              <a:tr h="189261">
                <a:tc>
                  <a:txBody>
                    <a:bodyPr/>
                    <a:lstStyle/>
                    <a:p>
                      <a:pPr marL="31750" algn="just">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 trị tổng sản lư</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288460"/>
                  </a:ext>
                </a:extLst>
              </a:tr>
              <a:tr h="189261">
                <a:tc>
                  <a:txBody>
                    <a:bodyPr/>
                    <a:lstStyle/>
                    <a:p>
                      <a:pPr marL="31750" algn="just">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Tổng doanh thu</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149343"/>
                  </a:ext>
                </a:extLst>
              </a:tr>
              <a:tr h="189261">
                <a:tc>
                  <a:txBody>
                    <a:bodyPr/>
                    <a:lstStyle/>
                    <a:p>
                      <a:pPr marL="31750" marR="14605" algn="just">
                        <a:lnSpc>
                          <a:spcPts val="1700"/>
                        </a:lnSpc>
                        <a:spcAft>
                          <a:spcPts val="0"/>
                        </a:spcAft>
                        <a:tabLst>
                          <a:tab pos="-2354580" algn="l"/>
                        </a:tabLs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Lợi nhuận trước thuế</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741893"/>
                  </a:ext>
                </a:extLst>
              </a:tr>
              <a:tr h="189261">
                <a:tc>
                  <a:txBody>
                    <a:bodyPr/>
                    <a:lstStyle/>
                    <a:p>
                      <a:pPr marL="31750" marR="13970" algn="just">
                        <a:lnSpc>
                          <a:spcPts val="1700"/>
                        </a:lnSpc>
                        <a:spcAft>
                          <a:spcPts val="0"/>
                        </a:spcAft>
                      </a:pPr>
                      <a:r>
                        <a:rPr lang="en-US" sz="800" spc="-4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 khoản nộp ngân sách</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113607"/>
                  </a:ext>
                </a:extLst>
              </a:tr>
              <a:tr h="189261">
                <a:tc>
                  <a:txBody>
                    <a:bodyPr/>
                    <a:lstStyle/>
                    <a:p>
                      <a:pPr marL="31750" marR="13970" algn="just">
                        <a:lnSpc>
                          <a:spcPts val="1700"/>
                        </a:lnSpc>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Lợi nhuận sau thuế</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295864"/>
                  </a:ext>
                </a:extLst>
              </a:tr>
              <a:tr h="189261">
                <a:tc>
                  <a:txBody>
                    <a:bodyPr/>
                    <a:lstStyle/>
                    <a:p>
                      <a:pPr marL="31750" marR="13970" algn="just">
                        <a:lnSpc>
                          <a:spcPts val="1700"/>
                        </a:lnSpc>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 suất lợi nhuận/vốn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880298"/>
                  </a:ext>
                </a:extLst>
              </a:tr>
              <a:tr h="189261">
                <a:tc>
                  <a:txBody>
                    <a:bodyPr/>
                    <a:lstStyle/>
                    <a:p>
                      <a:pPr marL="31750" marR="14605">
                        <a:lnSpc>
                          <a:spcPts val="1700"/>
                        </a:lnSpc>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 tư tái sản xuất</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118528"/>
                  </a:ext>
                </a:extLst>
              </a:tr>
              <a:tr h="189261">
                <a:tc>
                  <a:txBody>
                    <a:bodyPr/>
                    <a:lstStyle/>
                    <a:p>
                      <a:pPr marL="31750" marR="13970">
                        <a:lnSpc>
                          <a:spcPts val="1700"/>
                        </a:lnSpc>
                        <a:spcAft>
                          <a:spcPts val="0"/>
                        </a:spcAft>
                      </a:pPr>
                      <a:r>
                        <a:rPr lang="en-US" sz="800" spc="-5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 nhập bình quân/tháng</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517296"/>
                  </a:ext>
                </a:extLst>
              </a:tr>
              <a:tr h="189261">
                <a:tc>
                  <a:txBody>
                    <a:bodyPr/>
                    <a:lstStyle/>
                    <a:p>
                      <a:pPr marL="31750" marR="13970" algn="just">
                        <a:lnSpc>
                          <a:spcPts val="1700"/>
                        </a:lnSpc>
                        <a:spcAft>
                          <a:spcPts val="0"/>
                        </a:spcAft>
                      </a:pPr>
                      <a:r>
                        <a:rPr lang="en-US" sz="800" spc="-2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Đóng góp phúc lợi xã hội</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Bef>
                          <a:spcPts val="300"/>
                        </a:spcBef>
                        <a:spcAft>
                          <a:spcPts val="30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Bef>
                          <a:spcPts val="300"/>
                        </a:spcBef>
                        <a:spcAft>
                          <a:spcPts val="30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Bef>
                          <a:spcPts val="300"/>
                        </a:spcBef>
                        <a:spcAft>
                          <a:spcPts val="30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Bef>
                          <a:spcPts val="300"/>
                        </a:spcBef>
                        <a:spcAft>
                          <a:spcPts val="30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80723"/>
                  </a:ext>
                </a:extLst>
              </a:tr>
              <a:tr h="229094">
                <a:tc>
                  <a:txBody>
                    <a:bodyPr/>
                    <a:lstStyle/>
                    <a:p>
                      <a:pPr marL="31750" marR="13970" algn="just">
                        <a:lnSpc>
                          <a:spcPts val="1700"/>
                        </a:lnSpc>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vi-VN"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ực hiện </a:t>
                      </a: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BHXH đối với NLĐ</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dirty="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419581"/>
                  </a:ext>
                </a:extLst>
              </a:tr>
              <a:tr h="229094">
                <a:tc>
                  <a:txBody>
                    <a:bodyPr/>
                    <a:lstStyle/>
                    <a:p>
                      <a:pPr marL="31750" marR="13970" algn="just">
                        <a:lnSpc>
                          <a:spcPts val="1700"/>
                        </a:lnSpc>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vi-VN"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ực hiện </a:t>
                      </a: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BHYT đối với NLĐ</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856586"/>
                  </a:ext>
                </a:extLst>
              </a:tr>
              <a:tr h="229094">
                <a:tc>
                  <a:txBody>
                    <a:bodyPr/>
                    <a:lstStyle/>
                    <a:p>
                      <a:pPr marL="31750" marR="13970" algn="just">
                        <a:lnSpc>
                          <a:spcPts val="1700"/>
                        </a:lnSpc>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vi-VN"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ực hiện </a:t>
                      </a: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BHTN đối với NLĐ</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Aft>
                          <a:spcPts val="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058273"/>
                  </a:ext>
                </a:extLst>
              </a:tr>
              <a:tr h="343640">
                <a:tc>
                  <a:txBody>
                    <a:bodyPr/>
                    <a:lstStyle/>
                    <a:p>
                      <a:pPr marL="31750" marR="13970" algn="just">
                        <a:lnSpc>
                          <a:spcPts val="1700"/>
                        </a:lnSpc>
                        <a:spcAft>
                          <a:spcPts val="0"/>
                        </a:spcAft>
                      </a:pPr>
                      <a:r>
                        <a:rPr lang="en-US" sz="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sáng kiến cải tiến kỹ thuật, áp dụng khoa học</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Bef>
                          <a:spcPts val="300"/>
                        </a:spcBef>
                        <a:spcAft>
                          <a:spcPts val="30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Bef>
                          <a:spcPts val="300"/>
                        </a:spcBef>
                        <a:spcAft>
                          <a:spcPts val="30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Bef>
                          <a:spcPts val="300"/>
                        </a:spcBef>
                        <a:spcAft>
                          <a:spcPts val="30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Bef>
                          <a:spcPts val="300"/>
                        </a:spcBef>
                        <a:spcAft>
                          <a:spcPts val="300"/>
                        </a:spcAft>
                      </a:pPr>
                      <a:r>
                        <a:rPr lang="it-IT" sz="5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4605" algn="ctr">
                        <a:lnSpc>
                          <a:spcPts val="1700"/>
                        </a:lnSpc>
                        <a:spcBef>
                          <a:spcPts val="300"/>
                        </a:spcBef>
                        <a:spcAft>
                          <a:spcPts val="300"/>
                        </a:spcAft>
                      </a:pPr>
                      <a:r>
                        <a:rPr lang="it-IT" sz="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700" dirty="0">
                        <a:effectLst/>
                        <a:latin typeface="VNI-Times" pitchFamily="2" charset="0"/>
                        <a:ea typeface="Times New Roman" panose="02020603050405020304" pitchFamily="18" charset="0"/>
                        <a:cs typeface="Times New Roman" panose="02020603050405020304" pitchFamily="18" charset="0"/>
                      </a:endParaRPr>
                    </a:p>
                  </a:txBody>
                  <a:tcPr marL="41507" marR="4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01565"/>
                  </a:ext>
                </a:extLst>
              </a:tr>
            </a:tbl>
          </a:graphicData>
        </a:graphic>
      </p:graphicFrame>
    </p:spTree>
    <p:extLst>
      <p:ext uri="{BB962C8B-B14F-4D97-AF65-F5344CB8AC3E}">
        <p14:creationId xmlns:p14="http://schemas.microsoft.com/office/powerpoint/2010/main" val="35552230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731520"/>
            <a:ext cx="11201400" cy="5669280"/>
          </a:xfrm>
        </p:spPr>
        <p:txBody>
          <a:bodyPr>
            <a:noAutofit/>
          </a:bodyPr>
          <a:lstStyle/>
          <a:p>
            <a:pPr marL="34290" indent="0" algn="just">
              <a:buNone/>
            </a:pPr>
            <a:r>
              <a:rPr lang="it-IT" sz="2800" dirty="0">
                <a:solidFill>
                  <a:srgbClr val="0000FF"/>
                </a:solidFill>
                <a:latin typeface="Times New Roman" panose="02020603050405020304" pitchFamily="18" charset="0"/>
                <a:cs typeface="Times New Roman" panose="02020603050405020304" pitchFamily="18" charset="0"/>
              </a:rPr>
              <a:t>- Trong những năm qua, Công ty luôn đảm bảo doanh thu vượt kế hoạch .....% so với kế hoạch năm 2023. Công ty đã nộp số tiền thuế và các khoản thu khác đạt tỉ lệ ......% so với đăng ký và nộp ngân sách tăng trên ....% năm so với năm 2022. Hàng năm, Công ty đã nộp đủ, đúng các loại thuế (như đã kê khai), các khoản thu khác theo đúng quy định của pháp luật và nộp đúng thời hạn, đồng thời bảo vệ tốt môi trường và bảo đảm an toàn tuyệt đối trong sản xuất, kinh doanh.</a:t>
            </a:r>
            <a:endParaRPr lang="en-US" sz="2800" dirty="0">
              <a:solidFill>
                <a:srgbClr val="0000FF"/>
              </a:solidFill>
              <a:latin typeface="Times New Roman" panose="02020603050405020304" pitchFamily="18" charset="0"/>
              <a:cs typeface="Times New Roman" panose="02020603050405020304" pitchFamily="18" charset="0"/>
            </a:endParaRPr>
          </a:p>
          <a:p>
            <a:pPr marL="34290" indent="0" algn="just">
              <a:buNone/>
            </a:pPr>
            <a:r>
              <a:rPr lang="it-IT" sz="2800" dirty="0">
                <a:solidFill>
                  <a:srgbClr val="0000FF"/>
                </a:solidFill>
                <a:latin typeface="Times New Roman" panose="02020603050405020304" pitchFamily="18" charset="0"/>
                <a:cs typeface="Times New Roman" panose="02020603050405020304" pitchFamily="18" charset="0"/>
              </a:rPr>
              <a:t>(Ghi chú: Luật, Nghị định không quy định Doanh nghiệp phải có xác nhận thuế, bảo hiểm, kiểm toán, ... nhưng trường hợp cần thiết làm rõ thông tin về thuế, bảo hiểm, kiểm toán, ... thì có thể lấy ý kiến hiệp y các cơ quan liên quan. Vì vậy, các Doanh nghiệp có thể tự chuẩn bị trước xác nhận thuế, bảo hiểm, kiểm toán, ... nếu trình hồ sơ gấp hoặc doanh nghiệp có thương hiệu lớn, ...)!!!</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3508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609600"/>
            <a:ext cx="11430000" cy="5867400"/>
          </a:xfrm>
        </p:spPr>
        <p:txBody>
          <a:bodyPr>
            <a:normAutofit lnSpcReduction="10000"/>
          </a:bodyPr>
          <a:lstStyle/>
          <a:p>
            <a:pPr marL="34290" indent="0">
              <a:buNone/>
            </a:pPr>
            <a:r>
              <a:rPr lang="en-US" sz="2400" b="1" i="1" dirty="0">
                <a:solidFill>
                  <a:srgbClr val="0000FF"/>
                </a:solidFill>
                <a:latin typeface="Times New Roman" panose="02020603050405020304" pitchFamily="18" charset="0"/>
                <a:cs typeface="Times New Roman" panose="02020603050405020304" pitchFamily="18" charset="0"/>
              </a:rPr>
              <a:t>b) </a:t>
            </a:r>
            <a:r>
              <a:rPr lang="en-US" sz="2400" b="1" i="1" dirty="0" err="1">
                <a:solidFill>
                  <a:srgbClr val="0000FF"/>
                </a:solidFill>
                <a:latin typeface="Times New Roman" panose="02020603050405020304" pitchFamily="18" charset="0"/>
                <a:cs typeface="Times New Roman" panose="02020603050405020304" pitchFamily="18" charset="0"/>
              </a:rPr>
              <a:t>Thành</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tích</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xuất</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sắc</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trong</a:t>
            </a:r>
            <a:r>
              <a:rPr lang="en-US" sz="2400" b="1" i="1"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Nêu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tích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xuất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sắc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nhiệm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vụ</a:t>
            </a:r>
            <a:r>
              <a:rPr lang="en-US" sz="2400" dirty="0">
                <a:solidFill>
                  <a:srgbClr val="0000FF"/>
                </a:solidFill>
                <a:latin typeface="Times New Roman" panose="02020603050405020304" pitchFamily="18" charset="0"/>
                <a:cs typeface="Times New Roman" panose="02020603050405020304" pitchFamily="18" charset="0"/>
              </a:rPr>
              <a:t>…………………..)</a:t>
            </a:r>
          </a:p>
          <a:p>
            <a:pPr marL="34290" indent="0">
              <a:buNone/>
            </a:pPr>
            <a:r>
              <a:rPr lang="nl-NL" sz="2400" dirty="0">
                <a:solidFill>
                  <a:srgbClr val="0000FF"/>
                </a:solidFill>
                <a:latin typeface="Times New Roman" panose="02020603050405020304" pitchFamily="18" charset="0"/>
                <a:cs typeface="Times New Roman" panose="02020603050405020304" pitchFamily="18" charset="0"/>
              </a:rPr>
              <a:t>- Nội dung báo cáo nêu rõ những thành tích xuất sắc trong việc thực hiện các chỉ tiêu (nhiệm vụ) cụ thể và hiệu quả, năng suất, chất lượng, kết quả công tác sơ với các năm trước (hoặc so với lần khen thưởng trước đây); việc đổi mới công tác quản lý, cải cách hành chính; sáng kiến, đề tài NCKH, công nghệ và việc ứng dụng vào thực tiễn đem lại hiệu quả cao về kinh tế, xã hội đối với bộ, ban, ngành, địa phương và cả nước.</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nl-NL" sz="2400" dirty="0">
                <a:solidFill>
                  <a:srgbClr val="0000FF"/>
                </a:solidFill>
                <a:latin typeface="Times New Roman" panose="02020603050405020304" pitchFamily="18" charset="0"/>
                <a:cs typeface="Times New Roman" panose="02020603050405020304" pitchFamily="18" charset="0"/>
              </a:rPr>
              <a:t>- Trong công tác cải cách hành chính.: .......................</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chính</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triển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môn</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nl-NL" sz="2400" dirty="0">
                <a:solidFill>
                  <a:srgbClr val="0000FF"/>
                </a:solidFill>
                <a:latin typeface="Times New Roman" panose="02020603050405020304" pitchFamily="18" charset="0"/>
                <a:cs typeface="Times New Roman" panose="02020603050405020304" pitchFamily="18" charset="0"/>
              </a:rPr>
              <a:t>- Trong công tác quy hoạch cán bộ: ................</a:t>
            </a:r>
            <a:endParaRPr lang="en-US" sz="2400" dirty="0">
              <a:solidFill>
                <a:srgbClr val="0000FF"/>
              </a:solidFill>
              <a:latin typeface="Times New Roman" panose="02020603050405020304" pitchFamily="18" charset="0"/>
              <a:cs typeface="Times New Roman" panose="02020603050405020304" pitchFamily="18" charset="0"/>
            </a:endParaRP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khoa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thuật</a:t>
            </a:r>
            <a:r>
              <a:rPr lang="en-US" sz="2400" dirty="0">
                <a:solidFill>
                  <a:srgbClr val="0000FF"/>
                </a:solidFill>
                <a:latin typeface="Times New Roman" panose="02020603050405020304" pitchFamily="18" charset="0"/>
                <a:cs typeface="Times New Roman" panose="02020603050405020304" pitchFamily="18" charset="0"/>
              </a:rPr>
              <a:t>: ……………………..</a:t>
            </a:r>
          </a:p>
          <a:p>
            <a:pPr marL="34290" indent="0">
              <a:buNone/>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nước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quốc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tế</a:t>
            </a:r>
            <a:r>
              <a:rPr lang="en-US" sz="2400" dirty="0">
                <a:solidFill>
                  <a:srgbClr val="0000FF"/>
                </a:solidFill>
                <a:latin typeface="Times New Roman" panose="02020603050405020304" pitchFamily="18" charset="0"/>
                <a:cs typeface="Times New Roman" panose="02020603050405020304" pitchFamily="18" charset="0"/>
              </a:rPr>
              <a:t>: ……………….. </a:t>
            </a:r>
          </a:p>
          <a:p>
            <a:pPr marL="34290" indent="0">
              <a:buNone/>
            </a:pPr>
            <a:endParaRPr lang="en-US" dirty="0"/>
          </a:p>
        </p:txBody>
      </p:sp>
    </p:spTree>
    <p:extLst>
      <p:ext uri="{BB962C8B-B14F-4D97-AF65-F5344CB8AC3E}">
        <p14:creationId xmlns:p14="http://schemas.microsoft.com/office/powerpoint/2010/main" val="3483938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Theme1">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Theme1" id="{284E2F5E-5E8B-4E0A-8F1B-5CD20A616496}" vid="{699A4CE9-055C-4BBB-A9F2-4F31650A6C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2869</TotalTime>
  <Words>18484</Words>
  <Application>Microsoft Office PowerPoint</Application>
  <PresentationFormat>Widescreen</PresentationFormat>
  <Paragraphs>1087</Paragraphs>
  <Slides>116</Slides>
  <Notes>14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116</vt:i4>
      </vt:variant>
    </vt:vector>
  </HeadingPairs>
  <TitlesOfParts>
    <vt:vector size="133" baseType="lpstr">
      <vt:lpstr>ＭＳ Ｐゴシック</vt:lpstr>
      <vt:lpstr>SimSun</vt:lpstr>
      <vt:lpstr>Arial</vt:lpstr>
      <vt:lpstr>Calibri</vt:lpstr>
      <vt:lpstr>Faustina</vt:lpstr>
      <vt:lpstr>Faustina Bold</vt:lpstr>
      <vt:lpstr>Faustina Italics</vt:lpstr>
      <vt:lpstr>Georgia</vt:lpstr>
      <vt:lpstr>Muli</vt:lpstr>
      <vt:lpstr>Muli Bold</vt:lpstr>
      <vt:lpstr>Muli Bold Italics</vt:lpstr>
      <vt:lpstr>Noto Serif Display Bold</vt:lpstr>
      <vt:lpstr>Times</vt:lpstr>
      <vt:lpstr>Times New Roman</vt:lpstr>
      <vt:lpstr>Trebuchet MS</vt:lpstr>
      <vt:lpstr>VNI-Times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Cờ thi đua của Chính phủ</vt:lpstr>
      <vt:lpstr>PowerPoint Presentation</vt:lpstr>
      <vt:lpstr>             Bằng khen của TTgCP để tặng/truy tặng cho               cá nhân đạt 1 trong các tiêu chuẩn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QUY ĐỊNH CỤ THỂ</vt:lpstr>
      <vt:lpstr>THỜI GIAN XÉT TẶNG KHEN THƯỞNG </vt:lpstr>
      <vt:lpstr>PowerPoint Presentation</vt:lpstr>
      <vt:lpstr>Chương I: Những quy định chung</vt:lpstr>
      <vt:lpstr>Chương II: Đối tượng, tiêu chuẩn, danh hiệu thi đua, hình  thức  khen thưởng và tiêu chuẩn danh hiệu thi đua</vt:lpstr>
      <vt:lpstr>PowerPoint Presentation</vt:lpstr>
      <vt:lpstr>PowerPoint Presentation</vt:lpstr>
      <vt:lpstr>PowerPoint Presentation</vt:lpstr>
      <vt:lpstr>Chương II: Đối tượng, tiêu chuẩn, danh hiệu thi đua, hình thức khen thưởng và tiêu chuẩn danh hiệu thi đua</vt:lpstr>
      <vt:lpstr>Chương II: Đối tượng, tiêu chuẩn, danh hiệu thi đua, hình thức khen thưởng và tiêu chuẩn danh hiệu thi đua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Chương III: Thẩm quyền, tuyến trình, quy định về hồ sơ khen thưởng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BÁO CÁO THÀNH TÍCH  ĐỀ NGHỊ TẶNG THƯỞNG HUÂN CHƯƠNG ĐỘC LẬP HẠNG .... (ĐỀ NGHỊ TẶNG THƯỞNG HUÂN CHƯƠNG LAO ĐỘNG HẠNG ........) (ĐỀ NGHỊ TẶNG BẰNG KHEN CỦA THỦ TƯỚNG CHÍNH PHỦ) (ĐỀ NGHỊ TẶNG CỜ THI ĐUA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PCPV</cp:lastModifiedBy>
  <cp:revision>257</cp:revision>
  <cp:lastPrinted>2022-08-25T08:59:36Z</cp:lastPrinted>
  <dcterms:created xsi:type="dcterms:W3CDTF">2017-11-23T06:38:06Z</dcterms:created>
  <dcterms:modified xsi:type="dcterms:W3CDTF">2024-10-30T08:31:09Z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2017-10-25T00:00:00Z</vt:filetime>
  </property>
  <property fmtid="{D5CDD505-2E9C-101B-9397-08002B2CF9AE}" pid="3" name="Creator">
    <vt:lpwstr>Microsoft® PowerPoint® 2013</vt:lpwstr>
  </property>
  <property fmtid="{D5CDD505-2E9C-101B-9397-08002B2CF9AE}" pid="4" name="LastSaved">
    <vt:filetime>2017-11-23T00:00:00Z</vt:filetime>
  </property>
</Properties>
</file>