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8"/>
  </p:notesMasterIdLst>
  <p:handoutMasterIdLst>
    <p:handoutMasterId r:id="rId59"/>
  </p:handoutMasterIdLst>
  <p:sldIdLst>
    <p:sldId id="256" r:id="rId2"/>
    <p:sldId id="275" r:id="rId3"/>
    <p:sldId id="347" r:id="rId4"/>
    <p:sldId id="266" r:id="rId5"/>
    <p:sldId id="315" r:id="rId6"/>
    <p:sldId id="344" r:id="rId7"/>
    <p:sldId id="339" r:id="rId8"/>
    <p:sldId id="270" r:id="rId9"/>
    <p:sldId id="316" r:id="rId10"/>
    <p:sldId id="257" r:id="rId11"/>
    <p:sldId id="317" r:id="rId12"/>
    <p:sldId id="349" r:id="rId13"/>
    <p:sldId id="350" r:id="rId14"/>
    <p:sldId id="351" r:id="rId15"/>
    <p:sldId id="352" r:id="rId16"/>
    <p:sldId id="353" r:id="rId17"/>
    <p:sldId id="389" r:id="rId18"/>
    <p:sldId id="355" r:id="rId19"/>
    <p:sldId id="399" r:id="rId20"/>
    <p:sldId id="401" r:id="rId21"/>
    <p:sldId id="356" r:id="rId22"/>
    <p:sldId id="357" r:id="rId23"/>
    <p:sldId id="358" r:id="rId24"/>
    <p:sldId id="406" r:id="rId25"/>
    <p:sldId id="359" r:id="rId26"/>
    <p:sldId id="360" r:id="rId27"/>
    <p:sldId id="361" r:id="rId28"/>
    <p:sldId id="397" r:id="rId29"/>
    <p:sldId id="363" r:id="rId30"/>
    <p:sldId id="398" r:id="rId31"/>
    <p:sldId id="364" r:id="rId32"/>
    <p:sldId id="366" r:id="rId33"/>
    <p:sldId id="367" r:id="rId34"/>
    <p:sldId id="368" r:id="rId35"/>
    <p:sldId id="369" r:id="rId36"/>
    <p:sldId id="371" r:id="rId37"/>
    <p:sldId id="390" r:id="rId38"/>
    <p:sldId id="373" r:id="rId39"/>
    <p:sldId id="391" r:id="rId40"/>
    <p:sldId id="392" r:id="rId41"/>
    <p:sldId id="376" r:id="rId42"/>
    <p:sldId id="377" r:id="rId43"/>
    <p:sldId id="378" r:id="rId44"/>
    <p:sldId id="393" r:id="rId45"/>
    <p:sldId id="379" r:id="rId46"/>
    <p:sldId id="380" r:id="rId47"/>
    <p:sldId id="395" r:id="rId48"/>
    <p:sldId id="394" r:id="rId49"/>
    <p:sldId id="382" r:id="rId50"/>
    <p:sldId id="383" r:id="rId51"/>
    <p:sldId id="387" r:id="rId52"/>
    <p:sldId id="386" r:id="rId53"/>
    <p:sldId id="309" r:id="rId54"/>
    <p:sldId id="310" r:id="rId55"/>
    <p:sldId id="396" r:id="rId56"/>
    <p:sldId id="265" r:id="rId57"/>
  </p:sldIdLst>
  <p:sldSz cx="12192000" cy="6858000"/>
  <p:notesSz cx="7010400" cy="92964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96F2FE"/>
    <a:srgbClr val="FFCCFF"/>
    <a:srgbClr val="9EE3EC"/>
    <a:srgbClr val="9CE6F8"/>
    <a:srgbClr val="00FFFF"/>
    <a:srgbClr val="FFFF00"/>
    <a:srgbClr val="00CC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83659" autoAdjust="0"/>
  </p:normalViewPr>
  <p:slideViewPr>
    <p:cSldViewPr snapToGrid="0">
      <p:cViewPr varScale="1">
        <p:scale>
          <a:sx n="97" d="100"/>
          <a:sy n="97" d="100"/>
        </p:scale>
        <p:origin x="107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66" Type="http://schemas.microsoft.com/office/2016/11/relationships/changesInfo" Target="changesInfos/changesInfo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anh Nguyen" userId="2738f89d3772bff6" providerId="LiveId" clId="{A089E450-689A-4D3A-8F3D-FA836369D37B}"/>
    <pc:docChg chg="undo redo custSel addSld delSld modSld">
      <pc:chgData name="Thanh Nguyen" userId="2738f89d3772bff6" providerId="LiveId" clId="{A089E450-689A-4D3A-8F3D-FA836369D37B}" dt="2024-11-05T03:43:20.547" v="693" actId="1076"/>
      <pc:docMkLst>
        <pc:docMk/>
      </pc:docMkLst>
      <pc:sldChg chg="modSp mod modTransition">
        <pc:chgData name="Thanh Nguyen" userId="2738f89d3772bff6" providerId="LiveId" clId="{A089E450-689A-4D3A-8F3D-FA836369D37B}" dt="2024-11-05T03:28:22.912" v="621"/>
        <pc:sldMkLst>
          <pc:docMk/>
          <pc:sldMk cId="4168919339" sldId="256"/>
        </pc:sldMkLst>
        <pc:spChg chg="mod">
          <ac:chgData name="Thanh Nguyen" userId="2738f89d3772bff6" providerId="LiveId" clId="{A089E450-689A-4D3A-8F3D-FA836369D37B}" dt="2024-11-05T03:11:42.342" v="465" actId="1076"/>
          <ac:spMkLst>
            <pc:docMk/>
            <pc:sldMk cId="4168919339" sldId="256"/>
            <ac:spMk id="4" creationId="{00AC19BB-98B8-D56A-FFEB-6D64AF3D78B2}"/>
          </ac:spMkLst>
        </pc:spChg>
        <pc:spChg chg="mod">
          <ac:chgData name="Thanh Nguyen" userId="2738f89d3772bff6" providerId="LiveId" clId="{A089E450-689A-4D3A-8F3D-FA836369D37B}" dt="2024-11-05T03:12:05.294" v="469" actId="14100"/>
          <ac:spMkLst>
            <pc:docMk/>
            <pc:sldMk cId="4168919339" sldId="256"/>
            <ac:spMk id="5" creationId="{57C411FE-8E91-FD0A-4A94-14CF349F3A96}"/>
          </ac:spMkLst>
        </pc:spChg>
      </pc:sldChg>
      <pc:sldChg chg="modSp mod modTransition modAnim">
        <pc:chgData name="Thanh Nguyen" userId="2738f89d3772bff6" providerId="LiveId" clId="{A089E450-689A-4D3A-8F3D-FA836369D37B}" dt="2024-11-05T03:29:57.391" v="627"/>
        <pc:sldMkLst>
          <pc:docMk/>
          <pc:sldMk cId="2228668154" sldId="257"/>
        </pc:sldMkLst>
        <pc:spChg chg="mod">
          <ac:chgData name="Thanh Nguyen" userId="2738f89d3772bff6" providerId="LiveId" clId="{A089E450-689A-4D3A-8F3D-FA836369D37B}" dt="2024-11-05T03:21:59.305" v="575" actId="20577"/>
          <ac:spMkLst>
            <pc:docMk/>
            <pc:sldMk cId="2228668154" sldId="257"/>
            <ac:spMk id="21" creationId="{00000000-0000-0000-0000-000000000000}"/>
          </ac:spMkLst>
        </pc:spChg>
        <pc:spChg chg="mod">
          <ac:chgData name="Thanh Nguyen" userId="2738f89d3772bff6" providerId="LiveId" clId="{A089E450-689A-4D3A-8F3D-FA836369D37B}" dt="2024-11-05T03:18:51.875" v="535" actId="1076"/>
          <ac:spMkLst>
            <pc:docMk/>
            <pc:sldMk cId="2228668154" sldId="257"/>
            <ac:spMk id="22" creationId="{00000000-0000-0000-0000-000000000000}"/>
          </ac:spMkLst>
        </pc:spChg>
        <pc:spChg chg="mod">
          <ac:chgData name="Thanh Nguyen" userId="2738f89d3772bff6" providerId="LiveId" clId="{A089E450-689A-4D3A-8F3D-FA836369D37B}" dt="2024-11-05T03:22:16.367" v="588" actId="20577"/>
          <ac:spMkLst>
            <pc:docMk/>
            <pc:sldMk cId="2228668154" sldId="257"/>
            <ac:spMk id="24" creationId="{00000000-0000-0000-0000-000000000000}"/>
          </ac:spMkLst>
        </pc:spChg>
      </pc:sldChg>
      <pc:sldChg chg="modSp mod modTransition">
        <pc:chgData name="Thanh Nguyen" userId="2738f89d3772bff6" providerId="LiveId" clId="{A089E450-689A-4D3A-8F3D-FA836369D37B}" dt="2024-11-05T03:28:22.912" v="621"/>
        <pc:sldMkLst>
          <pc:docMk/>
          <pc:sldMk cId="2881523499" sldId="265"/>
        </pc:sldMkLst>
        <pc:spChg chg="mod">
          <ac:chgData name="Thanh Nguyen" userId="2738f89d3772bff6" providerId="LiveId" clId="{A089E450-689A-4D3A-8F3D-FA836369D37B}" dt="2024-11-05T03:10:22.900" v="462" actId="20577"/>
          <ac:spMkLst>
            <pc:docMk/>
            <pc:sldMk cId="2881523499" sldId="265"/>
            <ac:spMk id="4" creationId="{AA26A0A3-78AA-3F36-6312-823B7015EA43}"/>
          </ac:spMkLst>
        </pc:spChg>
      </pc:sldChg>
      <pc:sldChg chg="modSp modTransition">
        <pc:chgData name="Thanh Nguyen" userId="2738f89d3772bff6" providerId="LiveId" clId="{A089E450-689A-4D3A-8F3D-FA836369D37B}" dt="2024-11-05T03:28:52.634" v="623" actId="1076"/>
        <pc:sldMkLst>
          <pc:docMk/>
          <pc:sldMk cId="2695424038" sldId="266"/>
        </pc:sldMkLst>
        <pc:spChg chg="mod">
          <ac:chgData name="Thanh Nguyen" userId="2738f89d3772bff6" providerId="LiveId" clId="{A089E450-689A-4D3A-8F3D-FA836369D37B}" dt="2024-11-05T03:28:52.634" v="623" actId="1076"/>
          <ac:spMkLst>
            <pc:docMk/>
            <pc:sldMk cId="2695424038" sldId="266"/>
            <ac:spMk id="7" creationId="{00000000-0000-0000-0000-000000000000}"/>
          </ac:spMkLst>
        </pc:spChg>
        <pc:spChg chg="mod">
          <ac:chgData name="Thanh Nguyen" userId="2738f89d3772bff6" providerId="LiveId" clId="{A089E450-689A-4D3A-8F3D-FA836369D37B}" dt="2024-11-05T03:28:52.634" v="623" actId="1076"/>
          <ac:spMkLst>
            <pc:docMk/>
            <pc:sldMk cId="2695424038" sldId="266"/>
            <ac:spMk id="8" creationId="{00000000-0000-0000-0000-000000000000}"/>
          </ac:spMkLst>
        </pc:spChg>
        <pc:spChg chg="mod">
          <ac:chgData name="Thanh Nguyen" userId="2738f89d3772bff6" providerId="LiveId" clId="{A089E450-689A-4D3A-8F3D-FA836369D37B}" dt="2024-11-05T02:30:21.649" v="39" actId="1035"/>
          <ac:spMkLst>
            <pc:docMk/>
            <pc:sldMk cId="2695424038" sldId="266"/>
            <ac:spMk id="9" creationId="{00000000-0000-0000-0000-000000000000}"/>
          </ac:spMkLst>
        </pc:spChg>
        <pc:spChg chg="mod">
          <ac:chgData name="Thanh Nguyen" userId="2738f89d3772bff6" providerId="LiveId" clId="{A089E450-689A-4D3A-8F3D-FA836369D37B}" dt="2024-11-05T03:28:46.894" v="622" actId="1076"/>
          <ac:spMkLst>
            <pc:docMk/>
            <pc:sldMk cId="2695424038" sldId="266"/>
            <ac:spMk id="14" creationId="{00000000-0000-0000-0000-000000000000}"/>
          </ac:spMkLst>
        </pc:spChg>
        <pc:spChg chg="mod">
          <ac:chgData name="Thanh Nguyen" userId="2738f89d3772bff6" providerId="LiveId" clId="{A089E450-689A-4D3A-8F3D-FA836369D37B}" dt="2024-11-05T03:28:46.894" v="622" actId="1076"/>
          <ac:spMkLst>
            <pc:docMk/>
            <pc:sldMk cId="2695424038" sldId="266"/>
            <ac:spMk id="15" creationId="{00000000-0000-0000-0000-000000000000}"/>
          </ac:spMkLst>
        </pc:spChg>
        <pc:graphicFrameChg chg="mod">
          <ac:chgData name="Thanh Nguyen" userId="2738f89d3772bff6" providerId="LiveId" clId="{A089E450-689A-4D3A-8F3D-FA836369D37B}" dt="2024-11-05T02:30:21.649" v="39" actId="1035"/>
          <ac:graphicFrameMkLst>
            <pc:docMk/>
            <pc:sldMk cId="2695424038" sldId="266"/>
            <ac:graphicFrameMk id="4" creationId="{00000000-0000-0000-0000-000000000000}"/>
          </ac:graphicFrameMkLst>
        </pc:graphicFrameChg>
      </pc:sldChg>
      <pc:sldChg chg="modSp mod modTransition">
        <pc:chgData name="Thanh Nguyen" userId="2738f89d3772bff6" providerId="LiveId" clId="{A089E450-689A-4D3A-8F3D-FA836369D37B}" dt="2024-11-05T03:28:22.912" v="621"/>
        <pc:sldMkLst>
          <pc:docMk/>
          <pc:sldMk cId="1924520355" sldId="267"/>
        </pc:sldMkLst>
        <pc:spChg chg="mod">
          <ac:chgData name="Thanh Nguyen" userId="2738f89d3772bff6" providerId="LiveId" clId="{A089E450-689A-4D3A-8F3D-FA836369D37B}" dt="2024-11-05T03:22:44.671" v="592" actId="1076"/>
          <ac:spMkLst>
            <pc:docMk/>
            <pc:sldMk cId="1924520355" sldId="267"/>
            <ac:spMk id="2" creationId="{00000000-0000-0000-0000-000000000000}"/>
          </ac:spMkLst>
        </pc:spChg>
        <pc:spChg chg="mod">
          <ac:chgData name="Thanh Nguyen" userId="2738f89d3772bff6" providerId="LiveId" clId="{A089E450-689A-4D3A-8F3D-FA836369D37B}" dt="2024-11-05T03:22:34.723" v="590" actId="255"/>
          <ac:spMkLst>
            <pc:docMk/>
            <pc:sldMk cId="1924520355" sldId="267"/>
            <ac:spMk id="3" creationId="{00000000-0000-0000-0000-000000000000}"/>
          </ac:spMkLst>
        </pc:spChg>
        <pc:spChg chg="mod">
          <ac:chgData name="Thanh Nguyen" userId="2738f89d3772bff6" providerId="LiveId" clId="{A089E450-689A-4D3A-8F3D-FA836369D37B}" dt="2024-11-05T02:40:53.117" v="166" actId="14100"/>
          <ac:spMkLst>
            <pc:docMk/>
            <pc:sldMk cId="1924520355" sldId="267"/>
            <ac:spMk id="9" creationId="{BA6A2A1C-6E1D-2827-3A3A-29D9BF301B77}"/>
          </ac:spMkLst>
        </pc:spChg>
        <pc:spChg chg="mod">
          <ac:chgData name="Thanh Nguyen" userId="2738f89d3772bff6" providerId="LiveId" clId="{A089E450-689A-4D3A-8F3D-FA836369D37B}" dt="2024-11-05T02:36:33.937" v="113" actId="1076"/>
          <ac:spMkLst>
            <pc:docMk/>
            <pc:sldMk cId="1924520355" sldId="267"/>
            <ac:spMk id="12" creationId="{00000000-0000-0000-0000-000000000000}"/>
          </ac:spMkLst>
        </pc:spChg>
      </pc:sldChg>
      <pc:sldChg chg="modSp mod modTransition">
        <pc:chgData name="Thanh Nguyen" userId="2738f89d3772bff6" providerId="LiveId" clId="{A089E450-689A-4D3A-8F3D-FA836369D37B}" dt="2024-11-05T03:28:22.912" v="621"/>
        <pc:sldMkLst>
          <pc:docMk/>
          <pc:sldMk cId="4151464656" sldId="270"/>
        </pc:sldMkLst>
        <pc:spChg chg="mod">
          <ac:chgData name="Thanh Nguyen" userId="2738f89d3772bff6" providerId="LiveId" clId="{A089E450-689A-4D3A-8F3D-FA836369D37B}" dt="2024-11-05T03:17:48.368" v="526" actId="14100"/>
          <ac:spMkLst>
            <pc:docMk/>
            <pc:sldMk cId="4151464656" sldId="270"/>
            <ac:spMk id="2" creationId="{00000000-0000-0000-0000-000000000000}"/>
          </ac:spMkLst>
        </pc:spChg>
        <pc:spChg chg="mod">
          <ac:chgData name="Thanh Nguyen" userId="2738f89d3772bff6" providerId="LiveId" clId="{A089E450-689A-4D3A-8F3D-FA836369D37B}" dt="2024-11-05T02:33:44.170" v="86" actId="14100"/>
          <ac:spMkLst>
            <pc:docMk/>
            <pc:sldMk cId="4151464656" sldId="270"/>
            <ac:spMk id="10" creationId="{00000000-0000-0000-0000-000000000000}"/>
          </ac:spMkLst>
        </pc:spChg>
        <pc:spChg chg="mod">
          <ac:chgData name="Thanh Nguyen" userId="2738f89d3772bff6" providerId="LiveId" clId="{A089E450-689A-4D3A-8F3D-FA836369D37B}" dt="2024-11-05T02:33:40.529" v="85" actId="14100"/>
          <ac:spMkLst>
            <pc:docMk/>
            <pc:sldMk cId="4151464656" sldId="270"/>
            <ac:spMk id="12" creationId="{00000000-0000-0000-0000-000000000000}"/>
          </ac:spMkLst>
        </pc:spChg>
        <pc:spChg chg="mod">
          <ac:chgData name="Thanh Nguyen" userId="2738f89d3772bff6" providerId="LiveId" clId="{A089E450-689A-4D3A-8F3D-FA836369D37B}" dt="2024-11-05T02:33:40.529" v="85" actId="14100"/>
          <ac:spMkLst>
            <pc:docMk/>
            <pc:sldMk cId="4151464656" sldId="270"/>
            <ac:spMk id="19" creationId="{00000000-0000-0000-0000-000000000000}"/>
          </ac:spMkLst>
        </pc:spChg>
        <pc:grpChg chg="mod">
          <ac:chgData name="Thanh Nguyen" userId="2738f89d3772bff6" providerId="LiveId" clId="{A089E450-689A-4D3A-8F3D-FA836369D37B}" dt="2024-11-05T02:33:40.529" v="85" actId="14100"/>
          <ac:grpSpMkLst>
            <pc:docMk/>
            <pc:sldMk cId="4151464656" sldId="270"/>
            <ac:grpSpMk id="8" creationId="{00000000-0000-0000-0000-000000000000}"/>
          </ac:grpSpMkLst>
        </pc:grpChg>
      </pc:sldChg>
      <pc:sldChg chg="delSp modSp mod modTransition">
        <pc:chgData name="Thanh Nguyen" userId="2738f89d3772bff6" providerId="LiveId" clId="{A089E450-689A-4D3A-8F3D-FA836369D37B}" dt="2024-11-05T03:28:22.912" v="621"/>
        <pc:sldMkLst>
          <pc:docMk/>
          <pc:sldMk cId="3998404208" sldId="275"/>
        </pc:sldMkLst>
        <pc:spChg chg="mod">
          <ac:chgData name="Thanh Nguyen" userId="2738f89d3772bff6" providerId="LiveId" clId="{A089E450-689A-4D3A-8F3D-FA836369D37B}" dt="2024-11-05T03:13:12.262" v="483" actId="122"/>
          <ac:spMkLst>
            <pc:docMk/>
            <pc:sldMk cId="3998404208" sldId="275"/>
            <ac:spMk id="2" creationId="{00000000-0000-0000-0000-000000000000}"/>
          </ac:spMkLst>
        </pc:spChg>
        <pc:spChg chg="mod">
          <ac:chgData name="Thanh Nguyen" userId="2738f89d3772bff6" providerId="LiveId" clId="{A089E450-689A-4D3A-8F3D-FA836369D37B}" dt="2024-11-05T03:13:06.952" v="480" actId="14100"/>
          <ac:spMkLst>
            <pc:docMk/>
            <pc:sldMk cId="3998404208" sldId="275"/>
            <ac:spMk id="4" creationId="{00AC19BB-98B8-D56A-FFEB-6D64AF3D78B2}"/>
          </ac:spMkLst>
        </pc:spChg>
        <pc:spChg chg="del">
          <ac:chgData name="Thanh Nguyen" userId="2738f89d3772bff6" providerId="LiveId" clId="{A089E450-689A-4D3A-8F3D-FA836369D37B}" dt="2024-11-05T03:12:15.684" v="470" actId="478"/>
          <ac:spMkLst>
            <pc:docMk/>
            <pc:sldMk cId="3998404208" sldId="275"/>
            <ac:spMk id="5" creationId="{57C411FE-8E91-FD0A-4A94-14CF349F3A96}"/>
          </ac:spMkLst>
        </pc:spChg>
        <pc:spChg chg="mod">
          <ac:chgData name="Thanh Nguyen" userId="2738f89d3772bff6" providerId="LiveId" clId="{A089E450-689A-4D3A-8F3D-FA836369D37B}" dt="2024-11-05T03:13:04.498" v="479" actId="14100"/>
          <ac:spMkLst>
            <pc:docMk/>
            <pc:sldMk cId="3998404208" sldId="275"/>
            <ac:spMk id="6" creationId="{00000000-0000-0000-0000-000000000000}"/>
          </ac:spMkLst>
        </pc:spChg>
        <pc:spChg chg="mod">
          <ac:chgData name="Thanh Nguyen" userId="2738f89d3772bff6" providerId="LiveId" clId="{A089E450-689A-4D3A-8F3D-FA836369D37B}" dt="2024-11-05T03:13:04.498" v="479" actId="14100"/>
          <ac:spMkLst>
            <pc:docMk/>
            <pc:sldMk cId="3998404208" sldId="275"/>
            <ac:spMk id="7" creationId="{00000000-0000-0000-0000-000000000000}"/>
          </ac:spMkLst>
        </pc:spChg>
        <pc:spChg chg="mod">
          <ac:chgData name="Thanh Nguyen" userId="2738f89d3772bff6" providerId="LiveId" clId="{A089E450-689A-4D3A-8F3D-FA836369D37B}" dt="2024-11-05T03:13:04.498" v="479" actId="14100"/>
          <ac:spMkLst>
            <pc:docMk/>
            <pc:sldMk cId="3998404208" sldId="275"/>
            <ac:spMk id="8" creationId="{00000000-0000-0000-0000-000000000000}"/>
          </ac:spMkLst>
        </pc:spChg>
      </pc:sldChg>
      <pc:sldChg chg="delSp modSp mod modTransition">
        <pc:chgData name="Thanh Nguyen" userId="2738f89d3772bff6" providerId="LiveId" clId="{A089E450-689A-4D3A-8F3D-FA836369D37B}" dt="2024-11-05T03:28:22.912" v="621"/>
        <pc:sldMkLst>
          <pc:docMk/>
          <pc:sldMk cId="565005099" sldId="278"/>
        </pc:sldMkLst>
        <pc:spChg chg="del mod">
          <ac:chgData name="Thanh Nguyen" userId="2738f89d3772bff6" providerId="LiveId" clId="{A089E450-689A-4D3A-8F3D-FA836369D37B}" dt="2024-11-05T02:44:07.270" v="174"/>
          <ac:spMkLst>
            <pc:docMk/>
            <pc:sldMk cId="565005099" sldId="278"/>
            <ac:spMk id="3" creationId="{00000000-0000-0000-0000-000000000000}"/>
          </ac:spMkLst>
        </pc:spChg>
        <pc:spChg chg="mod">
          <ac:chgData name="Thanh Nguyen" userId="2738f89d3772bff6" providerId="LiveId" clId="{A089E450-689A-4D3A-8F3D-FA836369D37B}" dt="2024-11-05T03:24:06.377" v="602" actId="20577"/>
          <ac:spMkLst>
            <pc:docMk/>
            <pc:sldMk cId="565005099" sldId="278"/>
            <ac:spMk id="20" creationId="{FAB5D117-9813-9E5D-BE4F-6BA953836FC4}"/>
          </ac:spMkLst>
        </pc:spChg>
        <pc:spChg chg="mod">
          <ac:chgData name="Thanh Nguyen" userId="2738f89d3772bff6" providerId="LiveId" clId="{A089E450-689A-4D3A-8F3D-FA836369D37B}" dt="2024-11-05T03:24:16.506" v="603" actId="255"/>
          <ac:spMkLst>
            <pc:docMk/>
            <pc:sldMk cId="565005099" sldId="278"/>
            <ac:spMk id="23" creationId="{0398D1F4-79EA-02B9-1CE0-0D869CDF814B}"/>
          </ac:spMkLst>
        </pc:spChg>
        <pc:spChg chg="mod">
          <ac:chgData name="Thanh Nguyen" userId="2738f89d3772bff6" providerId="LiveId" clId="{A089E450-689A-4D3A-8F3D-FA836369D37B}" dt="2024-11-05T03:24:36.003" v="606" actId="207"/>
          <ac:spMkLst>
            <pc:docMk/>
            <pc:sldMk cId="565005099" sldId="278"/>
            <ac:spMk id="34" creationId="{96621318-870C-7DF3-F320-EAF366E8623B}"/>
          </ac:spMkLst>
        </pc:spChg>
        <pc:grpChg chg="mod">
          <ac:chgData name="Thanh Nguyen" userId="2738f89d3772bff6" providerId="LiveId" clId="{A089E450-689A-4D3A-8F3D-FA836369D37B}" dt="2024-11-05T02:44:20.008" v="177" actId="14100"/>
          <ac:grpSpMkLst>
            <pc:docMk/>
            <pc:sldMk cId="565005099" sldId="278"/>
            <ac:grpSpMk id="24" creationId="{99A81A1F-A25D-38B4-85DA-5E5F29EDF8B5}"/>
          </ac:grpSpMkLst>
        </pc:grpChg>
      </pc:sldChg>
      <pc:sldChg chg="modSp mod modTransition">
        <pc:chgData name="Thanh Nguyen" userId="2738f89d3772bff6" providerId="LiveId" clId="{A089E450-689A-4D3A-8F3D-FA836369D37B}" dt="2024-11-05T03:30:42.760" v="629" actId="1076"/>
        <pc:sldMkLst>
          <pc:docMk/>
          <pc:sldMk cId="2264126485" sldId="279"/>
        </pc:sldMkLst>
        <pc:spChg chg="mod">
          <ac:chgData name="Thanh Nguyen" userId="2738f89d3772bff6" providerId="LiveId" clId="{A089E450-689A-4D3A-8F3D-FA836369D37B}" dt="2024-11-05T03:30:42.760" v="629" actId="1076"/>
          <ac:spMkLst>
            <pc:docMk/>
            <pc:sldMk cId="2264126485" sldId="279"/>
            <ac:spMk id="2" creationId="{00000000-0000-0000-0000-000000000000}"/>
          </ac:spMkLst>
        </pc:spChg>
        <pc:spChg chg="mod">
          <ac:chgData name="Thanh Nguyen" userId="2738f89d3772bff6" providerId="LiveId" clId="{A089E450-689A-4D3A-8F3D-FA836369D37B}" dt="2024-11-05T03:30:42.760" v="629" actId="1076"/>
          <ac:spMkLst>
            <pc:docMk/>
            <pc:sldMk cId="2264126485" sldId="279"/>
            <ac:spMk id="7" creationId="{00000000-0000-0000-0000-000000000000}"/>
          </ac:spMkLst>
        </pc:spChg>
        <pc:spChg chg="mod">
          <ac:chgData name="Thanh Nguyen" userId="2738f89d3772bff6" providerId="LiveId" clId="{A089E450-689A-4D3A-8F3D-FA836369D37B}" dt="2024-11-05T02:45:01.942" v="180" actId="1076"/>
          <ac:spMkLst>
            <pc:docMk/>
            <pc:sldMk cId="2264126485" sldId="279"/>
            <ac:spMk id="14" creationId="{96621318-870C-7DF3-F320-EAF366E8623B}"/>
          </ac:spMkLst>
        </pc:spChg>
        <pc:spChg chg="mod">
          <ac:chgData name="Thanh Nguyen" userId="2738f89d3772bff6" providerId="LiveId" clId="{A089E450-689A-4D3A-8F3D-FA836369D37B}" dt="2024-11-01T08:51:13.812" v="3" actId="14100"/>
          <ac:spMkLst>
            <pc:docMk/>
            <pc:sldMk cId="2264126485" sldId="279"/>
            <ac:spMk id="29" creationId="{7EB46116-1BED-6684-3A70-3CCB1215FC8B}"/>
          </ac:spMkLst>
        </pc:spChg>
        <pc:spChg chg="mod">
          <ac:chgData name="Thanh Nguyen" userId="2738f89d3772bff6" providerId="LiveId" clId="{A089E450-689A-4D3A-8F3D-FA836369D37B}" dt="2024-11-05T03:30:35.569" v="628" actId="1076"/>
          <ac:spMkLst>
            <pc:docMk/>
            <pc:sldMk cId="2264126485" sldId="279"/>
            <ac:spMk id="31" creationId="{00000000-0000-0000-0000-000000000000}"/>
          </ac:spMkLst>
        </pc:spChg>
      </pc:sldChg>
      <pc:sldChg chg="modSp mod modTransition">
        <pc:chgData name="Thanh Nguyen" userId="2738f89d3772bff6" providerId="LiveId" clId="{A089E450-689A-4D3A-8F3D-FA836369D37B}" dt="2024-11-05T03:30:49.606" v="630" actId="1076"/>
        <pc:sldMkLst>
          <pc:docMk/>
          <pc:sldMk cId="1907563435" sldId="280"/>
        </pc:sldMkLst>
        <pc:spChg chg="mod">
          <ac:chgData name="Thanh Nguyen" userId="2738f89d3772bff6" providerId="LiveId" clId="{A089E450-689A-4D3A-8F3D-FA836369D37B}" dt="2024-11-05T03:30:49.606" v="630" actId="1076"/>
          <ac:spMkLst>
            <pc:docMk/>
            <pc:sldMk cId="1907563435" sldId="280"/>
            <ac:spMk id="9" creationId="{00000000-0000-0000-0000-000000000000}"/>
          </ac:spMkLst>
        </pc:spChg>
      </pc:sldChg>
      <pc:sldChg chg="modSp mod modTransition">
        <pc:chgData name="Thanh Nguyen" userId="2738f89d3772bff6" providerId="LiveId" clId="{A089E450-689A-4D3A-8F3D-FA836369D37B}" dt="2024-11-05T03:28:22.912" v="621"/>
        <pc:sldMkLst>
          <pc:docMk/>
          <pc:sldMk cId="4080762774" sldId="281"/>
        </pc:sldMkLst>
        <pc:spChg chg="mod">
          <ac:chgData name="Thanh Nguyen" userId="2738f89d3772bff6" providerId="LiveId" clId="{A089E450-689A-4D3A-8F3D-FA836369D37B}" dt="2024-11-05T03:25:01.098" v="607" actId="1076"/>
          <ac:spMkLst>
            <pc:docMk/>
            <pc:sldMk cId="4080762774" sldId="281"/>
            <ac:spMk id="2" creationId="{00000000-0000-0000-0000-000000000000}"/>
          </ac:spMkLst>
        </pc:spChg>
      </pc:sldChg>
      <pc:sldChg chg="modSp mod modTransition">
        <pc:chgData name="Thanh Nguyen" userId="2738f89d3772bff6" providerId="LiveId" clId="{A089E450-689A-4D3A-8F3D-FA836369D37B}" dt="2024-11-05T03:28:22.912" v="621"/>
        <pc:sldMkLst>
          <pc:docMk/>
          <pc:sldMk cId="885225776" sldId="282"/>
        </pc:sldMkLst>
        <pc:spChg chg="mod">
          <ac:chgData name="Thanh Nguyen" userId="2738f89d3772bff6" providerId="LiveId" clId="{A089E450-689A-4D3A-8F3D-FA836369D37B}" dt="2024-11-05T02:48:53.638" v="220" actId="14100"/>
          <ac:spMkLst>
            <pc:docMk/>
            <pc:sldMk cId="885225776" sldId="282"/>
            <ac:spMk id="7" creationId="{00000000-0000-0000-0000-000000000000}"/>
          </ac:spMkLst>
        </pc:spChg>
        <pc:spChg chg="mod">
          <ac:chgData name="Thanh Nguyen" userId="2738f89d3772bff6" providerId="LiveId" clId="{A089E450-689A-4D3A-8F3D-FA836369D37B}" dt="2024-11-05T02:49:00.501" v="222" actId="1076"/>
          <ac:spMkLst>
            <pc:docMk/>
            <pc:sldMk cId="885225776" sldId="282"/>
            <ac:spMk id="10" creationId="{00000000-0000-0000-0000-000000000000}"/>
          </ac:spMkLst>
        </pc:spChg>
        <pc:spChg chg="mod">
          <ac:chgData name="Thanh Nguyen" userId="2738f89d3772bff6" providerId="LiveId" clId="{A089E450-689A-4D3A-8F3D-FA836369D37B}" dt="2024-11-05T02:49:00.501" v="222" actId="1076"/>
          <ac:spMkLst>
            <pc:docMk/>
            <pc:sldMk cId="885225776" sldId="282"/>
            <ac:spMk id="11" creationId="{00000000-0000-0000-0000-000000000000}"/>
          </ac:spMkLst>
        </pc:spChg>
        <pc:spChg chg="mod">
          <ac:chgData name="Thanh Nguyen" userId="2738f89d3772bff6" providerId="LiveId" clId="{A089E450-689A-4D3A-8F3D-FA836369D37B}" dt="2024-11-05T03:25:48.294" v="611" actId="14100"/>
          <ac:spMkLst>
            <pc:docMk/>
            <pc:sldMk cId="885225776" sldId="282"/>
            <ac:spMk id="12" creationId="{00000000-0000-0000-0000-000000000000}"/>
          </ac:spMkLst>
        </pc:spChg>
        <pc:grpChg chg="mod">
          <ac:chgData name="Thanh Nguyen" userId="2738f89d3772bff6" providerId="LiveId" clId="{A089E450-689A-4D3A-8F3D-FA836369D37B}" dt="2024-11-05T02:49:00.501" v="222" actId="1076"/>
          <ac:grpSpMkLst>
            <pc:docMk/>
            <pc:sldMk cId="885225776" sldId="282"/>
            <ac:grpSpMk id="9" creationId="{00000000-0000-0000-0000-000000000000}"/>
          </ac:grpSpMkLst>
        </pc:grpChg>
      </pc:sldChg>
      <pc:sldChg chg="modSp mod modTransition">
        <pc:chgData name="Thanh Nguyen" userId="2738f89d3772bff6" providerId="LiveId" clId="{A089E450-689A-4D3A-8F3D-FA836369D37B}" dt="2024-11-05T03:28:22.912" v="621"/>
        <pc:sldMkLst>
          <pc:docMk/>
          <pc:sldMk cId="94560557" sldId="283"/>
        </pc:sldMkLst>
        <pc:graphicFrameChg chg="mod">
          <ac:chgData name="Thanh Nguyen" userId="2738f89d3772bff6" providerId="LiveId" clId="{A089E450-689A-4D3A-8F3D-FA836369D37B}" dt="2024-11-05T02:53:07.034" v="265" actId="1035"/>
          <ac:graphicFrameMkLst>
            <pc:docMk/>
            <pc:sldMk cId="94560557" sldId="283"/>
            <ac:graphicFrameMk id="17" creationId="{E2173DCD-9EF6-5EB8-A9C3-A09256DEFFC4}"/>
          </ac:graphicFrameMkLst>
        </pc:graphicFrameChg>
      </pc:sldChg>
      <pc:sldChg chg="modTransition">
        <pc:chgData name="Thanh Nguyen" userId="2738f89d3772bff6" providerId="LiveId" clId="{A089E450-689A-4D3A-8F3D-FA836369D37B}" dt="2024-11-05T03:28:22.912" v="621"/>
        <pc:sldMkLst>
          <pc:docMk/>
          <pc:sldMk cId="1106739294" sldId="289"/>
        </pc:sldMkLst>
      </pc:sldChg>
      <pc:sldChg chg="modSp mod modTransition">
        <pc:chgData name="Thanh Nguyen" userId="2738f89d3772bff6" providerId="LiveId" clId="{A089E450-689A-4D3A-8F3D-FA836369D37B}" dt="2024-11-05T03:28:22.912" v="621"/>
        <pc:sldMkLst>
          <pc:docMk/>
          <pc:sldMk cId="862609304" sldId="292"/>
        </pc:sldMkLst>
        <pc:spChg chg="mod">
          <ac:chgData name="Thanh Nguyen" userId="2738f89d3772bff6" providerId="LiveId" clId="{A089E450-689A-4D3A-8F3D-FA836369D37B}" dt="2024-11-05T02:55:58.732" v="316" actId="1035"/>
          <ac:spMkLst>
            <pc:docMk/>
            <pc:sldMk cId="862609304" sldId="292"/>
            <ac:spMk id="3" creationId="{00000000-0000-0000-0000-000000000000}"/>
          </ac:spMkLst>
        </pc:spChg>
        <pc:spChg chg="mod">
          <ac:chgData name="Thanh Nguyen" userId="2738f89d3772bff6" providerId="LiveId" clId="{A089E450-689A-4D3A-8F3D-FA836369D37B}" dt="2024-11-05T02:54:59.323" v="300" actId="1076"/>
          <ac:spMkLst>
            <pc:docMk/>
            <pc:sldMk cId="862609304" sldId="292"/>
            <ac:spMk id="13" creationId="{00000000-0000-0000-0000-000000000000}"/>
          </ac:spMkLst>
        </pc:spChg>
        <pc:spChg chg="mod">
          <ac:chgData name="Thanh Nguyen" userId="2738f89d3772bff6" providerId="LiveId" clId="{A089E450-689A-4D3A-8F3D-FA836369D37B}" dt="2024-11-05T02:54:44.261" v="283" actId="14100"/>
          <ac:spMkLst>
            <pc:docMk/>
            <pc:sldMk cId="862609304" sldId="292"/>
            <ac:spMk id="22" creationId="{00000000-0000-0000-0000-000000000000}"/>
          </ac:spMkLst>
        </pc:spChg>
        <pc:spChg chg="mod">
          <ac:chgData name="Thanh Nguyen" userId="2738f89d3772bff6" providerId="LiveId" clId="{A089E450-689A-4D3A-8F3D-FA836369D37B}" dt="2024-11-05T02:54:36.543" v="280" actId="14100"/>
          <ac:spMkLst>
            <pc:docMk/>
            <pc:sldMk cId="862609304" sldId="292"/>
            <ac:spMk id="23" creationId="{00000000-0000-0000-0000-000000000000}"/>
          </ac:spMkLst>
        </pc:spChg>
        <pc:grpChg chg="mod">
          <ac:chgData name="Thanh Nguyen" userId="2738f89d3772bff6" providerId="LiveId" clId="{A089E450-689A-4D3A-8F3D-FA836369D37B}" dt="2024-11-05T02:55:58.732" v="316" actId="1035"/>
          <ac:grpSpMkLst>
            <pc:docMk/>
            <pc:sldMk cId="862609304" sldId="292"/>
            <ac:grpSpMk id="14" creationId="{00000000-0000-0000-0000-000000000000}"/>
          </ac:grpSpMkLst>
        </pc:grpChg>
        <pc:grpChg chg="mod">
          <ac:chgData name="Thanh Nguyen" userId="2738f89d3772bff6" providerId="LiveId" clId="{A089E450-689A-4D3A-8F3D-FA836369D37B}" dt="2024-11-05T02:54:37.448" v="281" actId="120"/>
          <ac:grpSpMkLst>
            <pc:docMk/>
            <pc:sldMk cId="862609304" sldId="292"/>
            <ac:grpSpMk id="21" creationId="{00000000-0000-0000-0000-000000000000}"/>
          </ac:grpSpMkLst>
        </pc:grpChg>
      </pc:sldChg>
      <pc:sldChg chg="modSp mod modTransition">
        <pc:chgData name="Thanh Nguyen" userId="2738f89d3772bff6" providerId="LiveId" clId="{A089E450-689A-4D3A-8F3D-FA836369D37B}" dt="2024-11-05T03:36:40.300" v="667" actId="14100"/>
        <pc:sldMkLst>
          <pc:docMk/>
          <pc:sldMk cId="3234824613" sldId="295"/>
        </pc:sldMkLst>
        <pc:spChg chg="mod">
          <ac:chgData name="Thanh Nguyen" userId="2738f89d3772bff6" providerId="LiveId" clId="{A089E450-689A-4D3A-8F3D-FA836369D37B}" dt="2024-11-05T03:36:40.300" v="667" actId="14100"/>
          <ac:spMkLst>
            <pc:docMk/>
            <pc:sldMk cId="3234824613" sldId="295"/>
            <ac:spMk id="7" creationId="{00000000-0000-0000-0000-000000000000}"/>
          </ac:spMkLst>
        </pc:spChg>
      </pc:sldChg>
      <pc:sldChg chg="modSp mod modTransition">
        <pc:chgData name="Thanh Nguyen" userId="2738f89d3772bff6" providerId="LiveId" clId="{A089E450-689A-4D3A-8F3D-FA836369D37B}" dt="2024-11-05T03:28:22.912" v="621"/>
        <pc:sldMkLst>
          <pc:docMk/>
          <pc:sldMk cId="2730966817" sldId="296"/>
        </pc:sldMkLst>
        <pc:spChg chg="mod">
          <ac:chgData name="Thanh Nguyen" userId="2738f89d3772bff6" providerId="LiveId" clId="{A089E450-689A-4D3A-8F3D-FA836369D37B}" dt="2024-11-05T02:58:28.210" v="332" actId="255"/>
          <ac:spMkLst>
            <pc:docMk/>
            <pc:sldMk cId="2730966817" sldId="296"/>
            <ac:spMk id="2" creationId="{00000000-0000-0000-0000-000000000000}"/>
          </ac:spMkLst>
        </pc:spChg>
        <pc:spChg chg="mod">
          <ac:chgData name="Thanh Nguyen" userId="2738f89d3772bff6" providerId="LiveId" clId="{A089E450-689A-4D3A-8F3D-FA836369D37B}" dt="2024-11-05T02:58:37.589" v="333" actId="14100"/>
          <ac:spMkLst>
            <pc:docMk/>
            <pc:sldMk cId="2730966817" sldId="296"/>
            <ac:spMk id="28" creationId="{00000000-0000-0000-0000-000000000000}"/>
          </ac:spMkLst>
        </pc:spChg>
      </pc:sldChg>
      <pc:sldChg chg="modSp mod modTransition">
        <pc:chgData name="Thanh Nguyen" userId="2738f89d3772bff6" providerId="LiveId" clId="{A089E450-689A-4D3A-8F3D-FA836369D37B}" dt="2024-11-05T03:28:22.912" v="621"/>
        <pc:sldMkLst>
          <pc:docMk/>
          <pc:sldMk cId="1969309593" sldId="302"/>
        </pc:sldMkLst>
        <pc:spChg chg="mod">
          <ac:chgData name="Thanh Nguyen" userId="2738f89d3772bff6" providerId="LiveId" clId="{A089E450-689A-4D3A-8F3D-FA836369D37B}" dt="2024-11-05T03:03:21.768" v="376" actId="255"/>
          <ac:spMkLst>
            <pc:docMk/>
            <pc:sldMk cId="1969309593" sldId="302"/>
            <ac:spMk id="12" creationId="{00000000-0000-0000-0000-000000000000}"/>
          </ac:spMkLst>
        </pc:spChg>
        <pc:spChg chg="mod">
          <ac:chgData name="Thanh Nguyen" userId="2738f89d3772bff6" providerId="LiveId" clId="{A089E450-689A-4D3A-8F3D-FA836369D37B}" dt="2024-11-05T03:03:21.768" v="376" actId="255"/>
          <ac:spMkLst>
            <pc:docMk/>
            <pc:sldMk cId="1969309593" sldId="302"/>
            <ac:spMk id="13" creationId="{00000000-0000-0000-0000-000000000000}"/>
          </ac:spMkLst>
        </pc:spChg>
        <pc:spChg chg="mod">
          <ac:chgData name="Thanh Nguyen" userId="2738f89d3772bff6" providerId="LiveId" clId="{A089E450-689A-4D3A-8F3D-FA836369D37B}" dt="2024-11-05T03:03:28.223" v="378" actId="14100"/>
          <ac:spMkLst>
            <pc:docMk/>
            <pc:sldMk cId="1969309593" sldId="302"/>
            <ac:spMk id="20" creationId="{00000000-0000-0000-0000-000000000000}"/>
          </ac:spMkLst>
        </pc:spChg>
      </pc:sldChg>
      <pc:sldChg chg="modSp mod modTransition">
        <pc:chgData name="Thanh Nguyen" userId="2738f89d3772bff6" providerId="LiveId" clId="{A089E450-689A-4D3A-8F3D-FA836369D37B}" dt="2024-11-05T03:28:22.912" v="621"/>
        <pc:sldMkLst>
          <pc:docMk/>
          <pc:sldMk cId="2026240436" sldId="303"/>
        </pc:sldMkLst>
        <pc:spChg chg="mod">
          <ac:chgData name="Thanh Nguyen" userId="2738f89d3772bff6" providerId="LiveId" clId="{A089E450-689A-4D3A-8F3D-FA836369D37B}" dt="2024-11-05T03:03:42.333" v="379" actId="1076"/>
          <ac:spMkLst>
            <pc:docMk/>
            <pc:sldMk cId="2026240436" sldId="303"/>
            <ac:spMk id="37" creationId="{00000000-0000-0000-0000-000000000000}"/>
          </ac:spMkLst>
        </pc:spChg>
        <pc:grpChg chg="mod">
          <ac:chgData name="Thanh Nguyen" userId="2738f89d3772bff6" providerId="LiveId" clId="{A089E450-689A-4D3A-8F3D-FA836369D37B}" dt="2024-11-05T03:03:42.333" v="379" actId="1076"/>
          <ac:grpSpMkLst>
            <pc:docMk/>
            <pc:sldMk cId="2026240436" sldId="303"/>
            <ac:grpSpMk id="27" creationId="{31376E12-9CEE-7968-4553-A9476A6BB4C0}"/>
          </ac:grpSpMkLst>
        </pc:grpChg>
      </pc:sldChg>
      <pc:sldChg chg="modSp mod modTransition">
        <pc:chgData name="Thanh Nguyen" userId="2738f89d3772bff6" providerId="LiveId" clId="{A089E450-689A-4D3A-8F3D-FA836369D37B}" dt="2024-11-05T03:40:24.036" v="683" actId="14100"/>
        <pc:sldMkLst>
          <pc:docMk/>
          <pc:sldMk cId="3220852864" sldId="304"/>
        </pc:sldMkLst>
        <pc:spChg chg="mod">
          <ac:chgData name="Thanh Nguyen" userId="2738f89d3772bff6" providerId="LiveId" clId="{A089E450-689A-4D3A-8F3D-FA836369D37B}" dt="2024-11-05T03:04:07.797" v="382" actId="14100"/>
          <ac:spMkLst>
            <pc:docMk/>
            <pc:sldMk cId="3220852864" sldId="304"/>
            <ac:spMk id="22" creationId="{CD2E45DA-02D2-19D5-2186-6C0800FDFA60}"/>
          </ac:spMkLst>
        </pc:spChg>
        <pc:spChg chg="mod">
          <ac:chgData name="Thanh Nguyen" userId="2738f89d3772bff6" providerId="LiveId" clId="{A089E450-689A-4D3A-8F3D-FA836369D37B}" dt="2024-11-05T03:40:24.036" v="683" actId="14100"/>
          <ac:spMkLst>
            <pc:docMk/>
            <pc:sldMk cId="3220852864" sldId="304"/>
            <ac:spMk id="23" creationId="{CF3BE0F4-7C72-E38A-0D79-F6D02E37D8A8}"/>
          </ac:spMkLst>
        </pc:spChg>
      </pc:sldChg>
      <pc:sldChg chg="modSp mod modTransition">
        <pc:chgData name="Thanh Nguyen" userId="2738f89d3772bff6" providerId="LiveId" clId="{A089E450-689A-4D3A-8F3D-FA836369D37B}" dt="2024-11-05T03:28:22.912" v="621"/>
        <pc:sldMkLst>
          <pc:docMk/>
          <pc:sldMk cId="2085288884" sldId="305"/>
        </pc:sldMkLst>
        <pc:spChg chg="mod">
          <ac:chgData name="Thanh Nguyen" userId="2738f89d3772bff6" providerId="LiveId" clId="{A089E450-689A-4D3A-8F3D-FA836369D37B}" dt="2024-11-05T03:06:09.209" v="419" actId="14100"/>
          <ac:spMkLst>
            <pc:docMk/>
            <pc:sldMk cId="2085288884" sldId="305"/>
            <ac:spMk id="10" creationId="{00000000-0000-0000-0000-000000000000}"/>
          </ac:spMkLst>
        </pc:spChg>
        <pc:spChg chg="mod">
          <ac:chgData name="Thanh Nguyen" userId="2738f89d3772bff6" providerId="LiveId" clId="{A089E450-689A-4D3A-8F3D-FA836369D37B}" dt="2024-11-05T03:06:01.731" v="417" actId="120"/>
          <ac:spMkLst>
            <pc:docMk/>
            <pc:sldMk cId="2085288884" sldId="305"/>
            <ac:spMk id="11" creationId="{00000000-0000-0000-0000-000000000000}"/>
          </ac:spMkLst>
        </pc:spChg>
        <pc:spChg chg="mod">
          <ac:chgData name="Thanh Nguyen" userId="2738f89d3772bff6" providerId="LiveId" clId="{A089E450-689A-4D3A-8F3D-FA836369D37B}" dt="2024-11-05T03:05:42.772" v="413" actId="1038"/>
          <ac:spMkLst>
            <pc:docMk/>
            <pc:sldMk cId="2085288884" sldId="305"/>
            <ac:spMk id="20" creationId="{00000000-0000-0000-0000-000000000000}"/>
          </ac:spMkLst>
        </pc:spChg>
        <pc:spChg chg="mod">
          <ac:chgData name="Thanh Nguyen" userId="2738f89d3772bff6" providerId="LiveId" clId="{A089E450-689A-4D3A-8F3D-FA836369D37B}" dt="2024-11-05T03:05:42.772" v="413" actId="1038"/>
          <ac:spMkLst>
            <pc:docMk/>
            <pc:sldMk cId="2085288884" sldId="305"/>
            <ac:spMk id="21" creationId="{00000000-0000-0000-0000-000000000000}"/>
          </ac:spMkLst>
        </pc:spChg>
        <pc:spChg chg="mod">
          <ac:chgData name="Thanh Nguyen" userId="2738f89d3772bff6" providerId="LiveId" clId="{A089E450-689A-4D3A-8F3D-FA836369D37B}" dt="2024-11-05T03:05:42.772" v="413" actId="1038"/>
          <ac:spMkLst>
            <pc:docMk/>
            <pc:sldMk cId="2085288884" sldId="305"/>
            <ac:spMk id="23" creationId="{00000000-0000-0000-0000-000000000000}"/>
          </ac:spMkLst>
        </pc:spChg>
        <pc:grpChg chg="mod">
          <ac:chgData name="Thanh Nguyen" userId="2738f89d3772bff6" providerId="LiveId" clId="{A089E450-689A-4D3A-8F3D-FA836369D37B}" dt="2024-11-05T03:05:58.971" v="416" actId="14100"/>
          <ac:grpSpMkLst>
            <pc:docMk/>
            <pc:sldMk cId="2085288884" sldId="305"/>
            <ac:grpSpMk id="9" creationId="{00000000-0000-0000-0000-000000000000}"/>
          </ac:grpSpMkLst>
        </pc:grpChg>
      </pc:sldChg>
      <pc:sldChg chg="modSp mod modTransition">
        <pc:chgData name="Thanh Nguyen" userId="2738f89d3772bff6" providerId="LiveId" clId="{A089E450-689A-4D3A-8F3D-FA836369D37B}" dt="2024-11-05T03:28:22.912" v="621"/>
        <pc:sldMkLst>
          <pc:docMk/>
          <pc:sldMk cId="841727774" sldId="306"/>
        </pc:sldMkLst>
        <pc:spChg chg="mod">
          <ac:chgData name="Thanh Nguyen" userId="2738f89d3772bff6" providerId="LiveId" clId="{A089E450-689A-4D3A-8F3D-FA836369D37B}" dt="2024-11-05T03:04:36.527" v="387" actId="1076"/>
          <ac:spMkLst>
            <pc:docMk/>
            <pc:sldMk cId="841727774" sldId="306"/>
            <ac:spMk id="13" creationId="{00000000-0000-0000-0000-000000000000}"/>
          </ac:spMkLst>
        </pc:spChg>
        <pc:spChg chg="mod">
          <ac:chgData name="Thanh Nguyen" userId="2738f89d3772bff6" providerId="LiveId" clId="{A089E450-689A-4D3A-8F3D-FA836369D37B}" dt="2024-11-05T03:04:59.077" v="396" actId="1076"/>
          <ac:spMkLst>
            <pc:docMk/>
            <pc:sldMk cId="841727774" sldId="306"/>
            <ac:spMk id="23" creationId="{CF3BE0F4-7C72-E38A-0D79-F6D02E37D8A8}"/>
          </ac:spMkLst>
        </pc:spChg>
      </pc:sldChg>
      <pc:sldChg chg="modSp mod modTransition">
        <pc:chgData name="Thanh Nguyen" userId="2738f89d3772bff6" providerId="LiveId" clId="{A089E450-689A-4D3A-8F3D-FA836369D37B}" dt="2024-11-05T03:42:50.070" v="688" actId="14100"/>
        <pc:sldMkLst>
          <pc:docMk/>
          <pc:sldMk cId="129695068" sldId="307"/>
        </pc:sldMkLst>
        <pc:spChg chg="mod">
          <ac:chgData name="Thanh Nguyen" userId="2738f89d3772bff6" providerId="LiveId" clId="{A089E450-689A-4D3A-8F3D-FA836369D37B}" dt="2024-11-05T03:42:30.222" v="686" actId="14100"/>
          <ac:spMkLst>
            <pc:docMk/>
            <pc:sldMk cId="129695068" sldId="307"/>
            <ac:spMk id="10" creationId="{00000000-0000-0000-0000-000000000000}"/>
          </ac:spMkLst>
        </pc:spChg>
        <pc:spChg chg="mod">
          <ac:chgData name="Thanh Nguyen" userId="2738f89d3772bff6" providerId="LiveId" clId="{A089E450-689A-4D3A-8F3D-FA836369D37B}" dt="2024-11-05T03:42:30.222" v="686" actId="14100"/>
          <ac:spMkLst>
            <pc:docMk/>
            <pc:sldMk cId="129695068" sldId="307"/>
            <ac:spMk id="11" creationId="{00000000-0000-0000-0000-000000000000}"/>
          </ac:spMkLst>
        </pc:spChg>
        <pc:spChg chg="mod">
          <ac:chgData name="Thanh Nguyen" userId="2738f89d3772bff6" providerId="LiveId" clId="{A089E450-689A-4D3A-8F3D-FA836369D37B}" dt="2024-11-05T03:07:17.816" v="433" actId="14100"/>
          <ac:spMkLst>
            <pc:docMk/>
            <pc:sldMk cId="129695068" sldId="307"/>
            <ac:spMk id="13" creationId="{00000000-0000-0000-0000-000000000000}"/>
          </ac:spMkLst>
        </pc:spChg>
        <pc:spChg chg="mod">
          <ac:chgData name="Thanh Nguyen" userId="2738f89d3772bff6" providerId="LiveId" clId="{A089E450-689A-4D3A-8F3D-FA836369D37B}" dt="2024-11-05T03:42:50.070" v="688" actId="14100"/>
          <ac:spMkLst>
            <pc:docMk/>
            <pc:sldMk cId="129695068" sldId="307"/>
            <ac:spMk id="20" creationId="{00000000-0000-0000-0000-000000000000}"/>
          </ac:spMkLst>
        </pc:spChg>
        <pc:spChg chg="mod">
          <ac:chgData name="Thanh Nguyen" userId="2738f89d3772bff6" providerId="LiveId" clId="{A089E450-689A-4D3A-8F3D-FA836369D37B}" dt="2024-11-05T03:42:50.070" v="688" actId="14100"/>
          <ac:spMkLst>
            <pc:docMk/>
            <pc:sldMk cId="129695068" sldId="307"/>
            <ac:spMk id="21" creationId="{00000000-0000-0000-0000-000000000000}"/>
          </ac:spMkLst>
        </pc:spChg>
        <pc:spChg chg="mod">
          <ac:chgData name="Thanh Nguyen" userId="2738f89d3772bff6" providerId="LiveId" clId="{A089E450-689A-4D3A-8F3D-FA836369D37B}" dt="2024-11-05T03:42:50.070" v="688" actId="14100"/>
          <ac:spMkLst>
            <pc:docMk/>
            <pc:sldMk cId="129695068" sldId="307"/>
            <ac:spMk id="23" creationId="{00000000-0000-0000-0000-000000000000}"/>
          </ac:spMkLst>
        </pc:spChg>
        <pc:grpChg chg="mod">
          <ac:chgData name="Thanh Nguyen" userId="2738f89d3772bff6" providerId="LiveId" clId="{A089E450-689A-4D3A-8F3D-FA836369D37B}" dt="2024-11-05T03:42:30.222" v="686" actId="14100"/>
          <ac:grpSpMkLst>
            <pc:docMk/>
            <pc:sldMk cId="129695068" sldId="307"/>
            <ac:grpSpMk id="9" creationId="{00000000-0000-0000-0000-000000000000}"/>
          </ac:grpSpMkLst>
        </pc:grpChg>
      </pc:sldChg>
      <pc:sldChg chg="modSp mod modTransition">
        <pc:chgData name="Thanh Nguyen" userId="2738f89d3772bff6" providerId="LiveId" clId="{A089E450-689A-4D3A-8F3D-FA836369D37B}" dt="2024-11-05T03:28:22.912" v="621"/>
        <pc:sldMkLst>
          <pc:docMk/>
          <pc:sldMk cId="2065795686" sldId="309"/>
        </pc:sldMkLst>
        <pc:spChg chg="mod">
          <ac:chgData name="Thanh Nguyen" userId="2738f89d3772bff6" providerId="LiveId" clId="{A089E450-689A-4D3A-8F3D-FA836369D37B}" dt="2024-11-05T03:07:51.367" v="439" actId="1076"/>
          <ac:spMkLst>
            <pc:docMk/>
            <pc:sldMk cId="2065795686" sldId="309"/>
            <ac:spMk id="12" creationId="{00000000-0000-0000-0000-000000000000}"/>
          </ac:spMkLst>
        </pc:spChg>
        <pc:spChg chg="mod">
          <ac:chgData name="Thanh Nguyen" userId="2738f89d3772bff6" providerId="LiveId" clId="{A089E450-689A-4D3A-8F3D-FA836369D37B}" dt="2024-11-05T03:08:06.159" v="440" actId="14100"/>
          <ac:spMkLst>
            <pc:docMk/>
            <pc:sldMk cId="2065795686" sldId="309"/>
            <ac:spMk id="14" creationId="{00000000-0000-0000-0000-000000000000}"/>
          </ac:spMkLst>
        </pc:spChg>
      </pc:sldChg>
      <pc:sldChg chg="modSp mod modTransition">
        <pc:chgData name="Thanh Nguyen" userId="2738f89d3772bff6" providerId="LiveId" clId="{A089E450-689A-4D3A-8F3D-FA836369D37B}" dt="2024-11-05T03:43:20.547" v="693" actId="1076"/>
        <pc:sldMkLst>
          <pc:docMk/>
          <pc:sldMk cId="3683925787" sldId="310"/>
        </pc:sldMkLst>
        <pc:spChg chg="mod">
          <ac:chgData name="Thanh Nguyen" userId="2738f89d3772bff6" providerId="LiveId" clId="{A089E450-689A-4D3A-8F3D-FA836369D37B}" dt="2024-11-05T03:08:22.361" v="443" actId="1076"/>
          <ac:spMkLst>
            <pc:docMk/>
            <pc:sldMk cId="3683925787" sldId="310"/>
            <ac:spMk id="2" creationId="{00000000-0000-0000-0000-000000000000}"/>
          </ac:spMkLst>
        </pc:spChg>
        <pc:spChg chg="mod">
          <ac:chgData name="Thanh Nguyen" userId="2738f89d3772bff6" providerId="LiveId" clId="{A089E450-689A-4D3A-8F3D-FA836369D37B}" dt="2024-11-05T03:08:29.903" v="444" actId="1076"/>
          <ac:spMkLst>
            <pc:docMk/>
            <pc:sldMk cId="3683925787" sldId="310"/>
            <ac:spMk id="7" creationId="{00000000-0000-0000-0000-000000000000}"/>
          </ac:spMkLst>
        </pc:spChg>
        <pc:spChg chg="mod">
          <ac:chgData name="Thanh Nguyen" userId="2738f89d3772bff6" providerId="LiveId" clId="{A089E450-689A-4D3A-8F3D-FA836369D37B}" dt="2024-11-05T03:43:20.547" v="693" actId="1076"/>
          <ac:spMkLst>
            <pc:docMk/>
            <pc:sldMk cId="3683925787" sldId="310"/>
            <ac:spMk id="14" creationId="{00000000-0000-0000-0000-000000000000}"/>
          </ac:spMkLst>
        </pc:spChg>
      </pc:sldChg>
      <pc:sldChg chg="modSp mod modTransition">
        <pc:chgData name="Thanh Nguyen" userId="2738f89d3772bff6" providerId="LiveId" clId="{A089E450-689A-4D3A-8F3D-FA836369D37B}" dt="2024-11-05T03:28:22.912" v="621"/>
        <pc:sldMkLst>
          <pc:docMk/>
          <pc:sldMk cId="3117074654" sldId="311"/>
        </pc:sldMkLst>
        <pc:graphicFrameChg chg="mod">
          <ac:chgData name="Thanh Nguyen" userId="2738f89d3772bff6" providerId="LiveId" clId="{A089E450-689A-4D3A-8F3D-FA836369D37B}" dt="2024-11-05T03:09:30.729" v="455" actId="14100"/>
          <ac:graphicFrameMkLst>
            <pc:docMk/>
            <pc:sldMk cId="3117074654" sldId="311"/>
            <ac:graphicFrameMk id="9" creationId="{88767D9B-C151-C265-EDE4-0CDD60807142}"/>
          </ac:graphicFrameMkLst>
        </pc:graphicFrameChg>
      </pc:sldChg>
      <pc:sldChg chg="addSp delSp modSp mod modTransition">
        <pc:chgData name="Thanh Nguyen" userId="2738f89d3772bff6" providerId="LiveId" clId="{A089E450-689A-4D3A-8F3D-FA836369D37B}" dt="2024-11-05T03:28:22.912" v="621"/>
        <pc:sldMkLst>
          <pc:docMk/>
          <pc:sldMk cId="2258266905" sldId="315"/>
        </pc:sldMkLst>
        <pc:spChg chg="del mod">
          <ac:chgData name="Thanh Nguyen" userId="2738f89d3772bff6" providerId="LiveId" clId="{A089E450-689A-4D3A-8F3D-FA836369D37B}" dt="2024-11-05T03:14:40.413" v="485" actId="478"/>
          <ac:spMkLst>
            <pc:docMk/>
            <pc:sldMk cId="2258266905" sldId="315"/>
            <ac:spMk id="2" creationId="{00000000-0000-0000-0000-000000000000}"/>
          </ac:spMkLst>
        </pc:spChg>
        <pc:spChg chg="mod">
          <ac:chgData name="Thanh Nguyen" userId="2738f89d3772bff6" providerId="LiveId" clId="{A089E450-689A-4D3A-8F3D-FA836369D37B}" dt="2024-11-05T03:16:11.712" v="505" actId="6549"/>
          <ac:spMkLst>
            <pc:docMk/>
            <pc:sldMk cId="2258266905" sldId="315"/>
            <ac:spMk id="3" creationId="{00000000-0000-0000-0000-000000000000}"/>
          </ac:spMkLst>
        </pc:spChg>
        <pc:spChg chg="add del mod">
          <ac:chgData name="Thanh Nguyen" userId="2738f89d3772bff6" providerId="LiveId" clId="{A089E450-689A-4D3A-8F3D-FA836369D37B}" dt="2024-11-05T03:14:48.181" v="487" actId="478"/>
          <ac:spMkLst>
            <pc:docMk/>
            <pc:sldMk cId="2258266905" sldId="315"/>
            <ac:spMk id="5" creationId="{4B64B07D-E9B2-955C-DA5F-F44ED4D3BDB6}"/>
          </ac:spMkLst>
        </pc:spChg>
      </pc:sldChg>
      <pc:sldChg chg="modSp mod modTransition">
        <pc:chgData name="Thanh Nguyen" userId="2738f89d3772bff6" providerId="LiveId" clId="{A089E450-689A-4D3A-8F3D-FA836369D37B}" dt="2024-11-05T03:28:22.912" v="621"/>
        <pc:sldMkLst>
          <pc:docMk/>
          <pc:sldMk cId="1658727822" sldId="316"/>
        </pc:sldMkLst>
        <pc:spChg chg="mod">
          <ac:chgData name="Thanh Nguyen" userId="2738f89d3772bff6" providerId="LiveId" clId="{A089E450-689A-4D3A-8F3D-FA836369D37B}" dt="2024-11-05T03:18:08.228" v="528" actId="14100"/>
          <ac:spMkLst>
            <pc:docMk/>
            <pc:sldMk cId="1658727822" sldId="316"/>
            <ac:spMk id="2" creationId="{00000000-0000-0000-0000-000000000000}"/>
          </ac:spMkLst>
        </pc:spChg>
        <pc:spChg chg="mod">
          <ac:chgData name="Thanh Nguyen" userId="2738f89d3772bff6" providerId="LiveId" clId="{A089E450-689A-4D3A-8F3D-FA836369D37B}" dt="2024-11-05T03:18:11.925" v="529" actId="1076"/>
          <ac:spMkLst>
            <pc:docMk/>
            <pc:sldMk cId="1658727822" sldId="316"/>
            <ac:spMk id="3" creationId="{00000000-0000-0000-0000-000000000000}"/>
          </ac:spMkLst>
        </pc:spChg>
        <pc:spChg chg="mod">
          <ac:chgData name="Thanh Nguyen" userId="2738f89d3772bff6" providerId="LiveId" clId="{A089E450-689A-4D3A-8F3D-FA836369D37B}" dt="2024-11-05T03:18:19.989" v="530" actId="1076"/>
          <ac:spMkLst>
            <pc:docMk/>
            <pc:sldMk cId="1658727822" sldId="316"/>
            <ac:spMk id="17" creationId="{00000000-0000-0000-0000-000000000000}"/>
          </ac:spMkLst>
        </pc:spChg>
      </pc:sldChg>
      <pc:sldChg chg="delSp modSp mod modTransition">
        <pc:chgData name="Thanh Nguyen" userId="2738f89d3772bff6" providerId="LiveId" clId="{A089E450-689A-4D3A-8F3D-FA836369D37B}" dt="2024-11-05T03:28:22.912" v="621"/>
        <pc:sldMkLst>
          <pc:docMk/>
          <pc:sldMk cId="1400419633" sldId="317"/>
        </pc:sldMkLst>
        <pc:spChg chg="mod">
          <ac:chgData name="Thanh Nguyen" userId="2738f89d3772bff6" providerId="LiveId" clId="{A089E450-689A-4D3A-8F3D-FA836369D37B}" dt="2024-11-05T02:35:18.108" v="106" actId="1076"/>
          <ac:spMkLst>
            <pc:docMk/>
            <pc:sldMk cId="1400419633" sldId="317"/>
            <ac:spMk id="2" creationId="{00000000-0000-0000-0000-000000000000}"/>
          </ac:spMkLst>
        </pc:spChg>
        <pc:spChg chg="mod">
          <ac:chgData name="Thanh Nguyen" userId="2738f89d3772bff6" providerId="LiveId" clId="{A089E450-689A-4D3A-8F3D-FA836369D37B}" dt="2024-11-05T02:35:26.520" v="107" actId="1076"/>
          <ac:spMkLst>
            <pc:docMk/>
            <pc:sldMk cId="1400419633" sldId="317"/>
            <ac:spMk id="4" creationId="{00AC19BB-98B8-D56A-FFEB-6D64AF3D78B2}"/>
          </ac:spMkLst>
        </pc:spChg>
        <pc:spChg chg="del">
          <ac:chgData name="Thanh Nguyen" userId="2738f89d3772bff6" providerId="LiveId" clId="{A089E450-689A-4D3A-8F3D-FA836369D37B}" dt="2024-11-05T02:34:30.690" v="96" actId="478"/>
          <ac:spMkLst>
            <pc:docMk/>
            <pc:sldMk cId="1400419633" sldId="317"/>
            <ac:spMk id="5" creationId="{57C411FE-8E91-FD0A-4A94-14CF349F3A96}"/>
          </ac:spMkLst>
        </pc:spChg>
        <pc:graphicFrameChg chg="mod">
          <ac:chgData name="Thanh Nguyen" userId="2738f89d3772bff6" providerId="LiveId" clId="{A089E450-689A-4D3A-8F3D-FA836369D37B}" dt="2024-11-05T02:36:06.158" v="110"/>
          <ac:graphicFrameMkLst>
            <pc:docMk/>
            <pc:sldMk cId="1400419633" sldId="317"/>
            <ac:graphicFrameMk id="6" creationId="{E2173DCD-9EF6-5EB8-A9C3-A09256DEFFC4}"/>
          </ac:graphicFrameMkLst>
        </pc:graphicFrameChg>
      </pc:sldChg>
      <pc:sldChg chg="modSp del mod">
        <pc:chgData name="Thanh Nguyen" userId="2738f89d3772bff6" providerId="LiveId" clId="{A089E450-689A-4D3A-8F3D-FA836369D37B}" dt="2024-11-05T02:47:54.421" v="197" actId="47"/>
        <pc:sldMkLst>
          <pc:docMk/>
          <pc:sldMk cId="1639423687" sldId="319"/>
        </pc:sldMkLst>
        <pc:spChg chg="mod">
          <ac:chgData name="Thanh Nguyen" userId="2738f89d3772bff6" providerId="LiveId" clId="{A089E450-689A-4D3A-8F3D-FA836369D37B}" dt="2024-11-05T02:47:30.330" v="190" actId="21"/>
          <ac:spMkLst>
            <pc:docMk/>
            <pc:sldMk cId="1639423687" sldId="319"/>
            <ac:spMk id="8" creationId="{00000000-0000-0000-0000-000000000000}"/>
          </ac:spMkLst>
        </pc:spChg>
      </pc:sldChg>
      <pc:sldChg chg="modSp mod modTransition">
        <pc:chgData name="Thanh Nguyen" userId="2738f89d3772bff6" providerId="LiveId" clId="{A089E450-689A-4D3A-8F3D-FA836369D37B}" dt="2024-11-05T03:28:22.912" v="621"/>
        <pc:sldMkLst>
          <pc:docMk/>
          <pc:sldMk cId="4050983079" sldId="320"/>
        </pc:sldMkLst>
        <pc:spChg chg="mod">
          <ac:chgData name="Thanh Nguyen" userId="2738f89d3772bff6" providerId="LiveId" clId="{A089E450-689A-4D3A-8F3D-FA836369D37B}" dt="2024-11-05T03:26:42.379" v="617" actId="1076"/>
          <ac:spMkLst>
            <pc:docMk/>
            <pc:sldMk cId="4050983079" sldId="320"/>
            <ac:spMk id="4" creationId="{57C411FE-8E91-FD0A-4A94-14CF349F3A96}"/>
          </ac:spMkLst>
        </pc:spChg>
        <pc:spChg chg="mod">
          <ac:chgData name="Thanh Nguyen" userId="2738f89d3772bff6" providerId="LiveId" clId="{A089E450-689A-4D3A-8F3D-FA836369D37B}" dt="2024-11-05T03:26:37.360" v="616" actId="1076"/>
          <ac:spMkLst>
            <pc:docMk/>
            <pc:sldMk cId="4050983079" sldId="320"/>
            <ac:spMk id="12" creationId="{00000000-0000-0000-0000-000000000000}"/>
          </ac:spMkLst>
        </pc:spChg>
      </pc:sldChg>
      <pc:sldChg chg="modSp mod modTransition">
        <pc:chgData name="Thanh Nguyen" userId="2738f89d3772bff6" providerId="LiveId" clId="{A089E450-689A-4D3A-8F3D-FA836369D37B}" dt="2024-11-05T03:28:22.912" v="621"/>
        <pc:sldMkLst>
          <pc:docMk/>
          <pc:sldMk cId="3872875826" sldId="321"/>
        </pc:sldMkLst>
        <pc:spChg chg="mod">
          <ac:chgData name="Thanh Nguyen" userId="2738f89d3772bff6" providerId="LiveId" clId="{A089E450-689A-4D3A-8F3D-FA836369D37B}" dt="2024-11-05T02:49:37.430" v="227" actId="120"/>
          <ac:spMkLst>
            <pc:docMk/>
            <pc:sldMk cId="3872875826" sldId="321"/>
            <ac:spMk id="4" creationId="{57C411FE-8E91-FD0A-4A94-14CF349F3A96}"/>
          </ac:spMkLst>
        </pc:spChg>
        <pc:spChg chg="mod">
          <ac:chgData name="Thanh Nguyen" userId="2738f89d3772bff6" providerId="LiveId" clId="{A089E450-689A-4D3A-8F3D-FA836369D37B}" dt="2024-11-05T03:26:58.228" v="619" actId="14100"/>
          <ac:spMkLst>
            <pc:docMk/>
            <pc:sldMk cId="3872875826" sldId="321"/>
            <ac:spMk id="8" creationId="{00000000-0000-0000-0000-000000000000}"/>
          </ac:spMkLst>
        </pc:spChg>
      </pc:sldChg>
      <pc:sldChg chg="modTransition">
        <pc:chgData name="Thanh Nguyen" userId="2738f89d3772bff6" providerId="LiveId" clId="{A089E450-689A-4D3A-8F3D-FA836369D37B}" dt="2024-11-05T03:28:22.912" v="621"/>
        <pc:sldMkLst>
          <pc:docMk/>
          <pc:sldMk cId="3981958480" sldId="322"/>
        </pc:sldMkLst>
      </pc:sldChg>
      <pc:sldChg chg="modTransition">
        <pc:chgData name="Thanh Nguyen" userId="2738f89d3772bff6" providerId="LiveId" clId="{A089E450-689A-4D3A-8F3D-FA836369D37B}" dt="2024-11-05T03:28:22.912" v="621"/>
        <pc:sldMkLst>
          <pc:docMk/>
          <pc:sldMk cId="1322560389" sldId="323"/>
        </pc:sldMkLst>
      </pc:sldChg>
      <pc:sldChg chg="modSp mod modTransition">
        <pc:chgData name="Thanh Nguyen" userId="2738f89d3772bff6" providerId="LiveId" clId="{A089E450-689A-4D3A-8F3D-FA836369D37B}" dt="2024-11-05T03:28:22.912" v="621"/>
        <pc:sldMkLst>
          <pc:docMk/>
          <pc:sldMk cId="4101024764" sldId="324"/>
        </pc:sldMkLst>
        <pc:spChg chg="mod">
          <ac:chgData name="Thanh Nguyen" userId="2738f89d3772bff6" providerId="LiveId" clId="{A089E450-689A-4D3A-8F3D-FA836369D37B}" dt="2024-11-05T02:53:33.021" v="269" actId="123"/>
          <ac:spMkLst>
            <pc:docMk/>
            <pc:sldMk cId="4101024764" sldId="324"/>
            <ac:spMk id="4" creationId="{00000000-0000-0000-0000-000000000000}"/>
          </ac:spMkLst>
        </pc:spChg>
        <pc:spChg chg="mod">
          <ac:chgData name="Thanh Nguyen" userId="2738f89d3772bff6" providerId="LiveId" clId="{A089E450-689A-4D3A-8F3D-FA836369D37B}" dt="2024-11-05T02:53:30.468" v="268" actId="123"/>
          <ac:spMkLst>
            <pc:docMk/>
            <pc:sldMk cId="4101024764" sldId="324"/>
            <ac:spMk id="8" creationId="{00000000-0000-0000-0000-000000000000}"/>
          </ac:spMkLst>
        </pc:spChg>
      </pc:sldChg>
      <pc:sldChg chg="delSp modSp mod modTransition">
        <pc:chgData name="Thanh Nguyen" userId="2738f89d3772bff6" providerId="LiveId" clId="{A089E450-689A-4D3A-8F3D-FA836369D37B}" dt="2024-11-05T03:33:12.887" v="644" actId="1076"/>
        <pc:sldMkLst>
          <pc:docMk/>
          <pc:sldMk cId="1422848269" sldId="325"/>
        </pc:sldMkLst>
        <pc:spChg chg="mod">
          <ac:chgData name="Thanh Nguyen" userId="2738f89d3772bff6" providerId="LiveId" clId="{A089E450-689A-4D3A-8F3D-FA836369D37B}" dt="2024-11-05T03:33:02.218" v="643" actId="123"/>
          <ac:spMkLst>
            <pc:docMk/>
            <pc:sldMk cId="1422848269" sldId="325"/>
            <ac:spMk id="2" creationId="{00000000-0000-0000-0000-000000000000}"/>
          </ac:spMkLst>
        </pc:spChg>
        <pc:spChg chg="del mod">
          <ac:chgData name="Thanh Nguyen" userId="2738f89d3772bff6" providerId="LiveId" clId="{A089E450-689A-4D3A-8F3D-FA836369D37B}" dt="2024-11-05T03:32:41.306" v="639" actId="478"/>
          <ac:spMkLst>
            <pc:docMk/>
            <pc:sldMk cId="1422848269" sldId="325"/>
            <ac:spMk id="3" creationId="{00000000-0000-0000-0000-000000000000}"/>
          </ac:spMkLst>
        </pc:spChg>
        <pc:graphicFrameChg chg="mod modGraphic">
          <ac:chgData name="Thanh Nguyen" userId="2738f89d3772bff6" providerId="LiveId" clId="{A089E450-689A-4D3A-8F3D-FA836369D37B}" dt="2024-11-05T03:33:12.887" v="644" actId="1076"/>
          <ac:graphicFrameMkLst>
            <pc:docMk/>
            <pc:sldMk cId="1422848269" sldId="325"/>
            <ac:graphicFrameMk id="12" creationId="{BB289B49-B1DF-74BB-ECE2-DCD18F9EAED0}"/>
          </ac:graphicFrameMkLst>
        </pc:graphicFrameChg>
      </pc:sldChg>
      <pc:sldChg chg="modSp mod modTransition">
        <pc:chgData name="Thanh Nguyen" userId="2738f89d3772bff6" providerId="LiveId" clId="{A089E450-689A-4D3A-8F3D-FA836369D37B}" dt="2024-11-05T03:28:22.912" v="621"/>
        <pc:sldMkLst>
          <pc:docMk/>
          <pc:sldMk cId="1106109475" sldId="326"/>
        </pc:sldMkLst>
        <pc:spChg chg="mod">
          <ac:chgData name="Thanh Nguyen" userId="2738f89d3772bff6" providerId="LiveId" clId="{A089E450-689A-4D3A-8F3D-FA836369D37B}" dt="2024-11-05T02:54:12.129" v="272" actId="14100"/>
          <ac:spMkLst>
            <pc:docMk/>
            <pc:sldMk cId="1106109475" sldId="326"/>
            <ac:spMk id="2" creationId="{00000000-0000-0000-0000-000000000000}"/>
          </ac:spMkLst>
        </pc:spChg>
        <pc:spChg chg="mod">
          <ac:chgData name="Thanh Nguyen" userId="2738f89d3772bff6" providerId="LiveId" clId="{A089E450-689A-4D3A-8F3D-FA836369D37B}" dt="2024-11-05T02:54:15.580" v="273" actId="14100"/>
          <ac:spMkLst>
            <pc:docMk/>
            <pc:sldMk cId="1106109475" sldId="326"/>
            <ac:spMk id="6" creationId="{00000000-0000-0000-0000-000000000000}"/>
          </ac:spMkLst>
        </pc:spChg>
      </pc:sldChg>
      <pc:sldChg chg="modSp mod modTransition">
        <pc:chgData name="Thanh Nguyen" userId="2738f89d3772bff6" providerId="LiveId" clId="{A089E450-689A-4D3A-8F3D-FA836369D37B}" dt="2024-11-05T03:28:22.912" v="621"/>
        <pc:sldMkLst>
          <pc:docMk/>
          <pc:sldMk cId="527033855" sldId="327"/>
        </pc:sldMkLst>
        <pc:spChg chg="mod">
          <ac:chgData name="Thanh Nguyen" userId="2738f89d3772bff6" providerId="LiveId" clId="{A089E450-689A-4D3A-8F3D-FA836369D37B}" dt="2024-11-05T02:56:28.703" v="321" actId="14100"/>
          <ac:spMkLst>
            <pc:docMk/>
            <pc:sldMk cId="527033855" sldId="327"/>
            <ac:spMk id="7" creationId="{00000000-0000-0000-0000-000000000000}"/>
          </ac:spMkLst>
        </pc:spChg>
        <pc:spChg chg="mod">
          <ac:chgData name="Thanh Nguyen" userId="2738f89d3772bff6" providerId="LiveId" clId="{A089E450-689A-4D3A-8F3D-FA836369D37B}" dt="2024-11-05T02:56:23.441" v="320" actId="14100"/>
          <ac:spMkLst>
            <pc:docMk/>
            <pc:sldMk cId="527033855" sldId="327"/>
            <ac:spMk id="10" creationId="{00000000-0000-0000-0000-000000000000}"/>
          </ac:spMkLst>
        </pc:spChg>
        <pc:spChg chg="mod">
          <ac:chgData name="Thanh Nguyen" userId="2738f89d3772bff6" providerId="LiveId" clId="{A089E450-689A-4D3A-8F3D-FA836369D37B}" dt="2024-11-05T02:56:18.103" v="318" actId="14100"/>
          <ac:spMkLst>
            <pc:docMk/>
            <pc:sldMk cId="527033855" sldId="327"/>
            <ac:spMk id="11" creationId="{00000000-0000-0000-0000-000000000000}"/>
          </ac:spMkLst>
        </pc:spChg>
        <pc:grpChg chg="mod">
          <ac:chgData name="Thanh Nguyen" userId="2738f89d3772bff6" providerId="LiveId" clId="{A089E450-689A-4D3A-8F3D-FA836369D37B}" dt="2024-11-05T02:56:18.103" v="318" actId="14100"/>
          <ac:grpSpMkLst>
            <pc:docMk/>
            <pc:sldMk cId="527033855" sldId="327"/>
            <ac:grpSpMk id="9" creationId="{00000000-0000-0000-0000-000000000000}"/>
          </ac:grpSpMkLst>
        </pc:grpChg>
      </pc:sldChg>
      <pc:sldChg chg="modSp mod modTransition">
        <pc:chgData name="Thanh Nguyen" userId="2738f89d3772bff6" providerId="LiveId" clId="{A089E450-689A-4D3A-8F3D-FA836369D37B}" dt="2024-11-05T03:35:10.830" v="659" actId="114"/>
        <pc:sldMkLst>
          <pc:docMk/>
          <pc:sldMk cId="4094832444" sldId="328"/>
        </pc:sldMkLst>
        <pc:spChg chg="mod">
          <ac:chgData name="Thanh Nguyen" userId="2738f89d3772bff6" providerId="LiveId" clId="{A089E450-689A-4D3A-8F3D-FA836369D37B}" dt="2024-11-05T02:56:40.404" v="323" actId="14100"/>
          <ac:spMkLst>
            <pc:docMk/>
            <pc:sldMk cId="4094832444" sldId="328"/>
            <ac:spMk id="2" creationId="{00000000-0000-0000-0000-000000000000}"/>
          </ac:spMkLst>
        </pc:spChg>
        <pc:spChg chg="mod">
          <ac:chgData name="Thanh Nguyen" userId="2738f89d3772bff6" providerId="LiveId" clId="{A089E450-689A-4D3A-8F3D-FA836369D37B}" dt="2024-11-05T02:57:16.354" v="329" actId="14100"/>
          <ac:spMkLst>
            <pc:docMk/>
            <pc:sldMk cId="4094832444" sldId="328"/>
            <ac:spMk id="4" creationId="{00000000-0000-0000-0000-000000000000}"/>
          </ac:spMkLst>
        </pc:spChg>
        <pc:spChg chg="mod">
          <ac:chgData name="Thanh Nguyen" userId="2738f89d3772bff6" providerId="LiveId" clId="{A089E450-689A-4D3A-8F3D-FA836369D37B}" dt="2024-11-05T03:35:10.830" v="659" actId="114"/>
          <ac:spMkLst>
            <pc:docMk/>
            <pc:sldMk cId="4094832444" sldId="328"/>
            <ac:spMk id="8" creationId="{E6EF030B-4FA6-A38D-B55C-8716ADAEA38C}"/>
          </ac:spMkLst>
        </pc:spChg>
        <pc:spChg chg="mod">
          <ac:chgData name="Thanh Nguyen" userId="2738f89d3772bff6" providerId="LiveId" clId="{A089E450-689A-4D3A-8F3D-FA836369D37B}" dt="2024-11-05T03:35:01.490" v="658" actId="20577"/>
          <ac:spMkLst>
            <pc:docMk/>
            <pc:sldMk cId="4094832444" sldId="328"/>
            <ac:spMk id="14" creationId="{26A2BD87-22E0-E5F4-4C93-0EB70732378D}"/>
          </ac:spMkLst>
        </pc:spChg>
      </pc:sldChg>
      <pc:sldChg chg="modSp mod modTransition">
        <pc:chgData name="Thanh Nguyen" userId="2738f89d3772bff6" providerId="LiveId" clId="{A089E450-689A-4D3A-8F3D-FA836369D37B}" dt="2024-11-05T03:35:39.373" v="660" actId="20577"/>
        <pc:sldMkLst>
          <pc:docMk/>
          <pc:sldMk cId="577334518" sldId="331"/>
        </pc:sldMkLst>
        <pc:spChg chg="mod">
          <ac:chgData name="Thanh Nguyen" userId="2738f89d3772bff6" providerId="LiveId" clId="{A089E450-689A-4D3A-8F3D-FA836369D37B}" dt="2024-11-05T03:35:39.373" v="660" actId="20577"/>
          <ac:spMkLst>
            <pc:docMk/>
            <pc:sldMk cId="577334518" sldId="331"/>
            <ac:spMk id="35" creationId="{AFC9DF2B-3E71-13F0-1E0B-D73BA250515A}"/>
          </ac:spMkLst>
        </pc:spChg>
      </pc:sldChg>
      <pc:sldChg chg="modSp mod modTransition">
        <pc:chgData name="Thanh Nguyen" userId="2738f89d3772bff6" providerId="LiveId" clId="{A089E450-689A-4D3A-8F3D-FA836369D37B}" dt="2024-11-05T03:28:22.912" v="621"/>
        <pc:sldMkLst>
          <pc:docMk/>
          <pc:sldMk cId="1139574026" sldId="332"/>
        </pc:sldMkLst>
        <pc:spChg chg="mod">
          <ac:chgData name="Thanh Nguyen" userId="2738f89d3772bff6" providerId="LiveId" clId="{A089E450-689A-4D3A-8F3D-FA836369D37B}" dt="2024-11-05T02:59:22.951" v="337" actId="1076"/>
          <ac:spMkLst>
            <pc:docMk/>
            <pc:sldMk cId="1139574026" sldId="332"/>
            <ac:spMk id="14" creationId="{00000000-0000-0000-0000-000000000000}"/>
          </ac:spMkLst>
        </pc:spChg>
        <pc:spChg chg="mod">
          <ac:chgData name="Thanh Nguyen" userId="2738f89d3772bff6" providerId="LiveId" clId="{A089E450-689A-4D3A-8F3D-FA836369D37B}" dt="2024-11-05T02:59:24.891" v="338" actId="122"/>
          <ac:spMkLst>
            <pc:docMk/>
            <pc:sldMk cId="1139574026" sldId="332"/>
            <ac:spMk id="15" creationId="{00000000-0000-0000-0000-000000000000}"/>
          </ac:spMkLst>
        </pc:spChg>
        <pc:spChg chg="mod">
          <ac:chgData name="Thanh Nguyen" userId="2738f89d3772bff6" providerId="LiveId" clId="{A089E450-689A-4D3A-8F3D-FA836369D37B}" dt="2024-11-05T02:59:56.931" v="345" actId="1076"/>
          <ac:spMkLst>
            <pc:docMk/>
            <pc:sldMk cId="1139574026" sldId="332"/>
            <ac:spMk id="16" creationId="{00000000-0000-0000-0000-000000000000}"/>
          </ac:spMkLst>
        </pc:spChg>
        <pc:grpChg chg="mod">
          <ac:chgData name="Thanh Nguyen" userId="2738f89d3772bff6" providerId="LiveId" clId="{A089E450-689A-4D3A-8F3D-FA836369D37B}" dt="2024-11-05T02:59:56.931" v="345" actId="1076"/>
          <ac:grpSpMkLst>
            <pc:docMk/>
            <pc:sldMk cId="1139574026" sldId="332"/>
            <ac:grpSpMk id="6" creationId="{00000000-0000-0000-0000-000000000000}"/>
          </ac:grpSpMkLst>
        </pc:grpChg>
        <pc:grpChg chg="mod">
          <ac:chgData name="Thanh Nguyen" userId="2738f89d3772bff6" providerId="LiveId" clId="{A089E450-689A-4D3A-8F3D-FA836369D37B}" dt="2024-11-05T02:59:22.951" v="337" actId="1076"/>
          <ac:grpSpMkLst>
            <pc:docMk/>
            <pc:sldMk cId="1139574026" sldId="332"/>
            <ac:grpSpMk id="13" creationId="{00000000-0000-0000-0000-000000000000}"/>
          </ac:grpSpMkLst>
        </pc:grpChg>
      </pc:sldChg>
      <pc:sldChg chg="addSp delSp modSp mod modTransition">
        <pc:chgData name="Thanh Nguyen" userId="2738f89d3772bff6" providerId="LiveId" clId="{A089E450-689A-4D3A-8F3D-FA836369D37B}" dt="2024-11-05T03:39:03.300" v="678" actId="1076"/>
        <pc:sldMkLst>
          <pc:docMk/>
          <pc:sldMk cId="1819699247" sldId="333"/>
        </pc:sldMkLst>
        <pc:spChg chg="mod">
          <ac:chgData name="Thanh Nguyen" userId="2738f89d3772bff6" providerId="LiveId" clId="{A089E450-689A-4D3A-8F3D-FA836369D37B}" dt="2024-11-05T03:01:02.029" v="355" actId="20577"/>
          <ac:spMkLst>
            <pc:docMk/>
            <pc:sldMk cId="1819699247" sldId="333"/>
            <ac:spMk id="6" creationId="{CB15E560-BB96-A611-C2B2-3596AA87FA17}"/>
          </ac:spMkLst>
        </pc:spChg>
        <pc:spChg chg="mod">
          <ac:chgData name="Thanh Nguyen" userId="2738f89d3772bff6" providerId="LiveId" clId="{A089E450-689A-4D3A-8F3D-FA836369D37B}" dt="2024-11-05T03:39:03.300" v="678" actId="1076"/>
          <ac:spMkLst>
            <pc:docMk/>
            <pc:sldMk cId="1819699247" sldId="333"/>
            <ac:spMk id="14" creationId="{00000000-0000-0000-0000-000000000000}"/>
          </ac:spMkLst>
        </pc:spChg>
        <pc:spChg chg="mod">
          <ac:chgData name="Thanh Nguyen" userId="2738f89d3772bff6" providerId="LiveId" clId="{A089E450-689A-4D3A-8F3D-FA836369D37B}" dt="2024-11-05T03:39:03.300" v="678" actId="1076"/>
          <ac:spMkLst>
            <pc:docMk/>
            <pc:sldMk cId="1819699247" sldId="333"/>
            <ac:spMk id="15" creationId="{00000000-0000-0000-0000-000000000000}"/>
          </ac:spMkLst>
        </pc:spChg>
        <pc:grpChg chg="add del mod">
          <ac:chgData name="Thanh Nguyen" userId="2738f89d3772bff6" providerId="LiveId" clId="{A089E450-689A-4D3A-8F3D-FA836369D37B}" dt="2024-11-05T03:39:03.300" v="678" actId="1076"/>
          <ac:grpSpMkLst>
            <pc:docMk/>
            <pc:sldMk cId="1819699247" sldId="333"/>
            <ac:grpSpMk id="13" creationId="{00000000-0000-0000-0000-000000000000}"/>
          </ac:grpSpMkLst>
        </pc:grpChg>
        <pc:graphicFrameChg chg="mod modGraphic">
          <ac:chgData name="Thanh Nguyen" userId="2738f89d3772bff6" providerId="LiveId" clId="{A089E450-689A-4D3A-8F3D-FA836369D37B}" dt="2024-11-05T03:38:26.687" v="673" actId="14100"/>
          <ac:graphicFrameMkLst>
            <pc:docMk/>
            <pc:sldMk cId="1819699247" sldId="333"/>
            <ac:graphicFrameMk id="8" creationId="{7AB96E0F-F723-8CEB-7ABC-DCC20E67C5FA}"/>
          </ac:graphicFrameMkLst>
        </pc:graphicFrameChg>
      </pc:sldChg>
      <pc:sldChg chg="modSp mod modTransition">
        <pc:chgData name="Thanh Nguyen" userId="2738f89d3772bff6" providerId="LiveId" clId="{A089E450-689A-4D3A-8F3D-FA836369D37B}" dt="2024-11-05T03:39:38.066" v="682" actId="1076"/>
        <pc:sldMkLst>
          <pc:docMk/>
          <pc:sldMk cId="3681406982" sldId="334"/>
        </pc:sldMkLst>
        <pc:spChg chg="mod">
          <ac:chgData name="Thanh Nguyen" userId="2738f89d3772bff6" providerId="LiveId" clId="{A089E450-689A-4D3A-8F3D-FA836369D37B}" dt="2024-11-05T03:39:22.072" v="679" actId="1076"/>
          <ac:spMkLst>
            <pc:docMk/>
            <pc:sldMk cId="3681406982" sldId="334"/>
            <ac:spMk id="14" creationId="{00000000-0000-0000-0000-000000000000}"/>
          </ac:spMkLst>
        </pc:spChg>
        <pc:spChg chg="mod">
          <ac:chgData name="Thanh Nguyen" userId="2738f89d3772bff6" providerId="LiveId" clId="{A089E450-689A-4D3A-8F3D-FA836369D37B}" dt="2024-11-05T03:39:22.072" v="679" actId="1076"/>
          <ac:spMkLst>
            <pc:docMk/>
            <pc:sldMk cId="3681406982" sldId="334"/>
            <ac:spMk id="15" creationId="{00000000-0000-0000-0000-000000000000}"/>
          </ac:spMkLst>
        </pc:spChg>
        <pc:spChg chg="mod">
          <ac:chgData name="Thanh Nguyen" userId="2738f89d3772bff6" providerId="LiveId" clId="{A089E450-689A-4D3A-8F3D-FA836369D37B}" dt="2024-11-05T03:39:38.066" v="682" actId="1076"/>
          <ac:spMkLst>
            <pc:docMk/>
            <pc:sldMk cId="3681406982" sldId="334"/>
            <ac:spMk id="18" creationId="{00000000-0000-0000-0000-000000000000}"/>
          </ac:spMkLst>
        </pc:spChg>
        <pc:grpChg chg="mod">
          <ac:chgData name="Thanh Nguyen" userId="2738f89d3772bff6" providerId="LiveId" clId="{A089E450-689A-4D3A-8F3D-FA836369D37B}" dt="2024-11-05T03:39:22.072" v="679" actId="1076"/>
          <ac:grpSpMkLst>
            <pc:docMk/>
            <pc:sldMk cId="3681406982" sldId="334"/>
            <ac:grpSpMk id="13" creationId="{00000000-0000-0000-0000-000000000000}"/>
          </ac:grpSpMkLst>
        </pc:grpChg>
        <pc:graphicFrameChg chg="modGraphic">
          <ac:chgData name="Thanh Nguyen" userId="2738f89d3772bff6" providerId="LiveId" clId="{A089E450-689A-4D3A-8F3D-FA836369D37B}" dt="2024-11-05T03:01:21.394" v="357" actId="255"/>
          <ac:graphicFrameMkLst>
            <pc:docMk/>
            <pc:sldMk cId="3681406982" sldId="334"/>
            <ac:graphicFrameMk id="20" creationId="{7AB96E0F-F723-8CEB-7ABC-DCC20E67C5FA}"/>
          </ac:graphicFrameMkLst>
        </pc:graphicFrameChg>
      </pc:sldChg>
      <pc:sldChg chg="modSp mod modTransition">
        <pc:chgData name="Thanh Nguyen" userId="2738f89d3772bff6" providerId="LiveId" clId="{A089E450-689A-4D3A-8F3D-FA836369D37B}" dt="2024-11-05T03:28:22.912" v="621"/>
        <pc:sldMkLst>
          <pc:docMk/>
          <pc:sldMk cId="1522237773" sldId="335"/>
        </pc:sldMkLst>
        <pc:spChg chg="mod">
          <ac:chgData name="Thanh Nguyen" userId="2738f89d3772bff6" providerId="LiveId" clId="{A089E450-689A-4D3A-8F3D-FA836369D37B}" dt="2024-11-05T03:02:34.218" v="367" actId="14100"/>
          <ac:spMkLst>
            <pc:docMk/>
            <pc:sldMk cId="1522237773" sldId="335"/>
            <ac:spMk id="7" creationId="{E6EF030B-4FA6-A38D-B55C-8716ADAEA38C}"/>
          </ac:spMkLst>
        </pc:spChg>
        <pc:spChg chg="mod">
          <ac:chgData name="Thanh Nguyen" userId="2738f89d3772bff6" providerId="LiveId" clId="{A089E450-689A-4D3A-8F3D-FA836369D37B}" dt="2024-11-05T03:02:51.622" v="370" actId="1076"/>
          <ac:spMkLst>
            <pc:docMk/>
            <pc:sldMk cId="1522237773" sldId="335"/>
            <ac:spMk id="8" creationId="{4E737DF6-47E3-AEFA-42B9-DBBC82656D02}"/>
          </ac:spMkLst>
        </pc:spChg>
        <pc:spChg chg="mod">
          <ac:chgData name="Thanh Nguyen" userId="2738f89d3772bff6" providerId="LiveId" clId="{A089E450-689A-4D3A-8F3D-FA836369D37B}" dt="2024-11-05T03:02:55.050" v="371" actId="14100"/>
          <ac:spMkLst>
            <pc:docMk/>
            <pc:sldMk cId="1522237773" sldId="335"/>
            <ac:spMk id="9" creationId="{26A2BD87-22E0-E5F4-4C93-0EB70732378D}"/>
          </ac:spMkLst>
        </pc:spChg>
        <pc:spChg chg="mod">
          <ac:chgData name="Thanh Nguyen" userId="2738f89d3772bff6" providerId="LiveId" clId="{A089E450-689A-4D3A-8F3D-FA836369D37B}" dt="2024-11-05T03:03:03.962" v="373" actId="1076"/>
          <ac:spMkLst>
            <pc:docMk/>
            <pc:sldMk cId="1522237773" sldId="335"/>
            <ac:spMk id="10" creationId="{4E737DF6-47E3-AEFA-42B9-DBBC82656D02}"/>
          </ac:spMkLst>
        </pc:spChg>
        <pc:cxnChg chg="mod">
          <ac:chgData name="Thanh Nguyen" userId="2738f89d3772bff6" providerId="LiveId" clId="{A089E450-689A-4D3A-8F3D-FA836369D37B}" dt="2024-11-05T03:02:51.622" v="370" actId="1076"/>
          <ac:cxnSpMkLst>
            <pc:docMk/>
            <pc:sldMk cId="1522237773" sldId="335"/>
            <ac:cxnSpMk id="16" creationId="{E2A1DA39-84E5-A4F4-8016-24D000992867}"/>
          </ac:cxnSpMkLst>
        </pc:cxnChg>
        <pc:cxnChg chg="mod">
          <ac:chgData name="Thanh Nguyen" userId="2738f89d3772bff6" providerId="LiveId" clId="{A089E450-689A-4D3A-8F3D-FA836369D37B}" dt="2024-11-05T03:03:06.193" v="374" actId="1076"/>
          <ac:cxnSpMkLst>
            <pc:docMk/>
            <pc:sldMk cId="1522237773" sldId="335"/>
            <ac:cxnSpMk id="17" creationId="{26EF3C47-4EC0-D923-65DA-DDA7D0C1091B}"/>
          </ac:cxnSpMkLst>
        </pc:cxnChg>
      </pc:sldChg>
      <pc:sldChg chg="modSp mod modTransition">
        <pc:chgData name="Thanh Nguyen" userId="2738f89d3772bff6" providerId="LiveId" clId="{A089E450-689A-4D3A-8F3D-FA836369D37B}" dt="2024-11-05T03:28:22.912" v="621"/>
        <pc:sldMkLst>
          <pc:docMk/>
          <pc:sldMk cId="2689382849" sldId="336"/>
        </pc:sldMkLst>
        <pc:spChg chg="mod">
          <ac:chgData name="Thanh Nguyen" userId="2738f89d3772bff6" providerId="LiveId" clId="{A089E450-689A-4D3A-8F3D-FA836369D37B}" dt="2024-11-05T03:07:36.775" v="435" actId="14100"/>
          <ac:spMkLst>
            <pc:docMk/>
            <pc:sldMk cId="2689382849" sldId="336"/>
            <ac:spMk id="14" creationId="{00000000-0000-0000-0000-000000000000}"/>
          </ac:spMkLst>
        </pc:spChg>
        <pc:spChg chg="mod">
          <ac:chgData name="Thanh Nguyen" userId="2738f89d3772bff6" providerId="LiveId" clId="{A089E450-689A-4D3A-8F3D-FA836369D37B}" dt="2024-11-05T03:07:32.181" v="434" actId="14100"/>
          <ac:spMkLst>
            <pc:docMk/>
            <pc:sldMk cId="2689382849" sldId="336"/>
            <ac:spMk id="15" creationId="{00000000-0000-0000-0000-000000000000}"/>
          </ac:spMkLst>
        </pc:spChg>
      </pc:sldChg>
      <pc:sldChg chg="addSp delSp modSp mod modTransition">
        <pc:chgData name="Thanh Nguyen" userId="2738f89d3772bff6" providerId="LiveId" clId="{A089E450-689A-4D3A-8F3D-FA836369D37B}" dt="2024-11-05T03:28:22.912" v="621"/>
        <pc:sldMkLst>
          <pc:docMk/>
          <pc:sldMk cId="357771801" sldId="339"/>
        </pc:sldMkLst>
        <pc:spChg chg="mod">
          <ac:chgData name="Thanh Nguyen" userId="2738f89d3772bff6" providerId="LiveId" clId="{A089E450-689A-4D3A-8F3D-FA836369D37B}" dt="2024-11-05T03:17:31.897" v="524" actId="1076"/>
          <ac:spMkLst>
            <pc:docMk/>
            <pc:sldMk cId="357771801" sldId="339"/>
            <ac:spMk id="2" creationId="{00000000-0000-0000-0000-000000000000}"/>
          </ac:spMkLst>
        </pc:spChg>
        <pc:spChg chg="del mod">
          <ac:chgData name="Thanh Nguyen" userId="2738f89d3772bff6" providerId="LiveId" clId="{A089E450-689A-4D3A-8F3D-FA836369D37B}" dt="2024-11-05T03:16:42.937" v="511"/>
          <ac:spMkLst>
            <pc:docMk/>
            <pc:sldMk cId="357771801" sldId="339"/>
            <ac:spMk id="3" creationId="{00000000-0000-0000-0000-000000000000}"/>
          </ac:spMkLst>
        </pc:spChg>
        <pc:spChg chg="mod">
          <ac:chgData name="Thanh Nguyen" userId="2738f89d3772bff6" providerId="LiveId" clId="{A089E450-689A-4D3A-8F3D-FA836369D37B}" dt="2024-11-05T02:33:16.777" v="81" actId="1076"/>
          <ac:spMkLst>
            <pc:docMk/>
            <pc:sldMk cId="357771801" sldId="339"/>
            <ac:spMk id="10" creationId="{00000000-0000-0000-0000-000000000000}"/>
          </ac:spMkLst>
        </pc:spChg>
        <pc:spChg chg="mod">
          <ac:chgData name="Thanh Nguyen" userId="2738f89d3772bff6" providerId="LiveId" clId="{A089E450-689A-4D3A-8F3D-FA836369D37B}" dt="2024-11-05T02:32:51.102" v="63" actId="1076"/>
          <ac:spMkLst>
            <pc:docMk/>
            <pc:sldMk cId="357771801" sldId="339"/>
            <ac:spMk id="12" creationId="{00000000-0000-0000-0000-000000000000}"/>
          </ac:spMkLst>
        </pc:spChg>
        <pc:spChg chg="mod">
          <ac:chgData name="Thanh Nguyen" userId="2738f89d3772bff6" providerId="LiveId" clId="{A089E450-689A-4D3A-8F3D-FA836369D37B}" dt="2024-11-05T02:32:51.102" v="63" actId="1076"/>
          <ac:spMkLst>
            <pc:docMk/>
            <pc:sldMk cId="357771801" sldId="339"/>
            <ac:spMk id="19" creationId="{00000000-0000-0000-0000-000000000000}"/>
          </ac:spMkLst>
        </pc:spChg>
        <pc:grpChg chg="add del mod">
          <ac:chgData name="Thanh Nguyen" userId="2738f89d3772bff6" providerId="LiveId" clId="{A089E450-689A-4D3A-8F3D-FA836369D37B}" dt="2024-11-05T02:32:51.102" v="63" actId="1076"/>
          <ac:grpSpMkLst>
            <pc:docMk/>
            <pc:sldMk cId="357771801" sldId="339"/>
            <ac:grpSpMk id="8" creationId="{00000000-0000-0000-0000-000000000000}"/>
          </ac:grpSpMkLst>
        </pc:grpChg>
      </pc:sldChg>
      <pc:sldChg chg="addSp modSp mod modTransition">
        <pc:chgData name="Thanh Nguyen" userId="2738f89d3772bff6" providerId="LiveId" clId="{A089E450-689A-4D3A-8F3D-FA836369D37B}" dt="2024-11-05T03:28:22.912" v="621"/>
        <pc:sldMkLst>
          <pc:docMk/>
          <pc:sldMk cId="795008505" sldId="341"/>
        </pc:sldMkLst>
        <pc:spChg chg="add mod">
          <ac:chgData name="Thanh Nguyen" userId="2738f89d3772bff6" providerId="LiveId" clId="{A089E450-689A-4D3A-8F3D-FA836369D37B}" dt="2024-11-05T02:43:09.962" v="168" actId="6549"/>
          <ac:spMkLst>
            <pc:docMk/>
            <pc:sldMk cId="795008505" sldId="341"/>
            <ac:spMk id="2" creationId="{58000A9F-AD10-EA9C-415C-71858502331F}"/>
          </ac:spMkLst>
        </pc:spChg>
        <pc:spChg chg="mod">
          <ac:chgData name="Thanh Nguyen" userId="2738f89d3772bff6" providerId="LiveId" clId="{A089E450-689A-4D3A-8F3D-FA836369D37B}" dt="2024-11-05T02:43:02.210" v="167" actId="255"/>
          <ac:spMkLst>
            <pc:docMk/>
            <pc:sldMk cId="795008505" sldId="341"/>
            <ac:spMk id="3" creationId="{00000000-0000-0000-0000-000000000000}"/>
          </ac:spMkLst>
        </pc:spChg>
        <pc:spChg chg="mod">
          <ac:chgData name="Thanh Nguyen" userId="2738f89d3772bff6" providerId="LiveId" clId="{A089E450-689A-4D3A-8F3D-FA836369D37B}" dt="2024-11-05T02:43:02.210" v="167" actId="255"/>
          <ac:spMkLst>
            <pc:docMk/>
            <pc:sldMk cId="795008505" sldId="341"/>
            <ac:spMk id="4" creationId="{00000000-0000-0000-0000-000000000000}"/>
          </ac:spMkLst>
        </pc:spChg>
      </pc:sldChg>
      <pc:sldChg chg="modSp mod modTransition">
        <pc:chgData name="Thanh Nguyen" userId="2738f89d3772bff6" providerId="LiveId" clId="{A089E450-689A-4D3A-8F3D-FA836369D37B}" dt="2024-11-05T03:28:22.912" v="621"/>
        <pc:sldMkLst>
          <pc:docMk/>
          <pc:sldMk cId="3066563389" sldId="342"/>
        </pc:sldMkLst>
        <pc:spChg chg="mod">
          <ac:chgData name="Thanh Nguyen" userId="2738f89d3772bff6" providerId="LiveId" clId="{A089E450-689A-4D3A-8F3D-FA836369D37B}" dt="2024-11-05T03:23:08.220" v="593" actId="1076"/>
          <ac:spMkLst>
            <pc:docMk/>
            <pc:sldMk cId="3066563389" sldId="342"/>
            <ac:spMk id="4" creationId="{00000000-0000-0000-0000-000000000000}"/>
          </ac:spMkLst>
        </pc:spChg>
        <pc:spChg chg="mod">
          <ac:chgData name="Thanh Nguyen" userId="2738f89d3772bff6" providerId="LiveId" clId="{A089E450-689A-4D3A-8F3D-FA836369D37B}" dt="2024-11-05T03:23:55.007" v="601" actId="1076"/>
          <ac:spMkLst>
            <pc:docMk/>
            <pc:sldMk cId="3066563389" sldId="342"/>
            <ac:spMk id="6" creationId="{00000000-0000-0000-0000-000000000000}"/>
          </ac:spMkLst>
        </pc:spChg>
      </pc:sldChg>
      <pc:sldChg chg="modSp mod modTransition">
        <pc:chgData name="Thanh Nguyen" userId="2738f89d3772bff6" providerId="LiveId" clId="{A089E450-689A-4D3A-8F3D-FA836369D37B}" dt="2024-11-05T03:28:22.912" v="621"/>
        <pc:sldMkLst>
          <pc:docMk/>
          <pc:sldMk cId="3263971380" sldId="343"/>
        </pc:sldMkLst>
        <pc:spChg chg="mod">
          <ac:chgData name="Thanh Nguyen" userId="2738f89d3772bff6" providerId="LiveId" clId="{A089E450-689A-4D3A-8F3D-FA836369D37B}" dt="2024-11-05T02:50:29.580" v="231" actId="14100"/>
          <ac:spMkLst>
            <pc:docMk/>
            <pc:sldMk cId="3263971380" sldId="343"/>
            <ac:spMk id="12" creationId="{57C411FE-8E91-FD0A-4A94-14CF349F3A96}"/>
          </ac:spMkLst>
        </pc:spChg>
      </pc:sldChg>
      <pc:sldChg chg="delSp modSp add mod modTransition">
        <pc:chgData name="Thanh Nguyen" userId="2738f89d3772bff6" providerId="LiveId" clId="{A089E450-689A-4D3A-8F3D-FA836369D37B}" dt="2024-11-05T03:28:22.912" v="621"/>
        <pc:sldMkLst>
          <pc:docMk/>
          <pc:sldMk cId="563695627" sldId="344"/>
        </pc:sldMkLst>
        <pc:spChg chg="mod">
          <ac:chgData name="Thanh Nguyen" userId="2738f89d3772bff6" providerId="LiveId" clId="{A089E450-689A-4D3A-8F3D-FA836369D37B}" dt="2024-11-05T03:17:07.690" v="519" actId="14100"/>
          <ac:spMkLst>
            <pc:docMk/>
            <pc:sldMk cId="563695627" sldId="344"/>
            <ac:spMk id="2" creationId="{0659A800-3B40-D2C0-0941-0C10E178E938}"/>
          </ac:spMkLst>
        </pc:spChg>
        <pc:spChg chg="del mod">
          <ac:chgData name="Thanh Nguyen" userId="2738f89d3772bff6" providerId="LiveId" clId="{A089E450-689A-4D3A-8F3D-FA836369D37B}" dt="2024-11-05T03:16:28.947" v="507" actId="478"/>
          <ac:spMkLst>
            <pc:docMk/>
            <pc:sldMk cId="563695627" sldId="344"/>
            <ac:spMk id="3" creationId="{40037D9B-3C27-5A90-311F-509A0123D2B9}"/>
          </ac:spMkLst>
        </pc:spChg>
      </pc:sldChg>
      <pc:sldChg chg="modSp add mod modTransition">
        <pc:chgData name="Thanh Nguyen" userId="2738f89d3772bff6" providerId="LiveId" clId="{A089E450-689A-4D3A-8F3D-FA836369D37B}" dt="2024-11-05T03:28:22.912" v="621"/>
        <pc:sldMkLst>
          <pc:docMk/>
          <pc:sldMk cId="642999534" sldId="345"/>
        </pc:sldMkLst>
        <pc:spChg chg="mod">
          <ac:chgData name="Thanh Nguyen" userId="2738f89d3772bff6" providerId="LiveId" clId="{A089E450-689A-4D3A-8F3D-FA836369D37B}" dt="2024-11-05T03:26:05.658" v="615" actId="1076"/>
          <ac:spMkLst>
            <pc:docMk/>
            <pc:sldMk cId="642999534" sldId="345"/>
            <ac:spMk id="12" creationId="{B904CB54-2C19-6927-2253-86D4D3EC739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669401-436A-4139-8335-878A62E3A5E5}" type="doc">
      <dgm:prSet loTypeId="urn:microsoft.com/office/officeart/2008/layout/VerticalCurvedList" loCatId="list" qsTypeId="urn:microsoft.com/office/officeart/2005/8/quickstyle/simple1" qsCatId="simple" csTypeId="urn:microsoft.com/office/officeart/2005/8/colors/colorful4" csCatId="colorful" phldr="1"/>
      <dgm:spPr/>
      <dgm:t>
        <a:bodyPr/>
        <a:lstStyle/>
        <a:p>
          <a:endParaRPr lang="en-US"/>
        </a:p>
      </dgm:t>
    </dgm:pt>
    <dgm:pt modelId="{87F79C3B-91B8-45D6-8351-98B78C098599}">
      <dgm:prSet phldrT="[Text]" custT="1"/>
      <dgm:spPr>
        <a:solidFill>
          <a:schemeClr val="accent5">
            <a:lumMod val="20000"/>
            <a:lumOff val="80000"/>
          </a:schemeClr>
        </a:solidFill>
      </dgm:spPr>
      <dgm:t>
        <a:bodyPr/>
        <a:lstStyle/>
        <a:p>
          <a:r>
            <a:rPr lang="en-US" sz="2600" b="1" dirty="0" err="1">
              <a:solidFill>
                <a:srgbClr val="0000FF"/>
              </a:solidFill>
              <a:latin typeface="Times New Roman" panose="02020603050405020304" pitchFamily="18" charset="0"/>
              <a:cs typeface="Times New Roman" panose="02020603050405020304" pitchFamily="18" charset="0"/>
            </a:rPr>
            <a:t>Tại</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Điều</a:t>
          </a:r>
          <a:r>
            <a:rPr lang="en-US" sz="2600" b="1" dirty="0">
              <a:solidFill>
                <a:srgbClr val="0000FF"/>
              </a:solidFill>
              <a:latin typeface="Times New Roman" panose="02020603050405020304" pitchFamily="18" charset="0"/>
              <a:cs typeface="Times New Roman" panose="02020603050405020304" pitchFamily="18" charset="0"/>
            </a:rPr>
            <a:t> 34 </a:t>
          </a:r>
          <a:r>
            <a:rPr lang="en-US" sz="2600" b="1" dirty="0" err="1">
              <a:solidFill>
                <a:srgbClr val="0000FF"/>
              </a:solidFill>
              <a:latin typeface="Times New Roman" panose="02020603050405020304" pitchFamily="18" charset="0"/>
              <a:cs typeface="Times New Roman" panose="02020603050405020304" pitchFamily="18" charset="0"/>
            </a:rPr>
            <a:t>của</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Hiến</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pháp</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năm</a:t>
          </a:r>
          <a:r>
            <a:rPr lang="en-US" sz="2600" b="1" dirty="0">
              <a:solidFill>
                <a:srgbClr val="0000FF"/>
              </a:solidFill>
              <a:latin typeface="Times New Roman" panose="02020603050405020304" pitchFamily="18" charset="0"/>
              <a:cs typeface="Times New Roman" panose="02020603050405020304" pitchFamily="18" charset="0"/>
            </a:rPr>
            <a:t> 2013 </a:t>
          </a:r>
          <a:r>
            <a:rPr lang="en-US" sz="2600" b="1" dirty="0" err="1">
              <a:solidFill>
                <a:srgbClr val="0000FF"/>
              </a:solidFill>
              <a:latin typeface="Times New Roman" panose="02020603050405020304" pitchFamily="18" charset="0"/>
              <a:cs typeface="Times New Roman" panose="02020603050405020304" pitchFamily="18" charset="0"/>
            </a:rPr>
            <a:t>khẳng</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định</a:t>
          </a:r>
          <a:r>
            <a:rPr lang="en-US" sz="2600" b="1" dirty="0">
              <a:solidFill>
                <a:srgbClr val="0000FF"/>
              </a:solidFill>
              <a:latin typeface="Times New Roman" panose="02020603050405020304" pitchFamily="18" charset="0"/>
              <a:cs typeface="Times New Roman" panose="02020603050405020304" pitchFamily="18" charset="0"/>
            </a:rPr>
            <a:t>:</a:t>
          </a:r>
          <a:r>
            <a:rPr lang="en-US" sz="2600" i="1" dirty="0">
              <a:latin typeface="Times New Roman" panose="02020603050405020304" pitchFamily="18" charset="0"/>
              <a:cs typeface="Times New Roman" panose="02020603050405020304" pitchFamily="18" charset="0"/>
            </a:rPr>
            <a:t> </a:t>
          </a:r>
          <a:r>
            <a:rPr lang="en-US" sz="2800" b="1" i="1" dirty="0">
              <a:solidFill>
                <a:srgbClr val="FF0000"/>
              </a:solidFill>
              <a:latin typeface="Times New Roman" panose="02020603050405020304" pitchFamily="18" charset="0"/>
              <a:cs typeface="Times New Roman" panose="02020603050405020304" pitchFamily="18" charset="0"/>
            </a:rPr>
            <a:t>"</a:t>
          </a:r>
          <a:r>
            <a:rPr lang="en-US" sz="2800" b="1" i="1" dirty="0" err="1">
              <a:solidFill>
                <a:srgbClr val="FF0000"/>
              </a:solidFill>
              <a:latin typeface="Times New Roman" panose="02020603050405020304" pitchFamily="18" charset="0"/>
              <a:cs typeface="Times New Roman" panose="02020603050405020304" pitchFamily="18" charset="0"/>
            </a:rPr>
            <a:t>Công</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dân</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có</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quyền</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được</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bảo</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đảm</a:t>
          </a:r>
          <a:r>
            <a:rPr lang="en-US" sz="2800" b="1" i="1" dirty="0">
              <a:solidFill>
                <a:srgbClr val="FF0000"/>
              </a:solidFill>
              <a:latin typeface="Times New Roman" panose="02020603050405020304" pitchFamily="18" charset="0"/>
              <a:cs typeface="Times New Roman" panose="02020603050405020304" pitchFamily="18" charset="0"/>
            </a:rPr>
            <a:t> an </a:t>
          </a:r>
          <a:r>
            <a:rPr lang="en-US" sz="2800" b="1" i="1" dirty="0" err="1">
              <a:solidFill>
                <a:srgbClr val="FF0000"/>
              </a:solidFill>
              <a:latin typeface="Times New Roman" panose="02020603050405020304" pitchFamily="18" charset="0"/>
              <a:cs typeface="Times New Roman" panose="02020603050405020304" pitchFamily="18" charset="0"/>
            </a:rPr>
            <a:t>sinh</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xã</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hội</a:t>
          </a:r>
          <a:r>
            <a:rPr lang="en-US" sz="2800" b="1" i="1" dirty="0">
              <a:solidFill>
                <a:srgbClr val="FF0000"/>
              </a:solidFill>
              <a:latin typeface="Times New Roman" panose="02020603050405020304" pitchFamily="18" charset="0"/>
              <a:cs typeface="Times New Roman" panose="02020603050405020304" pitchFamily="18" charset="0"/>
            </a:rPr>
            <a:t>"</a:t>
          </a:r>
        </a:p>
      </dgm:t>
    </dgm:pt>
    <dgm:pt modelId="{01CDF49A-76B7-43BC-A42B-C3AB2FC25187}" type="parTrans" cxnId="{E4B44C3B-A8B5-4D63-93DC-005703D2C691}">
      <dgm:prSet/>
      <dgm:spPr/>
      <dgm:t>
        <a:bodyPr/>
        <a:lstStyle/>
        <a:p>
          <a:endParaRPr lang="en-US"/>
        </a:p>
      </dgm:t>
    </dgm:pt>
    <dgm:pt modelId="{236463DA-F13F-4E72-9EF2-E8E602C30BFF}" type="sibTrans" cxnId="{E4B44C3B-A8B5-4D63-93DC-005703D2C691}">
      <dgm:prSet/>
      <dgm:spPr/>
      <dgm:t>
        <a:bodyPr/>
        <a:lstStyle/>
        <a:p>
          <a:endParaRPr lang="en-US"/>
        </a:p>
      </dgm:t>
    </dgm:pt>
    <dgm:pt modelId="{75B05085-58E7-4751-8531-99D9E4F32F80}">
      <dgm:prSet phldrT="[Text]" custT="1"/>
      <dgm:spPr>
        <a:solidFill>
          <a:schemeClr val="accent6">
            <a:lumMod val="20000"/>
            <a:lumOff val="80000"/>
          </a:schemeClr>
        </a:solidFill>
      </dgm:spPr>
      <dgm:t>
        <a:bodyPr/>
        <a:lstStyle/>
        <a:p>
          <a:r>
            <a:rPr lang="en-US" sz="2600" b="1" dirty="0" err="1">
              <a:solidFill>
                <a:srgbClr val="0000FF"/>
              </a:solidFill>
              <a:latin typeface="Times New Roman" panose="02020603050405020304" pitchFamily="18" charset="0"/>
              <a:cs typeface="Times New Roman" panose="02020603050405020304" pitchFamily="18" charset="0"/>
            </a:rPr>
            <a:t>Nghị</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quyết</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số</a:t>
          </a:r>
          <a:r>
            <a:rPr lang="en-US" sz="2600" b="1" dirty="0">
              <a:solidFill>
                <a:srgbClr val="0000FF"/>
              </a:solidFill>
              <a:latin typeface="Times New Roman" panose="02020603050405020304" pitchFamily="18" charset="0"/>
              <a:cs typeface="Times New Roman" panose="02020603050405020304" pitchFamily="18" charset="0"/>
            </a:rPr>
            <a:t> 28-NQ/TW </a:t>
          </a:r>
          <a:r>
            <a:rPr lang="en-US" sz="2600" b="1" dirty="0" err="1">
              <a:solidFill>
                <a:srgbClr val="0000FF"/>
              </a:solidFill>
              <a:latin typeface="Times New Roman" panose="02020603050405020304" pitchFamily="18" charset="0"/>
              <a:cs typeface="Times New Roman" panose="02020603050405020304" pitchFamily="18" charset="0"/>
            </a:rPr>
            <a:t>ngày</a:t>
          </a:r>
          <a:r>
            <a:rPr lang="en-US" sz="2600" b="1" dirty="0">
              <a:solidFill>
                <a:srgbClr val="0000FF"/>
              </a:solidFill>
              <a:latin typeface="Times New Roman" panose="02020603050405020304" pitchFamily="18" charset="0"/>
              <a:cs typeface="Times New Roman" panose="02020603050405020304" pitchFamily="18" charset="0"/>
            </a:rPr>
            <a:t> 23/5/2018 </a:t>
          </a:r>
          <a:r>
            <a:rPr lang="en-US" sz="2600" b="1" dirty="0" err="1">
              <a:solidFill>
                <a:srgbClr val="0000FF"/>
              </a:solidFill>
              <a:latin typeface="Times New Roman" panose="02020603050405020304" pitchFamily="18" charset="0"/>
              <a:cs typeface="Times New Roman" panose="02020603050405020304" pitchFamily="18" charset="0"/>
            </a:rPr>
            <a:t>về</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cải</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cách</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chính</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sách</a:t>
          </a:r>
          <a:r>
            <a:rPr lang="en-US" sz="2600" b="1" dirty="0">
              <a:solidFill>
                <a:srgbClr val="0000FF"/>
              </a:solidFill>
              <a:latin typeface="Times New Roman" panose="02020603050405020304" pitchFamily="18" charset="0"/>
              <a:cs typeface="Times New Roman" panose="02020603050405020304" pitchFamily="18" charset="0"/>
            </a:rPr>
            <a:t> BHXH </a:t>
          </a:r>
          <a:r>
            <a:rPr lang="en-US" sz="2600" b="1" dirty="0" err="1">
              <a:solidFill>
                <a:srgbClr val="0000FF"/>
              </a:solidFill>
              <a:latin typeface="Times New Roman" panose="02020603050405020304" pitchFamily="18" charset="0"/>
              <a:cs typeface="Times New Roman" panose="02020603050405020304" pitchFamily="18" charset="0"/>
            </a:rPr>
            <a:t>đề</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ra</a:t>
          </a:r>
          <a:r>
            <a:rPr lang="en-US" sz="2600" b="1" dirty="0">
              <a:solidFill>
                <a:srgbClr val="0000FF"/>
              </a:solidFill>
              <a:latin typeface="Times New Roman" panose="02020603050405020304" pitchFamily="18" charset="0"/>
              <a:cs typeface="Times New Roman" panose="02020603050405020304" pitchFamily="18" charset="0"/>
            </a:rPr>
            <a:t> 5 </a:t>
          </a:r>
          <a:r>
            <a:rPr lang="en-US" sz="2600" b="1" dirty="0" err="1">
              <a:solidFill>
                <a:srgbClr val="0000FF"/>
              </a:solidFill>
              <a:latin typeface="Times New Roman" panose="02020603050405020304" pitchFamily="18" charset="0"/>
              <a:cs typeface="Times New Roman" panose="02020603050405020304" pitchFamily="18" charset="0"/>
            </a:rPr>
            <a:t>nhiệm</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vụ</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trong</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đó</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có</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nhiệm</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vụ</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i="1" dirty="0">
              <a:solidFill>
                <a:srgbClr val="FF0000"/>
              </a:solidFill>
              <a:latin typeface="Times New Roman" panose="02020603050405020304" pitchFamily="18" charset="0"/>
              <a:cs typeface="Times New Roman" panose="02020603050405020304" pitchFamily="18" charset="0"/>
            </a:rPr>
            <a:t>"</a:t>
          </a:r>
          <a:r>
            <a:rPr lang="en-US" sz="2600" b="1" i="1" dirty="0" err="1">
              <a:solidFill>
                <a:srgbClr val="FF0000"/>
              </a:solidFill>
              <a:latin typeface="Times New Roman" panose="02020603050405020304" pitchFamily="18" charset="0"/>
              <a:cs typeface="Times New Roman" panose="02020603050405020304" pitchFamily="18" charset="0"/>
            </a:rPr>
            <a:t>Hoàn</a:t>
          </a:r>
          <a:r>
            <a:rPr lang="en-US" sz="2600" b="1" i="1" dirty="0">
              <a:solidFill>
                <a:srgbClr val="FF0000"/>
              </a:solidFill>
              <a:latin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cs typeface="Times New Roman" panose="02020603050405020304" pitchFamily="18" charset="0"/>
            </a:rPr>
            <a:t>thiện</a:t>
          </a:r>
          <a:r>
            <a:rPr lang="en-US" sz="2600" b="1" i="1" dirty="0">
              <a:solidFill>
                <a:srgbClr val="FF0000"/>
              </a:solidFill>
              <a:latin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cs typeface="Times New Roman" panose="02020603050405020304" pitchFamily="18" charset="0"/>
            </a:rPr>
            <a:t>hệ</a:t>
          </a:r>
          <a:r>
            <a:rPr lang="en-US" sz="2600" b="1" i="1" dirty="0">
              <a:solidFill>
                <a:srgbClr val="FF0000"/>
              </a:solidFill>
              <a:latin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cs typeface="Times New Roman" panose="02020603050405020304" pitchFamily="18" charset="0"/>
            </a:rPr>
            <a:t>thống</a:t>
          </a:r>
          <a:r>
            <a:rPr lang="en-US" sz="2600" b="1" i="1" dirty="0">
              <a:solidFill>
                <a:srgbClr val="FF0000"/>
              </a:solidFill>
              <a:latin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cs typeface="Times New Roman" panose="02020603050405020304" pitchFamily="18" charset="0"/>
            </a:rPr>
            <a:t>pháp</a:t>
          </a:r>
          <a:r>
            <a:rPr lang="en-US" sz="2600" b="1" i="1" dirty="0">
              <a:solidFill>
                <a:srgbClr val="FF0000"/>
              </a:solidFill>
              <a:latin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cs typeface="Times New Roman" panose="02020603050405020304" pitchFamily="18" charset="0"/>
            </a:rPr>
            <a:t>luật</a:t>
          </a:r>
          <a:r>
            <a:rPr lang="en-US" sz="2600" b="1" i="1" dirty="0">
              <a:solidFill>
                <a:srgbClr val="FF0000"/>
              </a:solidFill>
              <a:latin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cs typeface="Times New Roman" panose="02020603050405020304" pitchFamily="18" charset="0"/>
            </a:rPr>
            <a:t>về</a:t>
          </a:r>
          <a:r>
            <a:rPr lang="en-US" sz="2600" b="1" i="1" dirty="0">
              <a:solidFill>
                <a:srgbClr val="FF0000"/>
              </a:solidFill>
              <a:latin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cs typeface="Times New Roman" panose="02020603050405020304" pitchFamily="18" charset="0"/>
            </a:rPr>
            <a:t>lao</a:t>
          </a:r>
          <a:r>
            <a:rPr lang="en-US" sz="2600" b="1" i="1" dirty="0">
              <a:solidFill>
                <a:srgbClr val="FF0000"/>
              </a:solidFill>
              <a:latin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cs typeface="Times New Roman" panose="02020603050405020304" pitchFamily="18" charset="0"/>
            </a:rPr>
            <a:t>động</a:t>
          </a:r>
          <a:r>
            <a:rPr lang="en-US" sz="2600" b="1" i="1" dirty="0">
              <a:solidFill>
                <a:srgbClr val="FF0000"/>
              </a:solidFill>
              <a:latin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cs typeface="Times New Roman" panose="02020603050405020304" pitchFamily="18" charset="0"/>
            </a:rPr>
            <a:t>việc</a:t>
          </a:r>
          <a:r>
            <a:rPr lang="en-US" sz="2600" b="1" i="1" dirty="0">
              <a:solidFill>
                <a:srgbClr val="FF0000"/>
              </a:solidFill>
              <a:latin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cs typeface="Times New Roman" panose="02020603050405020304" pitchFamily="18" charset="0"/>
            </a:rPr>
            <a:t>làm</a:t>
          </a:r>
          <a:r>
            <a:rPr lang="en-US" sz="2600" b="1" i="1" dirty="0">
              <a:solidFill>
                <a:srgbClr val="FF0000"/>
              </a:solidFill>
              <a:latin typeface="Times New Roman" panose="02020603050405020304" pitchFamily="18" charset="0"/>
              <a:cs typeface="Times New Roman" panose="02020603050405020304" pitchFamily="18" charset="0"/>
            </a:rPr>
            <a:t>, BHXH".</a:t>
          </a:r>
        </a:p>
      </dgm:t>
    </dgm:pt>
    <dgm:pt modelId="{35C46CA4-38A2-4791-BE7B-F4A77CBA9801}" type="parTrans" cxnId="{0F5FC3E3-AABE-4175-BDA9-5F5F6C39AFC3}">
      <dgm:prSet/>
      <dgm:spPr/>
      <dgm:t>
        <a:bodyPr/>
        <a:lstStyle/>
        <a:p>
          <a:endParaRPr lang="en-US"/>
        </a:p>
      </dgm:t>
    </dgm:pt>
    <dgm:pt modelId="{39E99C18-5776-465B-9012-A10F1BBE9CC5}" type="sibTrans" cxnId="{0F5FC3E3-AABE-4175-BDA9-5F5F6C39AFC3}">
      <dgm:prSet/>
      <dgm:spPr/>
      <dgm:t>
        <a:bodyPr/>
        <a:lstStyle/>
        <a:p>
          <a:endParaRPr lang="en-US"/>
        </a:p>
      </dgm:t>
    </dgm:pt>
    <dgm:pt modelId="{29CC1ED5-4CB6-42E8-BD2A-9A08D6F1997B}">
      <dgm:prSet phldrT="[Text]" custT="1"/>
      <dgm:spPr>
        <a:solidFill>
          <a:srgbClr val="96F2FE"/>
        </a:solidFill>
      </dgm:spPr>
      <dgm:t>
        <a:bodyPr/>
        <a:lstStyle/>
        <a:p>
          <a:r>
            <a:rPr lang="en-US" sz="2400" b="1" dirty="0" err="1">
              <a:solidFill>
                <a:srgbClr val="0000FF"/>
              </a:solidFill>
              <a:latin typeface="Times New Roman" panose="02020603050405020304" pitchFamily="18" charset="0"/>
              <a:cs typeface="Times New Roman" panose="02020603050405020304" pitchFamily="18" charset="0"/>
            </a:rPr>
            <a:t>Văn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kiện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Đại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hội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đại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biểu</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toàn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quốc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lần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thứ</a:t>
          </a:r>
          <a:r>
            <a:rPr lang="en-US" sz="2400" b="1" dirty="0">
              <a:solidFill>
                <a:srgbClr val="0000FF"/>
              </a:solidFill>
              <a:latin typeface="Times New Roman" panose="02020603050405020304" pitchFamily="18" charset="0"/>
              <a:cs typeface="Times New Roman" panose="02020603050405020304" pitchFamily="18" charset="0"/>
            </a:rPr>
            <a:t> XIII </a:t>
          </a:r>
          <a:r>
            <a:rPr lang="en-US" sz="2400" b="1" dirty="0" err="1">
              <a:solidFill>
                <a:srgbClr val="0000FF"/>
              </a:solidFill>
              <a:latin typeface="Times New Roman" panose="02020603050405020304" pitchFamily="18" charset="0"/>
              <a:cs typeface="Times New Roman" panose="02020603050405020304" pitchFamily="18" charset="0"/>
            </a:rPr>
            <a:t>của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Đảng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đã</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đề</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ra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các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nhiệm</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vụ</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giải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pháp</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liên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quan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trực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tiếp</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đến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việc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hoàn</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thiện</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chính</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sách</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pháp</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luật</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về</a:t>
          </a:r>
          <a:r>
            <a:rPr lang="en-US" sz="2400" b="1" i="1" dirty="0">
              <a:solidFill>
                <a:srgbClr val="FF0000"/>
              </a:solidFill>
              <a:latin typeface="Times New Roman" panose="02020603050405020304" pitchFamily="18" charset="0"/>
              <a:cs typeface="Times New Roman" panose="02020603050405020304" pitchFamily="18" charset="0"/>
            </a:rPr>
            <a:t> an </a:t>
          </a:r>
          <a:r>
            <a:rPr lang="en-US" sz="2400" b="1" i="1" dirty="0" err="1">
              <a:solidFill>
                <a:srgbClr val="FF0000"/>
              </a:solidFill>
              <a:latin typeface="Times New Roman" panose="02020603050405020304" pitchFamily="18" charset="0"/>
              <a:cs typeface="Times New Roman" panose="02020603050405020304" pitchFamily="18" charset="0"/>
            </a:rPr>
            <a:t>sinh</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xã</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hội</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trong</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đó</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có</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chính</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sách</a:t>
          </a:r>
          <a:r>
            <a:rPr lang="en-US" sz="2400" b="1" i="1" dirty="0">
              <a:solidFill>
                <a:srgbClr val="FF0000"/>
              </a:solidFill>
              <a:latin typeface="Times New Roman" panose="02020603050405020304" pitchFamily="18" charset="0"/>
              <a:cs typeface="Times New Roman" panose="02020603050405020304" pitchFamily="18" charset="0"/>
            </a:rPr>
            <a:t> BHXH</a:t>
          </a:r>
        </a:p>
      </dgm:t>
    </dgm:pt>
    <dgm:pt modelId="{65969112-D00A-4D68-843A-CFC76FD4B2B7}" type="parTrans" cxnId="{64909EA9-1435-4CA1-866F-2A82DABDA710}">
      <dgm:prSet/>
      <dgm:spPr/>
      <dgm:t>
        <a:bodyPr/>
        <a:lstStyle/>
        <a:p>
          <a:endParaRPr lang="en-US"/>
        </a:p>
      </dgm:t>
    </dgm:pt>
    <dgm:pt modelId="{B1594DA3-5C17-4017-B03B-A832B945ECE1}" type="sibTrans" cxnId="{64909EA9-1435-4CA1-866F-2A82DABDA710}">
      <dgm:prSet/>
      <dgm:spPr/>
      <dgm:t>
        <a:bodyPr/>
        <a:lstStyle/>
        <a:p>
          <a:endParaRPr lang="en-US"/>
        </a:p>
      </dgm:t>
    </dgm:pt>
    <dgm:pt modelId="{885066EC-CA09-475E-AD4D-05A902385E94}" type="pres">
      <dgm:prSet presAssocID="{59669401-436A-4139-8335-878A62E3A5E5}" presName="Name0" presStyleCnt="0">
        <dgm:presLayoutVars>
          <dgm:chMax val="7"/>
          <dgm:chPref val="7"/>
          <dgm:dir/>
        </dgm:presLayoutVars>
      </dgm:prSet>
      <dgm:spPr/>
      <dgm:t>
        <a:bodyPr/>
        <a:lstStyle/>
        <a:p>
          <a:endParaRPr lang="en-US"/>
        </a:p>
      </dgm:t>
    </dgm:pt>
    <dgm:pt modelId="{EDCF57A1-90E2-4DEF-A6EA-7FC06F3E9462}" type="pres">
      <dgm:prSet presAssocID="{59669401-436A-4139-8335-878A62E3A5E5}" presName="Name1" presStyleCnt="0"/>
      <dgm:spPr/>
    </dgm:pt>
    <dgm:pt modelId="{1059525A-E6AB-4C37-85D4-8A0738947B6F}" type="pres">
      <dgm:prSet presAssocID="{59669401-436A-4139-8335-878A62E3A5E5}" presName="cycle" presStyleCnt="0"/>
      <dgm:spPr/>
    </dgm:pt>
    <dgm:pt modelId="{9B5F280C-00EC-4F6B-AC68-CE9A33007FEF}" type="pres">
      <dgm:prSet presAssocID="{59669401-436A-4139-8335-878A62E3A5E5}" presName="srcNode" presStyleLbl="node1" presStyleIdx="0" presStyleCnt="3"/>
      <dgm:spPr/>
    </dgm:pt>
    <dgm:pt modelId="{8F3B0AB9-78BB-4F14-8D97-50D3A727D182}" type="pres">
      <dgm:prSet presAssocID="{59669401-436A-4139-8335-878A62E3A5E5}" presName="conn" presStyleLbl="parChTrans1D2" presStyleIdx="0" presStyleCnt="1"/>
      <dgm:spPr/>
      <dgm:t>
        <a:bodyPr/>
        <a:lstStyle/>
        <a:p>
          <a:endParaRPr lang="en-US"/>
        </a:p>
      </dgm:t>
    </dgm:pt>
    <dgm:pt modelId="{1CC886BA-D99A-4CA6-B02B-02FCC020AC19}" type="pres">
      <dgm:prSet presAssocID="{59669401-436A-4139-8335-878A62E3A5E5}" presName="extraNode" presStyleLbl="node1" presStyleIdx="0" presStyleCnt="3"/>
      <dgm:spPr/>
    </dgm:pt>
    <dgm:pt modelId="{DEAD87DE-AB36-4E95-A3BC-9A11EE69410A}" type="pres">
      <dgm:prSet presAssocID="{59669401-436A-4139-8335-878A62E3A5E5}" presName="dstNode" presStyleLbl="node1" presStyleIdx="0" presStyleCnt="3"/>
      <dgm:spPr/>
    </dgm:pt>
    <dgm:pt modelId="{16A0174C-6475-499E-B4DF-BEF2E5E6213C}" type="pres">
      <dgm:prSet presAssocID="{87F79C3B-91B8-45D6-8351-98B78C098599}" presName="text_1" presStyleLbl="node1" presStyleIdx="0" presStyleCnt="3" custScaleY="130851">
        <dgm:presLayoutVars>
          <dgm:bulletEnabled val="1"/>
        </dgm:presLayoutVars>
      </dgm:prSet>
      <dgm:spPr/>
      <dgm:t>
        <a:bodyPr/>
        <a:lstStyle/>
        <a:p>
          <a:endParaRPr lang="en-US"/>
        </a:p>
      </dgm:t>
    </dgm:pt>
    <dgm:pt modelId="{93B4FF50-9519-416B-BD9D-38DC8C105019}" type="pres">
      <dgm:prSet presAssocID="{87F79C3B-91B8-45D6-8351-98B78C098599}" presName="accent_1" presStyleCnt="0"/>
      <dgm:spPr/>
    </dgm:pt>
    <dgm:pt modelId="{B2A6D1AB-9BA8-45F1-9D5B-EBE8C9A93347}" type="pres">
      <dgm:prSet presAssocID="{87F79C3B-91B8-45D6-8351-98B78C098599}" presName="accentRepeatNode" presStyleLbl="solidFgAcc1" presStyleIdx="0" presStyleCnt="3" custLinFactNeighborX="-1955"/>
      <dgm:spPr/>
    </dgm:pt>
    <dgm:pt modelId="{3C38970B-F512-4ACD-86C9-054306B32167}" type="pres">
      <dgm:prSet presAssocID="{75B05085-58E7-4751-8531-99D9E4F32F80}" presName="text_2" presStyleLbl="node1" presStyleIdx="1" presStyleCnt="3" custScaleY="120525">
        <dgm:presLayoutVars>
          <dgm:bulletEnabled val="1"/>
        </dgm:presLayoutVars>
      </dgm:prSet>
      <dgm:spPr/>
      <dgm:t>
        <a:bodyPr/>
        <a:lstStyle/>
        <a:p>
          <a:endParaRPr lang="en-US"/>
        </a:p>
      </dgm:t>
    </dgm:pt>
    <dgm:pt modelId="{5BBB8E93-3CD5-4F53-B29B-126B883DC634}" type="pres">
      <dgm:prSet presAssocID="{75B05085-58E7-4751-8531-99D9E4F32F80}" presName="accent_2" presStyleCnt="0"/>
      <dgm:spPr/>
    </dgm:pt>
    <dgm:pt modelId="{9A1D9667-C9FF-4422-A480-9D59D0ADE8D7}" type="pres">
      <dgm:prSet presAssocID="{75B05085-58E7-4751-8531-99D9E4F32F80}" presName="accentRepeatNode" presStyleLbl="solidFgAcc1" presStyleIdx="1" presStyleCnt="3"/>
      <dgm:spPr/>
    </dgm:pt>
    <dgm:pt modelId="{3E1EE7E8-7580-477A-B974-2D79BEB1178F}" type="pres">
      <dgm:prSet presAssocID="{29CC1ED5-4CB6-42E8-BD2A-9A08D6F1997B}" presName="text_3" presStyleLbl="node1" presStyleIdx="2" presStyleCnt="3" custScaleY="129747">
        <dgm:presLayoutVars>
          <dgm:bulletEnabled val="1"/>
        </dgm:presLayoutVars>
      </dgm:prSet>
      <dgm:spPr/>
      <dgm:t>
        <a:bodyPr/>
        <a:lstStyle/>
        <a:p>
          <a:endParaRPr lang="en-US"/>
        </a:p>
      </dgm:t>
    </dgm:pt>
    <dgm:pt modelId="{D51032F9-48AB-4EF9-8395-4200166B9B92}" type="pres">
      <dgm:prSet presAssocID="{29CC1ED5-4CB6-42E8-BD2A-9A08D6F1997B}" presName="accent_3" presStyleCnt="0"/>
      <dgm:spPr/>
    </dgm:pt>
    <dgm:pt modelId="{2BE367C3-5C2B-48D1-8A27-92221BE9C874}" type="pres">
      <dgm:prSet presAssocID="{29CC1ED5-4CB6-42E8-BD2A-9A08D6F1997B}" presName="accentRepeatNode" presStyleLbl="solidFgAcc1" presStyleIdx="2" presStyleCnt="3"/>
      <dgm:spPr/>
    </dgm:pt>
  </dgm:ptLst>
  <dgm:cxnLst>
    <dgm:cxn modelId="{E4B44C3B-A8B5-4D63-93DC-005703D2C691}" srcId="{59669401-436A-4139-8335-878A62E3A5E5}" destId="{87F79C3B-91B8-45D6-8351-98B78C098599}" srcOrd="0" destOrd="0" parTransId="{01CDF49A-76B7-43BC-A42B-C3AB2FC25187}" sibTransId="{236463DA-F13F-4E72-9EF2-E8E602C30BFF}"/>
    <dgm:cxn modelId="{0F5FC3E3-AABE-4175-BDA9-5F5F6C39AFC3}" srcId="{59669401-436A-4139-8335-878A62E3A5E5}" destId="{75B05085-58E7-4751-8531-99D9E4F32F80}" srcOrd="1" destOrd="0" parTransId="{35C46CA4-38A2-4791-BE7B-F4A77CBA9801}" sibTransId="{39E99C18-5776-465B-9012-A10F1BBE9CC5}"/>
    <dgm:cxn modelId="{E56935C9-3973-4D9C-98EF-049453F52625}" type="presOf" srcId="{236463DA-F13F-4E72-9EF2-E8E602C30BFF}" destId="{8F3B0AB9-78BB-4F14-8D97-50D3A727D182}" srcOrd="0" destOrd="0" presId="urn:microsoft.com/office/officeart/2008/layout/VerticalCurvedList"/>
    <dgm:cxn modelId="{64909EA9-1435-4CA1-866F-2A82DABDA710}" srcId="{59669401-436A-4139-8335-878A62E3A5E5}" destId="{29CC1ED5-4CB6-42E8-BD2A-9A08D6F1997B}" srcOrd="2" destOrd="0" parTransId="{65969112-D00A-4D68-843A-CFC76FD4B2B7}" sibTransId="{B1594DA3-5C17-4017-B03B-A832B945ECE1}"/>
    <dgm:cxn modelId="{2BF74FBC-9BAA-4B22-A1D4-2E28160C075C}" type="presOf" srcId="{87F79C3B-91B8-45D6-8351-98B78C098599}" destId="{16A0174C-6475-499E-B4DF-BEF2E5E6213C}" srcOrd="0" destOrd="0" presId="urn:microsoft.com/office/officeart/2008/layout/VerticalCurvedList"/>
    <dgm:cxn modelId="{1267A1D8-6F45-4016-8AD6-C573EF3960D0}" type="presOf" srcId="{29CC1ED5-4CB6-42E8-BD2A-9A08D6F1997B}" destId="{3E1EE7E8-7580-477A-B974-2D79BEB1178F}" srcOrd="0" destOrd="0" presId="urn:microsoft.com/office/officeart/2008/layout/VerticalCurvedList"/>
    <dgm:cxn modelId="{F06989B0-C4E5-4F9C-8CB4-CFCA90E9B740}" type="presOf" srcId="{59669401-436A-4139-8335-878A62E3A5E5}" destId="{885066EC-CA09-475E-AD4D-05A902385E94}" srcOrd="0" destOrd="0" presId="urn:microsoft.com/office/officeart/2008/layout/VerticalCurvedList"/>
    <dgm:cxn modelId="{68114121-FB84-4B3E-9150-3E44E9E8F6FE}" type="presOf" srcId="{75B05085-58E7-4751-8531-99D9E4F32F80}" destId="{3C38970B-F512-4ACD-86C9-054306B32167}" srcOrd="0" destOrd="0" presId="urn:microsoft.com/office/officeart/2008/layout/VerticalCurvedList"/>
    <dgm:cxn modelId="{FCC7F29F-4352-49A0-98A7-9BA41B7A3DE8}" type="presParOf" srcId="{885066EC-CA09-475E-AD4D-05A902385E94}" destId="{EDCF57A1-90E2-4DEF-A6EA-7FC06F3E9462}" srcOrd="0" destOrd="0" presId="urn:microsoft.com/office/officeart/2008/layout/VerticalCurvedList"/>
    <dgm:cxn modelId="{D8525926-A151-48FB-816F-200E4A1DF31A}" type="presParOf" srcId="{EDCF57A1-90E2-4DEF-A6EA-7FC06F3E9462}" destId="{1059525A-E6AB-4C37-85D4-8A0738947B6F}" srcOrd="0" destOrd="0" presId="urn:microsoft.com/office/officeart/2008/layout/VerticalCurvedList"/>
    <dgm:cxn modelId="{A2413B90-F719-4986-A7EF-0CA77039D1FB}" type="presParOf" srcId="{1059525A-E6AB-4C37-85D4-8A0738947B6F}" destId="{9B5F280C-00EC-4F6B-AC68-CE9A33007FEF}" srcOrd="0" destOrd="0" presId="urn:microsoft.com/office/officeart/2008/layout/VerticalCurvedList"/>
    <dgm:cxn modelId="{DAD5E65D-A902-4B7E-B5CA-AA83EBE15B30}" type="presParOf" srcId="{1059525A-E6AB-4C37-85D4-8A0738947B6F}" destId="{8F3B0AB9-78BB-4F14-8D97-50D3A727D182}" srcOrd="1" destOrd="0" presId="urn:microsoft.com/office/officeart/2008/layout/VerticalCurvedList"/>
    <dgm:cxn modelId="{C6344EEC-87CE-4F8B-AF4E-46C070CFA3FB}" type="presParOf" srcId="{1059525A-E6AB-4C37-85D4-8A0738947B6F}" destId="{1CC886BA-D99A-4CA6-B02B-02FCC020AC19}" srcOrd="2" destOrd="0" presId="urn:microsoft.com/office/officeart/2008/layout/VerticalCurvedList"/>
    <dgm:cxn modelId="{789EDBB0-A319-4F4F-BE90-F2EA9A90DCAD}" type="presParOf" srcId="{1059525A-E6AB-4C37-85D4-8A0738947B6F}" destId="{DEAD87DE-AB36-4E95-A3BC-9A11EE69410A}" srcOrd="3" destOrd="0" presId="urn:microsoft.com/office/officeart/2008/layout/VerticalCurvedList"/>
    <dgm:cxn modelId="{35DC5FCD-CCD5-4DB6-A7C5-06C9DFD9DBAB}" type="presParOf" srcId="{EDCF57A1-90E2-4DEF-A6EA-7FC06F3E9462}" destId="{16A0174C-6475-499E-B4DF-BEF2E5E6213C}" srcOrd="1" destOrd="0" presId="urn:microsoft.com/office/officeart/2008/layout/VerticalCurvedList"/>
    <dgm:cxn modelId="{29C3240A-3B64-43CA-858F-2D1FC9F36F41}" type="presParOf" srcId="{EDCF57A1-90E2-4DEF-A6EA-7FC06F3E9462}" destId="{93B4FF50-9519-416B-BD9D-38DC8C105019}" srcOrd="2" destOrd="0" presId="urn:microsoft.com/office/officeart/2008/layout/VerticalCurvedList"/>
    <dgm:cxn modelId="{FE24CF2F-45EC-4D1A-997E-31A686D7B9EC}" type="presParOf" srcId="{93B4FF50-9519-416B-BD9D-38DC8C105019}" destId="{B2A6D1AB-9BA8-45F1-9D5B-EBE8C9A93347}" srcOrd="0" destOrd="0" presId="urn:microsoft.com/office/officeart/2008/layout/VerticalCurvedList"/>
    <dgm:cxn modelId="{D077F09D-B2E0-4A00-A1F0-CA7E5667D257}" type="presParOf" srcId="{EDCF57A1-90E2-4DEF-A6EA-7FC06F3E9462}" destId="{3C38970B-F512-4ACD-86C9-054306B32167}" srcOrd="3" destOrd="0" presId="urn:microsoft.com/office/officeart/2008/layout/VerticalCurvedList"/>
    <dgm:cxn modelId="{8A93C51B-2C9A-4232-9EE3-2FA9BE03C5DB}" type="presParOf" srcId="{EDCF57A1-90E2-4DEF-A6EA-7FC06F3E9462}" destId="{5BBB8E93-3CD5-4F53-B29B-126B883DC634}" srcOrd="4" destOrd="0" presId="urn:microsoft.com/office/officeart/2008/layout/VerticalCurvedList"/>
    <dgm:cxn modelId="{C3ED0CA2-B4D3-4F95-84D4-A4371479140F}" type="presParOf" srcId="{5BBB8E93-3CD5-4F53-B29B-126B883DC634}" destId="{9A1D9667-C9FF-4422-A480-9D59D0ADE8D7}" srcOrd="0" destOrd="0" presId="urn:microsoft.com/office/officeart/2008/layout/VerticalCurvedList"/>
    <dgm:cxn modelId="{E808CD35-AA02-481C-82D9-A6C4F16A97C9}" type="presParOf" srcId="{EDCF57A1-90E2-4DEF-A6EA-7FC06F3E9462}" destId="{3E1EE7E8-7580-477A-B974-2D79BEB1178F}" srcOrd="5" destOrd="0" presId="urn:microsoft.com/office/officeart/2008/layout/VerticalCurvedList"/>
    <dgm:cxn modelId="{DFCE1DD2-5D30-4A3B-B130-6756087D8D30}" type="presParOf" srcId="{EDCF57A1-90E2-4DEF-A6EA-7FC06F3E9462}" destId="{D51032F9-48AB-4EF9-8395-4200166B9B92}" srcOrd="6" destOrd="0" presId="urn:microsoft.com/office/officeart/2008/layout/VerticalCurvedList"/>
    <dgm:cxn modelId="{A7D2813C-743F-47E8-8F47-F0988166C28F}" type="presParOf" srcId="{D51032F9-48AB-4EF9-8395-4200166B9B92}" destId="{2BE367C3-5C2B-48D1-8A27-92221BE9C874}"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B75FC2F-F792-4AA1-8C18-4D7E792FDE8E}" type="doc">
      <dgm:prSet loTypeId="urn:microsoft.com/office/officeart/2005/8/layout/orgChart1" loCatId="hierarchy" qsTypeId="urn:microsoft.com/office/officeart/2005/8/quickstyle/3d3" qsCatId="3D" csTypeId="urn:microsoft.com/office/officeart/2005/8/colors/accent1_2" csCatId="accent1" phldr="1"/>
      <dgm:spPr/>
    </dgm:pt>
    <dgm:pt modelId="{9AE7653E-EE17-4E04-9720-8437B9D82F30}">
      <dgm:prSet custT="1"/>
      <dgm:spPr>
        <a:solidFill>
          <a:schemeClr val="accent1">
            <a:lumMod val="7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000" b="1" i="0" u="none" strike="noStrike" cap="none" normalizeH="0" baseline="0" dirty="0">
              <a:ln/>
              <a:solidFill>
                <a:schemeClr val="bg1"/>
              </a:solidFill>
              <a:effectLst/>
              <a:latin typeface="Times New Roman" panose="02020603050405020304" pitchFamily="18" charset="0"/>
              <a:cs typeface="Times New Roman" panose="02020603050405020304" pitchFamily="18" charset="0"/>
            </a:rPr>
            <a:t>PHẦN 2: MỘT SỐ ĐIỂM MỚI</a:t>
          </a:r>
        </a:p>
      </dgm:t>
    </dgm:pt>
    <dgm:pt modelId="{5C5A984B-BF0A-49CE-AB38-5F722C9CAEC8}" type="parTrans" cxnId="{EDDF8E5D-E818-4AC3-9B6D-0D16BE65E324}">
      <dgm:prSet/>
      <dgm:spPr/>
      <dgm:t>
        <a:bodyPr/>
        <a:lstStyle/>
        <a:p>
          <a:endParaRPr lang="en-US" sz="1600">
            <a:solidFill>
              <a:srgbClr val="800000"/>
            </a:solidFill>
          </a:endParaRPr>
        </a:p>
      </dgm:t>
    </dgm:pt>
    <dgm:pt modelId="{B1CBF2AB-BA05-4EB6-9370-33BFDA847957}" type="sibTrans" cxnId="{EDDF8E5D-E818-4AC3-9B6D-0D16BE65E324}">
      <dgm:prSet/>
      <dgm:spPr/>
      <dgm:t>
        <a:bodyPr/>
        <a:lstStyle/>
        <a:p>
          <a:endParaRPr lang="en-US" sz="1600">
            <a:solidFill>
              <a:srgbClr val="800000"/>
            </a:solidFill>
          </a:endParaRPr>
        </a:p>
      </dgm:t>
    </dgm:pt>
    <dgm:pt modelId="{F7A28FC6-37C4-4126-AA1C-DF26F2C90DB1}">
      <dgm:prSet custT="1"/>
      <dgm:spPr>
        <a:solidFill>
          <a:schemeClr val="accent6">
            <a:lumMod val="20000"/>
            <a:lumOff val="80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600" b="1" i="0" u="none" strike="noStrike" cap="none" normalizeH="0" baseline="0" dirty="0">
            <a:ln/>
            <a:solidFill>
              <a:schemeClr val="bg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600" b="1" i="0" u="none" strike="noStrike" cap="none" normalizeH="0" baseline="0" dirty="0">
            <a:ln/>
            <a:solidFill>
              <a:schemeClr val="bg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600" b="1" i="0" u="none" strike="noStrike" cap="none" normalizeH="0" baseline="0" dirty="0">
              <a:ln/>
              <a:solidFill>
                <a:srgbClr val="0000FF"/>
              </a:solidFill>
              <a:effectLst/>
              <a:latin typeface="Times New Roman" panose="02020603050405020304" pitchFamily="18" charset="0"/>
              <a:cs typeface="Times New Roman" panose="02020603050405020304" pitchFamily="18" charset="0"/>
            </a:rPr>
            <a:t>VỀ CÔNG TÁC THU, PHÁT TRIỂN ĐỐI TƯỢNG THAM GIA BHXH, BHTN</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a:ln/>
            <a:solidFill>
              <a:schemeClr val="bg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a:ln/>
            <a:solidFill>
              <a:schemeClr val="bg1"/>
            </a:solidFill>
            <a:effectLst/>
            <a:latin typeface="Times New Roman" panose="02020603050405020304" pitchFamily="18" charset="0"/>
            <a:cs typeface="Times New Roman" panose="02020603050405020304" pitchFamily="18" charset="0"/>
          </a:endParaRPr>
        </a:p>
      </dgm:t>
    </dgm:pt>
    <dgm:pt modelId="{B49248A7-2D94-4A15-9F3E-DF76F16D285B}" type="parTrans" cxnId="{8EC7F918-B6D3-4266-B86A-0755FA390BBA}">
      <dgm:prSet/>
      <dgm:spPr/>
      <dgm:t>
        <a:bodyPr/>
        <a:lstStyle/>
        <a:p>
          <a:endParaRPr lang="en-US" sz="1600">
            <a:solidFill>
              <a:srgbClr val="800000"/>
            </a:solidFill>
          </a:endParaRPr>
        </a:p>
      </dgm:t>
    </dgm:pt>
    <dgm:pt modelId="{E323E100-B43B-4FA9-AF9F-F14B2D765870}" type="sibTrans" cxnId="{8EC7F918-B6D3-4266-B86A-0755FA390BBA}">
      <dgm:prSet/>
      <dgm:spPr/>
      <dgm:t>
        <a:bodyPr/>
        <a:lstStyle/>
        <a:p>
          <a:endParaRPr lang="en-US" sz="1600">
            <a:solidFill>
              <a:srgbClr val="800000"/>
            </a:solidFill>
          </a:endParaRPr>
        </a:p>
      </dgm:t>
    </dgm:pt>
    <dgm:pt modelId="{4C4D2B38-3893-47CE-A110-57F4D040A443}">
      <dgm:prSet custT="1"/>
      <dgm:spPr>
        <a:solidFill>
          <a:schemeClr val="accent2">
            <a:lumMod val="20000"/>
            <a:lumOff val="80000"/>
          </a:schemeClr>
        </a:solidFill>
        <a:ln>
          <a:solidFill>
            <a:schemeClr val="accent2">
              <a:lumMod val="20000"/>
              <a:lumOff val="80000"/>
            </a:schemeClr>
          </a:solidFill>
        </a:ln>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900" b="1" i="0" u="none" strike="noStrike" cap="none" normalizeH="0" baseline="0" dirty="0">
              <a:ln/>
              <a:solidFill>
                <a:srgbClr val="0000FF"/>
              </a:solidFill>
              <a:effectLst/>
              <a:latin typeface="Times New Roman" panose="02020603050405020304" pitchFamily="18" charset="0"/>
              <a:cs typeface="Times New Roman" panose="02020603050405020304" pitchFamily="18" charset="0"/>
            </a:rPr>
            <a:t> </a:t>
          </a:r>
          <a:r>
            <a:rPr kumimoji="0" lang="en-US" sz="3000" b="1" i="0" u="none" strike="noStrike" cap="none" normalizeH="0" baseline="0" dirty="0">
              <a:ln/>
              <a:solidFill>
                <a:srgbClr val="0000FF"/>
              </a:solidFill>
              <a:effectLst/>
              <a:latin typeface="Times New Roman" panose="02020603050405020304" pitchFamily="18" charset="0"/>
              <a:cs typeface="Times New Roman" panose="02020603050405020304" pitchFamily="18" charset="0"/>
            </a:rPr>
            <a:t>VỀ CÁC CHẾ ĐỘ GIẢI QUYẾT CÁC CHẾ ĐỘ</a:t>
          </a:r>
        </a:p>
      </dgm:t>
    </dgm:pt>
    <dgm:pt modelId="{EDDCAA3A-4BD2-4BD3-97AA-432D8B9C4806}" type="parTrans" cxnId="{BF28DECD-8711-46F4-86A4-388184B550AA}">
      <dgm:prSet/>
      <dgm:spPr/>
      <dgm:t>
        <a:bodyPr/>
        <a:lstStyle/>
        <a:p>
          <a:endParaRPr lang="en-US" sz="1600">
            <a:solidFill>
              <a:srgbClr val="800000"/>
            </a:solidFill>
          </a:endParaRPr>
        </a:p>
      </dgm:t>
    </dgm:pt>
    <dgm:pt modelId="{289D24D1-DBEB-4D75-AA6F-ECD6D6E50B06}" type="sibTrans" cxnId="{BF28DECD-8711-46F4-86A4-388184B550AA}">
      <dgm:prSet/>
      <dgm:spPr/>
      <dgm:t>
        <a:bodyPr/>
        <a:lstStyle/>
        <a:p>
          <a:endParaRPr lang="en-US" sz="1600">
            <a:solidFill>
              <a:srgbClr val="800000"/>
            </a:solidFill>
          </a:endParaRPr>
        </a:p>
      </dgm:t>
    </dgm:pt>
    <dgm:pt modelId="{4FF9F076-5BD8-4FC6-8ED5-414CEB1A31C9}">
      <dgm:prSet custT="1"/>
      <dgm:spPr>
        <a:solidFill>
          <a:srgbClr val="9EE3EC"/>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 sz="3000" b="1" dirty="0">
              <a:solidFill>
                <a:srgbClr val="0000FF"/>
              </a:solidFill>
              <a:latin typeface="Times New Roman" panose="02020603050405020304" pitchFamily="18" charset="0"/>
              <a:cs typeface="Times New Roman" panose="02020603050405020304" pitchFamily="18" charset="0"/>
            </a:rPr>
            <a:t> VỀ CÔNG TÁC CHI TRẢ, QUẢN LÝ NGƯỜI HƯỞNG</a:t>
          </a:r>
          <a:endParaRPr kumimoji="0" lang="en-US" sz="3000" b="1" i="0" u="none" strike="noStrike" cap="none" normalizeH="0" baseline="0" dirty="0">
            <a:ln/>
            <a:solidFill>
              <a:srgbClr val="0000FF"/>
            </a:solidFill>
            <a:effectLst/>
            <a:latin typeface="Times New Roman" panose="02020603050405020304" pitchFamily="18" charset="0"/>
            <a:cs typeface="Times New Roman" panose="02020603050405020304" pitchFamily="18" charset="0"/>
          </a:endParaRPr>
        </a:p>
      </dgm:t>
    </dgm:pt>
    <dgm:pt modelId="{578DFA0D-D259-4CAA-BE7A-F2F2B37EDD73}" type="parTrans" cxnId="{CC2B2F0E-65B0-4681-90F9-097D417F67AF}">
      <dgm:prSet/>
      <dgm:spPr/>
      <dgm:t>
        <a:bodyPr/>
        <a:lstStyle/>
        <a:p>
          <a:endParaRPr lang="en-US" sz="1600">
            <a:solidFill>
              <a:srgbClr val="800000"/>
            </a:solidFill>
          </a:endParaRPr>
        </a:p>
      </dgm:t>
    </dgm:pt>
    <dgm:pt modelId="{56B2057D-0A06-49B9-9898-AAE4B92274E4}" type="sibTrans" cxnId="{CC2B2F0E-65B0-4681-90F9-097D417F67AF}">
      <dgm:prSet/>
      <dgm:spPr/>
      <dgm:t>
        <a:bodyPr/>
        <a:lstStyle/>
        <a:p>
          <a:endParaRPr lang="en-US" sz="1600">
            <a:solidFill>
              <a:srgbClr val="800000"/>
            </a:solidFill>
          </a:endParaRPr>
        </a:p>
      </dgm:t>
    </dgm:pt>
    <dgm:pt modelId="{AEEFA795-5D19-488E-AACF-8EB5FDDE3A00}">
      <dgm:prSet custT="1"/>
      <dgm:spPr>
        <a:solidFill>
          <a:srgbClr val="9EE3EC"/>
        </a:solidFill>
      </dgm:spPr>
      <dgm:t>
        <a:bodyPr/>
        <a:lstStyle/>
        <a:p>
          <a:pPr marL="0" marR="0" lvl="0" indent="0" algn="ctr" defTabSz="914400" rtl="0" eaLnBrk="1" fontAlgn="base" latinLnBrk="0" hangingPunct="1">
            <a:lnSpc>
              <a:spcPct val="100000"/>
            </a:lnSpc>
            <a:spcBef>
              <a:spcPts val="600"/>
            </a:spcBef>
            <a:spcAft>
              <a:spcPct val="0"/>
            </a:spcAft>
            <a:buClrTx/>
            <a:buSzTx/>
            <a:buFontTx/>
            <a:buNone/>
            <a:tabLst/>
          </a:pPr>
          <a:r>
            <a:rPr lang="en" sz="3000" b="1" dirty="0">
              <a:solidFill>
                <a:srgbClr val="FF0000"/>
              </a:solidFill>
              <a:latin typeface="Times New Roman" panose="02020603050405020304" pitchFamily="18" charset="0"/>
              <a:cs typeface="Times New Roman" panose="02020603050405020304" pitchFamily="18" charset="0"/>
            </a:rPr>
            <a:t>TRÁCH NHIỆM CỦA UBND CÁC CẤ</a:t>
          </a:r>
          <a:r>
            <a:rPr lang="en" sz="3200" b="1" dirty="0">
              <a:solidFill>
                <a:srgbClr val="FF0000"/>
              </a:solidFill>
              <a:latin typeface="Times New Roman" panose="02020603050405020304" pitchFamily="18" charset="0"/>
              <a:cs typeface="Times New Roman" panose="02020603050405020304" pitchFamily="18" charset="0"/>
            </a:rPr>
            <a:t>P</a:t>
          </a:r>
          <a:endParaRPr kumimoji="0" lang="en-US" sz="3200" b="1" i="0" u="none" strike="noStrike" cap="none" normalizeH="0" baseline="0" dirty="0">
            <a:ln/>
            <a:solidFill>
              <a:srgbClr val="FF0000"/>
            </a:solidFill>
            <a:effectLst/>
            <a:latin typeface="Times New Roman" panose="02020603050405020304" pitchFamily="18" charset="0"/>
            <a:cs typeface="Times New Roman" panose="02020603050405020304" pitchFamily="18" charset="0"/>
          </a:endParaRPr>
        </a:p>
      </dgm:t>
    </dgm:pt>
    <dgm:pt modelId="{87D3953C-7866-49FD-BA0A-E113C91F83DD}" type="parTrans" cxnId="{F26E56B0-B214-461B-B642-CB7E66B83F25}">
      <dgm:prSet/>
      <dgm:spPr/>
      <dgm:t>
        <a:bodyPr/>
        <a:lstStyle/>
        <a:p>
          <a:endParaRPr lang="en-US" sz="1600">
            <a:solidFill>
              <a:srgbClr val="800000"/>
            </a:solidFill>
          </a:endParaRPr>
        </a:p>
      </dgm:t>
    </dgm:pt>
    <dgm:pt modelId="{4691BB62-79C3-4614-A8DD-59A95BC82CE4}" type="sibTrans" cxnId="{F26E56B0-B214-461B-B642-CB7E66B83F25}">
      <dgm:prSet/>
      <dgm:spPr/>
      <dgm:t>
        <a:bodyPr/>
        <a:lstStyle/>
        <a:p>
          <a:endParaRPr lang="en-US" sz="1600">
            <a:solidFill>
              <a:srgbClr val="800000"/>
            </a:solidFill>
          </a:endParaRPr>
        </a:p>
      </dgm:t>
    </dgm:pt>
    <dgm:pt modelId="{F4C67342-4249-4C41-91D2-D9E342F1C074}" type="pres">
      <dgm:prSet presAssocID="{2B75FC2F-F792-4AA1-8C18-4D7E792FDE8E}" presName="hierChild1" presStyleCnt="0">
        <dgm:presLayoutVars>
          <dgm:orgChart val="1"/>
          <dgm:chPref val="1"/>
          <dgm:dir/>
          <dgm:animOne val="branch"/>
          <dgm:animLvl val="lvl"/>
          <dgm:resizeHandles/>
        </dgm:presLayoutVars>
      </dgm:prSet>
      <dgm:spPr/>
    </dgm:pt>
    <dgm:pt modelId="{71FF1D3E-E50E-41AD-87CF-BDC5A60DD4E9}" type="pres">
      <dgm:prSet presAssocID="{9AE7653E-EE17-4E04-9720-8437B9D82F30}" presName="hierRoot1" presStyleCnt="0">
        <dgm:presLayoutVars>
          <dgm:hierBranch/>
        </dgm:presLayoutVars>
      </dgm:prSet>
      <dgm:spPr/>
    </dgm:pt>
    <dgm:pt modelId="{646AE2A3-47D6-4F12-8BCE-11C8AC90305C}" type="pres">
      <dgm:prSet presAssocID="{9AE7653E-EE17-4E04-9720-8437B9D82F30}" presName="rootComposite1" presStyleCnt="0"/>
      <dgm:spPr/>
    </dgm:pt>
    <dgm:pt modelId="{08B55CF1-6CD9-4A3F-8FCA-597A423D1BC4}" type="pres">
      <dgm:prSet presAssocID="{9AE7653E-EE17-4E04-9720-8437B9D82F30}" presName="rootText1" presStyleLbl="node0" presStyleIdx="0" presStyleCnt="1" custScaleX="403988" custScaleY="110400" custLinFactNeighborX="2263" custLinFactNeighborY="5875">
        <dgm:presLayoutVars>
          <dgm:chPref val="3"/>
        </dgm:presLayoutVars>
      </dgm:prSet>
      <dgm:spPr/>
      <dgm:t>
        <a:bodyPr/>
        <a:lstStyle/>
        <a:p>
          <a:endParaRPr lang="en-US"/>
        </a:p>
      </dgm:t>
    </dgm:pt>
    <dgm:pt modelId="{1CBE0D66-46F7-4EC4-BFC4-F8005F9FA91C}" type="pres">
      <dgm:prSet presAssocID="{9AE7653E-EE17-4E04-9720-8437B9D82F30}" presName="rootConnector1" presStyleLbl="node1" presStyleIdx="0" presStyleCnt="0"/>
      <dgm:spPr/>
      <dgm:t>
        <a:bodyPr/>
        <a:lstStyle/>
        <a:p>
          <a:endParaRPr lang="en-US"/>
        </a:p>
      </dgm:t>
    </dgm:pt>
    <dgm:pt modelId="{B0DD849A-D331-4C27-9164-0E0F006472D0}" type="pres">
      <dgm:prSet presAssocID="{9AE7653E-EE17-4E04-9720-8437B9D82F30}" presName="hierChild2" presStyleCnt="0"/>
      <dgm:spPr/>
    </dgm:pt>
    <dgm:pt modelId="{4E7D42CE-1C23-430C-9057-674D792FB98B}" type="pres">
      <dgm:prSet presAssocID="{B49248A7-2D94-4A15-9F3E-DF76F16D285B}" presName="Name35" presStyleLbl="parChTrans1D2" presStyleIdx="0" presStyleCnt="4"/>
      <dgm:spPr/>
      <dgm:t>
        <a:bodyPr/>
        <a:lstStyle/>
        <a:p>
          <a:endParaRPr lang="en-US"/>
        </a:p>
      </dgm:t>
    </dgm:pt>
    <dgm:pt modelId="{4FA1FE0C-6EFC-4EC8-B315-B071992E7A09}" type="pres">
      <dgm:prSet presAssocID="{F7A28FC6-37C4-4126-AA1C-DF26F2C90DB1}" presName="hierRoot2" presStyleCnt="0">
        <dgm:presLayoutVars>
          <dgm:hierBranch/>
        </dgm:presLayoutVars>
      </dgm:prSet>
      <dgm:spPr/>
    </dgm:pt>
    <dgm:pt modelId="{1763C598-8CF8-4CB7-8F50-53BBD2059BF1}" type="pres">
      <dgm:prSet presAssocID="{F7A28FC6-37C4-4126-AA1C-DF26F2C90DB1}" presName="rootComposite" presStyleCnt="0"/>
      <dgm:spPr/>
    </dgm:pt>
    <dgm:pt modelId="{34A2C532-987F-43E1-9CD0-0F4A144D1373}" type="pres">
      <dgm:prSet presAssocID="{F7A28FC6-37C4-4126-AA1C-DF26F2C90DB1}" presName="rootText" presStyleLbl="node2" presStyleIdx="0" presStyleCnt="4" custScaleX="98926" custScaleY="329763" custLinFactNeighborX="-50" custLinFactNeighborY="5318">
        <dgm:presLayoutVars>
          <dgm:chPref val="3"/>
        </dgm:presLayoutVars>
      </dgm:prSet>
      <dgm:spPr/>
      <dgm:t>
        <a:bodyPr/>
        <a:lstStyle/>
        <a:p>
          <a:endParaRPr lang="en-US"/>
        </a:p>
      </dgm:t>
    </dgm:pt>
    <dgm:pt modelId="{B06E15D3-F920-4C36-BDA9-51736782F50E}" type="pres">
      <dgm:prSet presAssocID="{F7A28FC6-37C4-4126-AA1C-DF26F2C90DB1}" presName="rootConnector" presStyleLbl="node2" presStyleIdx="0" presStyleCnt="4"/>
      <dgm:spPr/>
      <dgm:t>
        <a:bodyPr/>
        <a:lstStyle/>
        <a:p>
          <a:endParaRPr lang="en-US"/>
        </a:p>
      </dgm:t>
    </dgm:pt>
    <dgm:pt modelId="{E34E6435-4750-43FC-A32B-66FDCA0512E3}" type="pres">
      <dgm:prSet presAssocID="{F7A28FC6-37C4-4126-AA1C-DF26F2C90DB1}" presName="hierChild4" presStyleCnt="0"/>
      <dgm:spPr/>
    </dgm:pt>
    <dgm:pt modelId="{33E4555B-1A7E-4FC1-A9EC-9999528D8A9E}" type="pres">
      <dgm:prSet presAssocID="{F7A28FC6-37C4-4126-AA1C-DF26F2C90DB1}" presName="hierChild5" presStyleCnt="0"/>
      <dgm:spPr/>
    </dgm:pt>
    <dgm:pt modelId="{5A1CC25A-D708-4102-ACC2-F19F90ACF319}" type="pres">
      <dgm:prSet presAssocID="{EDDCAA3A-4BD2-4BD3-97AA-432D8B9C4806}" presName="Name35" presStyleLbl="parChTrans1D2" presStyleIdx="1" presStyleCnt="4"/>
      <dgm:spPr/>
      <dgm:t>
        <a:bodyPr/>
        <a:lstStyle/>
        <a:p>
          <a:endParaRPr lang="en-US"/>
        </a:p>
      </dgm:t>
    </dgm:pt>
    <dgm:pt modelId="{B35E8CCF-81A7-4B3A-985C-D33C027D6E4D}" type="pres">
      <dgm:prSet presAssocID="{4C4D2B38-3893-47CE-A110-57F4D040A443}" presName="hierRoot2" presStyleCnt="0">
        <dgm:presLayoutVars>
          <dgm:hierBranch/>
        </dgm:presLayoutVars>
      </dgm:prSet>
      <dgm:spPr/>
    </dgm:pt>
    <dgm:pt modelId="{B7517A1E-DCB5-4CB2-9C46-075BEFAC4E6A}" type="pres">
      <dgm:prSet presAssocID="{4C4D2B38-3893-47CE-A110-57F4D040A443}" presName="rootComposite" presStyleCnt="0"/>
      <dgm:spPr/>
    </dgm:pt>
    <dgm:pt modelId="{7851788E-12C4-43FB-94F0-C1E07D3E833A}" type="pres">
      <dgm:prSet presAssocID="{4C4D2B38-3893-47CE-A110-57F4D040A443}" presName="rootText" presStyleLbl="node2" presStyleIdx="1" presStyleCnt="4" custScaleY="329763" custLinFactNeighborY="4951">
        <dgm:presLayoutVars>
          <dgm:chPref val="3"/>
        </dgm:presLayoutVars>
      </dgm:prSet>
      <dgm:spPr/>
      <dgm:t>
        <a:bodyPr/>
        <a:lstStyle/>
        <a:p>
          <a:endParaRPr lang="en-US"/>
        </a:p>
      </dgm:t>
    </dgm:pt>
    <dgm:pt modelId="{242064E1-FE8C-42C9-A6BC-1B152D58EC16}" type="pres">
      <dgm:prSet presAssocID="{4C4D2B38-3893-47CE-A110-57F4D040A443}" presName="rootConnector" presStyleLbl="node2" presStyleIdx="1" presStyleCnt="4"/>
      <dgm:spPr/>
      <dgm:t>
        <a:bodyPr/>
        <a:lstStyle/>
        <a:p>
          <a:endParaRPr lang="en-US"/>
        </a:p>
      </dgm:t>
    </dgm:pt>
    <dgm:pt modelId="{E3A6BC91-9CA3-4B97-9261-39623DC02773}" type="pres">
      <dgm:prSet presAssocID="{4C4D2B38-3893-47CE-A110-57F4D040A443}" presName="hierChild4" presStyleCnt="0"/>
      <dgm:spPr/>
    </dgm:pt>
    <dgm:pt modelId="{68D1BDD9-91BF-484E-8081-079C87772C4B}" type="pres">
      <dgm:prSet presAssocID="{4C4D2B38-3893-47CE-A110-57F4D040A443}" presName="hierChild5" presStyleCnt="0"/>
      <dgm:spPr/>
    </dgm:pt>
    <dgm:pt modelId="{E97BAC86-223A-4C6F-9C9B-26D6A94F5993}" type="pres">
      <dgm:prSet presAssocID="{578DFA0D-D259-4CAA-BE7A-F2F2B37EDD73}" presName="Name35" presStyleLbl="parChTrans1D2" presStyleIdx="2" presStyleCnt="4"/>
      <dgm:spPr/>
      <dgm:t>
        <a:bodyPr/>
        <a:lstStyle/>
        <a:p>
          <a:endParaRPr lang="en-US"/>
        </a:p>
      </dgm:t>
    </dgm:pt>
    <dgm:pt modelId="{30C8BF31-A8B7-47D2-ABF6-B1EEF19DE190}" type="pres">
      <dgm:prSet presAssocID="{4FF9F076-5BD8-4FC6-8ED5-414CEB1A31C9}" presName="hierRoot2" presStyleCnt="0">
        <dgm:presLayoutVars>
          <dgm:hierBranch/>
        </dgm:presLayoutVars>
      </dgm:prSet>
      <dgm:spPr/>
    </dgm:pt>
    <dgm:pt modelId="{80E26760-E303-4A8C-A694-EA0A4BF2262C}" type="pres">
      <dgm:prSet presAssocID="{4FF9F076-5BD8-4FC6-8ED5-414CEB1A31C9}" presName="rootComposite" presStyleCnt="0"/>
      <dgm:spPr/>
    </dgm:pt>
    <dgm:pt modelId="{5766DFD4-0679-473D-A93F-BFFC8A9D3F5C}" type="pres">
      <dgm:prSet presAssocID="{4FF9F076-5BD8-4FC6-8ED5-414CEB1A31C9}" presName="rootText" presStyleLbl="node2" presStyleIdx="2" presStyleCnt="4" custScaleY="329763" custLinFactNeighborY="4951">
        <dgm:presLayoutVars>
          <dgm:chPref val="3"/>
        </dgm:presLayoutVars>
      </dgm:prSet>
      <dgm:spPr/>
      <dgm:t>
        <a:bodyPr/>
        <a:lstStyle/>
        <a:p>
          <a:endParaRPr lang="en-US"/>
        </a:p>
      </dgm:t>
    </dgm:pt>
    <dgm:pt modelId="{917D62E6-E6A1-47B9-BD68-50AC97EADB29}" type="pres">
      <dgm:prSet presAssocID="{4FF9F076-5BD8-4FC6-8ED5-414CEB1A31C9}" presName="rootConnector" presStyleLbl="node2" presStyleIdx="2" presStyleCnt="4"/>
      <dgm:spPr/>
      <dgm:t>
        <a:bodyPr/>
        <a:lstStyle/>
        <a:p>
          <a:endParaRPr lang="en-US"/>
        </a:p>
      </dgm:t>
    </dgm:pt>
    <dgm:pt modelId="{87EFECF9-5269-4023-90E3-3BAF2B2363F4}" type="pres">
      <dgm:prSet presAssocID="{4FF9F076-5BD8-4FC6-8ED5-414CEB1A31C9}" presName="hierChild4" presStyleCnt="0"/>
      <dgm:spPr/>
    </dgm:pt>
    <dgm:pt modelId="{5095E3CF-24C0-4636-BAFF-1A532186C270}" type="pres">
      <dgm:prSet presAssocID="{4FF9F076-5BD8-4FC6-8ED5-414CEB1A31C9}" presName="hierChild5" presStyleCnt="0"/>
      <dgm:spPr/>
    </dgm:pt>
    <dgm:pt modelId="{ABD7E316-931C-4DF2-83AF-6126E95A0629}" type="pres">
      <dgm:prSet presAssocID="{87D3953C-7866-49FD-BA0A-E113C91F83DD}" presName="Name35" presStyleLbl="parChTrans1D2" presStyleIdx="3" presStyleCnt="4"/>
      <dgm:spPr/>
      <dgm:t>
        <a:bodyPr/>
        <a:lstStyle/>
        <a:p>
          <a:endParaRPr lang="en-US"/>
        </a:p>
      </dgm:t>
    </dgm:pt>
    <dgm:pt modelId="{3B1C5CCB-AF83-4B7F-8A20-C567CC303CB9}" type="pres">
      <dgm:prSet presAssocID="{AEEFA795-5D19-488E-AACF-8EB5FDDE3A00}" presName="hierRoot2" presStyleCnt="0">
        <dgm:presLayoutVars>
          <dgm:hierBranch/>
        </dgm:presLayoutVars>
      </dgm:prSet>
      <dgm:spPr/>
    </dgm:pt>
    <dgm:pt modelId="{63EC8325-CE1A-49A2-833E-D2A5646242CB}" type="pres">
      <dgm:prSet presAssocID="{AEEFA795-5D19-488E-AACF-8EB5FDDE3A00}" presName="rootComposite" presStyleCnt="0"/>
      <dgm:spPr/>
    </dgm:pt>
    <dgm:pt modelId="{C6C009EF-490B-4524-B54F-5C669199954D}" type="pres">
      <dgm:prSet presAssocID="{AEEFA795-5D19-488E-AACF-8EB5FDDE3A00}" presName="rootText" presStyleLbl="node2" presStyleIdx="3" presStyleCnt="4" custScaleY="325373" custLinFactNeighborY="6936">
        <dgm:presLayoutVars>
          <dgm:chPref val="3"/>
        </dgm:presLayoutVars>
      </dgm:prSet>
      <dgm:spPr/>
      <dgm:t>
        <a:bodyPr/>
        <a:lstStyle/>
        <a:p>
          <a:endParaRPr lang="en-US"/>
        </a:p>
      </dgm:t>
    </dgm:pt>
    <dgm:pt modelId="{F2138DEF-6AD7-40BE-BC8F-5F76AED9E75C}" type="pres">
      <dgm:prSet presAssocID="{AEEFA795-5D19-488E-AACF-8EB5FDDE3A00}" presName="rootConnector" presStyleLbl="node2" presStyleIdx="3" presStyleCnt="4"/>
      <dgm:spPr/>
      <dgm:t>
        <a:bodyPr/>
        <a:lstStyle/>
        <a:p>
          <a:endParaRPr lang="en-US"/>
        </a:p>
      </dgm:t>
    </dgm:pt>
    <dgm:pt modelId="{FB791EEB-A349-4473-8831-9CD47A935969}" type="pres">
      <dgm:prSet presAssocID="{AEEFA795-5D19-488E-AACF-8EB5FDDE3A00}" presName="hierChild4" presStyleCnt="0"/>
      <dgm:spPr/>
    </dgm:pt>
    <dgm:pt modelId="{D69F881B-C909-45A5-8E3C-8D0BCE9CB65D}" type="pres">
      <dgm:prSet presAssocID="{AEEFA795-5D19-488E-AACF-8EB5FDDE3A00}" presName="hierChild5" presStyleCnt="0"/>
      <dgm:spPr/>
    </dgm:pt>
    <dgm:pt modelId="{32C78671-A4BF-4536-9297-32E13DC2AED2}" type="pres">
      <dgm:prSet presAssocID="{9AE7653E-EE17-4E04-9720-8437B9D82F30}" presName="hierChild3" presStyleCnt="0"/>
      <dgm:spPr/>
    </dgm:pt>
  </dgm:ptLst>
  <dgm:cxnLst>
    <dgm:cxn modelId="{BF28DECD-8711-46F4-86A4-388184B550AA}" srcId="{9AE7653E-EE17-4E04-9720-8437B9D82F30}" destId="{4C4D2B38-3893-47CE-A110-57F4D040A443}" srcOrd="1" destOrd="0" parTransId="{EDDCAA3A-4BD2-4BD3-97AA-432D8B9C4806}" sibTransId="{289D24D1-DBEB-4D75-AA6F-ECD6D6E50B06}"/>
    <dgm:cxn modelId="{CC2B2F0E-65B0-4681-90F9-097D417F67AF}" srcId="{9AE7653E-EE17-4E04-9720-8437B9D82F30}" destId="{4FF9F076-5BD8-4FC6-8ED5-414CEB1A31C9}" srcOrd="2" destOrd="0" parTransId="{578DFA0D-D259-4CAA-BE7A-F2F2B37EDD73}" sibTransId="{56B2057D-0A06-49B9-9898-AAE4B92274E4}"/>
    <dgm:cxn modelId="{EDDF8E5D-E818-4AC3-9B6D-0D16BE65E324}" srcId="{2B75FC2F-F792-4AA1-8C18-4D7E792FDE8E}" destId="{9AE7653E-EE17-4E04-9720-8437B9D82F30}" srcOrd="0" destOrd="0" parTransId="{5C5A984B-BF0A-49CE-AB38-5F722C9CAEC8}" sibTransId="{B1CBF2AB-BA05-4EB6-9370-33BFDA847957}"/>
    <dgm:cxn modelId="{5DF35B8F-2C69-485B-AA88-F0F023E9BED8}" type="presOf" srcId="{F7A28FC6-37C4-4126-AA1C-DF26F2C90DB1}" destId="{34A2C532-987F-43E1-9CD0-0F4A144D1373}" srcOrd="0" destOrd="0" presId="urn:microsoft.com/office/officeart/2005/8/layout/orgChart1"/>
    <dgm:cxn modelId="{FA6C184C-FEC1-41F9-9107-DF61CE1B4BC3}" type="presOf" srcId="{B49248A7-2D94-4A15-9F3E-DF76F16D285B}" destId="{4E7D42CE-1C23-430C-9057-674D792FB98B}" srcOrd="0" destOrd="0" presId="urn:microsoft.com/office/officeart/2005/8/layout/orgChart1"/>
    <dgm:cxn modelId="{8EC7F918-B6D3-4266-B86A-0755FA390BBA}" srcId="{9AE7653E-EE17-4E04-9720-8437B9D82F30}" destId="{F7A28FC6-37C4-4126-AA1C-DF26F2C90DB1}" srcOrd="0" destOrd="0" parTransId="{B49248A7-2D94-4A15-9F3E-DF76F16D285B}" sibTransId="{E323E100-B43B-4FA9-AF9F-F14B2D765870}"/>
    <dgm:cxn modelId="{4AA582F4-BFE3-403F-8D8C-429416AE4DAD}" type="presOf" srcId="{9AE7653E-EE17-4E04-9720-8437B9D82F30}" destId="{1CBE0D66-46F7-4EC4-BFC4-F8005F9FA91C}" srcOrd="1" destOrd="0" presId="urn:microsoft.com/office/officeart/2005/8/layout/orgChart1"/>
    <dgm:cxn modelId="{AC427403-8571-440D-AAF3-A96FEA4DBB36}" type="presOf" srcId="{AEEFA795-5D19-488E-AACF-8EB5FDDE3A00}" destId="{C6C009EF-490B-4524-B54F-5C669199954D}" srcOrd="0" destOrd="0" presId="urn:microsoft.com/office/officeart/2005/8/layout/orgChart1"/>
    <dgm:cxn modelId="{99E894E1-945C-43B8-AF45-FBEF775B4F06}" type="presOf" srcId="{2B75FC2F-F792-4AA1-8C18-4D7E792FDE8E}" destId="{F4C67342-4249-4C41-91D2-D9E342F1C074}" srcOrd="0" destOrd="0" presId="urn:microsoft.com/office/officeart/2005/8/layout/orgChart1"/>
    <dgm:cxn modelId="{25F89577-3DA3-4DC8-A10A-8DF1ECF2583E}" type="presOf" srcId="{578DFA0D-D259-4CAA-BE7A-F2F2B37EDD73}" destId="{E97BAC86-223A-4C6F-9C9B-26D6A94F5993}" srcOrd="0" destOrd="0" presId="urn:microsoft.com/office/officeart/2005/8/layout/orgChart1"/>
    <dgm:cxn modelId="{74EB641D-1DB6-4E94-986E-B32899081530}" type="presOf" srcId="{F7A28FC6-37C4-4126-AA1C-DF26F2C90DB1}" destId="{B06E15D3-F920-4C36-BDA9-51736782F50E}" srcOrd="1" destOrd="0" presId="urn:microsoft.com/office/officeart/2005/8/layout/orgChart1"/>
    <dgm:cxn modelId="{D4E4A6A6-3A1F-4F6A-AEA2-3BD4960784A5}" type="presOf" srcId="{EDDCAA3A-4BD2-4BD3-97AA-432D8B9C4806}" destId="{5A1CC25A-D708-4102-ACC2-F19F90ACF319}" srcOrd="0" destOrd="0" presId="urn:microsoft.com/office/officeart/2005/8/layout/orgChart1"/>
    <dgm:cxn modelId="{65E06E50-7C91-45A4-8D0B-9DD3A04A93B1}" type="presOf" srcId="{4FF9F076-5BD8-4FC6-8ED5-414CEB1A31C9}" destId="{917D62E6-E6A1-47B9-BD68-50AC97EADB29}" srcOrd="1" destOrd="0" presId="urn:microsoft.com/office/officeart/2005/8/layout/orgChart1"/>
    <dgm:cxn modelId="{636E6F01-9666-411D-8A26-84BD3D6A7693}" type="presOf" srcId="{87D3953C-7866-49FD-BA0A-E113C91F83DD}" destId="{ABD7E316-931C-4DF2-83AF-6126E95A0629}" srcOrd="0" destOrd="0" presId="urn:microsoft.com/office/officeart/2005/8/layout/orgChart1"/>
    <dgm:cxn modelId="{CD6B61D9-5021-414C-AC64-4D818F3E1C5E}" type="presOf" srcId="{4C4D2B38-3893-47CE-A110-57F4D040A443}" destId="{242064E1-FE8C-42C9-A6BC-1B152D58EC16}" srcOrd="1" destOrd="0" presId="urn:microsoft.com/office/officeart/2005/8/layout/orgChart1"/>
    <dgm:cxn modelId="{94966E89-1CF8-4D2E-B282-4A4C5D8F6BDD}" type="presOf" srcId="{9AE7653E-EE17-4E04-9720-8437B9D82F30}" destId="{08B55CF1-6CD9-4A3F-8FCA-597A423D1BC4}" srcOrd="0" destOrd="0" presId="urn:microsoft.com/office/officeart/2005/8/layout/orgChart1"/>
    <dgm:cxn modelId="{CBC0EB27-A0F6-4507-8D32-E04859934D2B}" type="presOf" srcId="{AEEFA795-5D19-488E-AACF-8EB5FDDE3A00}" destId="{F2138DEF-6AD7-40BE-BC8F-5F76AED9E75C}" srcOrd="1" destOrd="0" presId="urn:microsoft.com/office/officeart/2005/8/layout/orgChart1"/>
    <dgm:cxn modelId="{66C8A2D0-A15F-42DC-9914-B37BA05CBE6D}" type="presOf" srcId="{4FF9F076-5BD8-4FC6-8ED5-414CEB1A31C9}" destId="{5766DFD4-0679-473D-A93F-BFFC8A9D3F5C}" srcOrd="0" destOrd="0" presId="urn:microsoft.com/office/officeart/2005/8/layout/orgChart1"/>
    <dgm:cxn modelId="{F26E56B0-B214-461B-B642-CB7E66B83F25}" srcId="{9AE7653E-EE17-4E04-9720-8437B9D82F30}" destId="{AEEFA795-5D19-488E-AACF-8EB5FDDE3A00}" srcOrd="3" destOrd="0" parTransId="{87D3953C-7866-49FD-BA0A-E113C91F83DD}" sibTransId="{4691BB62-79C3-4614-A8DD-59A95BC82CE4}"/>
    <dgm:cxn modelId="{96196365-B370-4500-98A8-99AAC00F1F0F}" type="presOf" srcId="{4C4D2B38-3893-47CE-A110-57F4D040A443}" destId="{7851788E-12C4-43FB-94F0-C1E07D3E833A}" srcOrd="0" destOrd="0" presId="urn:microsoft.com/office/officeart/2005/8/layout/orgChart1"/>
    <dgm:cxn modelId="{776E3D38-1CE5-4A14-9CC8-F9F5840C6030}" type="presParOf" srcId="{F4C67342-4249-4C41-91D2-D9E342F1C074}" destId="{71FF1D3E-E50E-41AD-87CF-BDC5A60DD4E9}" srcOrd="0" destOrd="0" presId="urn:microsoft.com/office/officeart/2005/8/layout/orgChart1"/>
    <dgm:cxn modelId="{3CB563CD-4605-44B9-A0A0-03768C746D53}" type="presParOf" srcId="{71FF1D3E-E50E-41AD-87CF-BDC5A60DD4E9}" destId="{646AE2A3-47D6-4F12-8BCE-11C8AC90305C}" srcOrd="0" destOrd="0" presId="urn:microsoft.com/office/officeart/2005/8/layout/orgChart1"/>
    <dgm:cxn modelId="{64FC1A99-DC0F-4A93-8544-2BA1BA140B7D}" type="presParOf" srcId="{646AE2A3-47D6-4F12-8BCE-11C8AC90305C}" destId="{08B55CF1-6CD9-4A3F-8FCA-597A423D1BC4}" srcOrd="0" destOrd="0" presId="urn:microsoft.com/office/officeart/2005/8/layout/orgChart1"/>
    <dgm:cxn modelId="{667AFE61-F3C5-4DDC-9294-933D0C4F8848}" type="presParOf" srcId="{646AE2A3-47D6-4F12-8BCE-11C8AC90305C}" destId="{1CBE0D66-46F7-4EC4-BFC4-F8005F9FA91C}" srcOrd="1" destOrd="0" presId="urn:microsoft.com/office/officeart/2005/8/layout/orgChart1"/>
    <dgm:cxn modelId="{9FE9B216-C9D8-421D-A26D-948FD91057F1}" type="presParOf" srcId="{71FF1D3E-E50E-41AD-87CF-BDC5A60DD4E9}" destId="{B0DD849A-D331-4C27-9164-0E0F006472D0}" srcOrd="1" destOrd="0" presId="urn:microsoft.com/office/officeart/2005/8/layout/orgChart1"/>
    <dgm:cxn modelId="{61677CCB-C1AD-4A8E-8A3D-7029AC1D3C35}" type="presParOf" srcId="{B0DD849A-D331-4C27-9164-0E0F006472D0}" destId="{4E7D42CE-1C23-430C-9057-674D792FB98B}" srcOrd="0" destOrd="0" presId="urn:microsoft.com/office/officeart/2005/8/layout/orgChart1"/>
    <dgm:cxn modelId="{150F122F-2993-4421-B0E4-483062204CCB}" type="presParOf" srcId="{B0DD849A-D331-4C27-9164-0E0F006472D0}" destId="{4FA1FE0C-6EFC-4EC8-B315-B071992E7A09}" srcOrd="1" destOrd="0" presId="urn:microsoft.com/office/officeart/2005/8/layout/orgChart1"/>
    <dgm:cxn modelId="{03FAD82E-70DD-4694-877D-358DCB1FDB13}" type="presParOf" srcId="{4FA1FE0C-6EFC-4EC8-B315-B071992E7A09}" destId="{1763C598-8CF8-4CB7-8F50-53BBD2059BF1}" srcOrd="0" destOrd="0" presId="urn:microsoft.com/office/officeart/2005/8/layout/orgChart1"/>
    <dgm:cxn modelId="{F57E87DF-7B6B-4BBC-B000-8F67E91B9171}" type="presParOf" srcId="{1763C598-8CF8-4CB7-8F50-53BBD2059BF1}" destId="{34A2C532-987F-43E1-9CD0-0F4A144D1373}" srcOrd="0" destOrd="0" presId="urn:microsoft.com/office/officeart/2005/8/layout/orgChart1"/>
    <dgm:cxn modelId="{2282AAC5-CC66-48E6-A988-7FDDFED14F50}" type="presParOf" srcId="{1763C598-8CF8-4CB7-8F50-53BBD2059BF1}" destId="{B06E15D3-F920-4C36-BDA9-51736782F50E}" srcOrd="1" destOrd="0" presId="urn:microsoft.com/office/officeart/2005/8/layout/orgChart1"/>
    <dgm:cxn modelId="{C3CACE29-D5DB-417F-AB40-9510BEE1270B}" type="presParOf" srcId="{4FA1FE0C-6EFC-4EC8-B315-B071992E7A09}" destId="{E34E6435-4750-43FC-A32B-66FDCA0512E3}" srcOrd="1" destOrd="0" presId="urn:microsoft.com/office/officeart/2005/8/layout/orgChart1"/>
    <dgm:cxn modelId="{2EF91091-3434-4C97-9404-D33D054B673D}" type="presParOf" srcId="{4FA1FE0C-6EFC-4EC8-B315-B071992E7A09}" destId="{33E4555B-1A7E-4FC1-A9EC-9999528D8A9E}" srcOrd="2" destOrd="0" presId="urn:microsoft.com/office/officeart/2005/8/layout/orgChart1"/>
    <dgm:cxn modelId="{F9FD7F96-3C1E-48B3-993E-8E399CA28AB0}" type="presParOf" srcId="{B0DD849A-D331-4C27-9164-0E0F006472D0}" destId="{5A1CC25A-D708-4102-ACC2-F19F90ACF319}" srcOrd="2" destOrd="0" presId="urn:microsoft.com/office/officeart/2005/8/layout/orgChart1"/>
    <dgm:cxn modelId="{6979AE25-8177-4B3A-8335-86C9BF7393B5}" type="presParOf" srcId="{B0DD849A-D331-4C27-9164-0E0F006472D0}" destId="{B35E8CCF-81A7-4B3A-985C-D33C027D6E4D}" srcOrd="3" destOrd="0" presId="urn:microsoft.com/office/officeart/2005/8/layout/orgChart1"/>
    <dgm:cxn modelId="{AEAC896D-121D-42B0-906B-9B85097B5F06}" type="presParOf" srcId="{B35E8CCF-81A7-4B3A-985C-D33C027D6E4D}" destId="{B7517A1E-DCB5-4CB2-9C46-075BEFAC4E6A}" srcOrd="0" destOrd="0" presId="urn:microsoft.com/office/officeart/2005/8/layout/orgChart1"/>
    <dgm:cxn modelId="{A635D461-B1D6-412C-BE8D-6FF296A6C265}" type="presParOf" srcId="{B7517A1E-DCB5-4CB2-9C46-075BEFAC4E6A}" destId="{7851788E-12C4-43FB-94F0-C1E07D3E833A}" srcOrd="0" destOrd="0" presId="urn:microsoft.com/office/officeart/2005/8/layout/orgChart1"/>
    <dgm:cxn modelId="{E38CEF4A-52EE-4C3F-99A8-6EC8EC5E1DA0}" type="presParOf" srcId="{B7517A1E-DCB5-4CB2-9C46-075BEFAC4E6A}" destId="{242064E1-FE8C-42C9-A6BC-1B152D58EC16}" srcOrd="1" destOrd="0" presId="urn:microsoft.com/office/officeart/2005/8/layout/orgChart1"/>
    <dgm:cxn modelId="{D0D2EC87-167F-4964-8094-65B4F033D8C1}" type="presParOf" srcId="{B35E8CCF-81A7-4B3A-985C-D33C027D6E4D}" destId="{E3A6BC91-9CA3-4B97-9261-39623DC02773}" srcOrd="1" destOrd="0" presId="urn:microsoft.com/office/officeart/2005/8/layout/orgChart1"/>
    <dgm:cxn modelId="{735AAA33-7A6C-4591-8E3A-D677174E92E7}" type="presParOf" srcId="{B35E8CCF-81A7-4B3A-985C-D33C027D6E4D}" destId="{68D1BDD9-91BF-484E-8081-079C87772C4B}" srcOrd="2" destOrd="0" presId="urn:microsoft.com/office/officeart/2005/8/layout/orgChart1"/>
    <dgm:cxn modelId="{696903A1-A999-4146-A583-3BBADB0D9708}" type="presParOf" srcId="{B0DD849A-D331-4C27-9164-0E0F006472D0}" destId="{E97BAC86-223A-4C6F-9C9B-26D6A94F5993}" srcOrd="4" destOrd="0" presId="urn:microsoft.com/office/officeart/2005/8/layout/orgChart1"/>
    <dgm:cxn modelId="{9C5999C6-E124-4E25-8A06-22F3F02ADED0}" type="presParOf" srcId="{B0DD849A-D331-4C27-9164-0E0F006472D0}" destId="{30C8BF31-A8B7-47D2-ABF6-B1EEF19DE190}" srcOrd="5" destOrd="0" presId="urn:microsoft.com/office/officeart/2005/8/layout/orgChart1"/>
    <dgm:cxn modelId="{4D376E98-1664-44B6-A041-EA3E75A0A6A3}" type="presParOf" srcId="{30C8BF31-A8B7-47D2-ABF6-B1EEF19DE190}" destId="{80E26760-E303-4A8C-A694-EA0A4BF2262C}" srcOrd="0" destOrd="0" presId="urn:microsoft.com/office/officeart/2005/8/layout/orgChart1"/>
    <dgm:cxn modelId="{F6A608CC-6439-47FE-9171-830563463F8A}" type="presParOf" srcId="{80E26760-E303-4A8C-A694-EA0A4BF2262C}" destId="{5766DFD4-0679-473D-A93F-BFFC8A9D3F5C}" srcOrd="0" destOrd="0" presId="urn:microsoft.com/office/officeart/2005/8/layout/orgChart1"/>
    <dgm:cxn modelId="{FFAEFCA0-DF38-496B-B6A5-96A0DA2B430E}" type="presParOf" srcId="{80E26760-E303-4A8C-A694-EA0A4BF2262C}" destId="{917D62E6-E6A1-47B9-BD68-50AC97EADB29}" srcOrd="1" destOrd="0" presId="urn:microsoft.com/office/officeart/2005/8/layout/orgChart1"/>
    <dgm:cxn modelId="{B2A1F75F-59A1-46FE-B9AF-4330AE6C094B}" type="presParOf" srcId="{30C8BF31-A8B7-47D2-ABF6-B1EEF19DE190}" destId="{87EFECF9-5269-4023-90E3-3BAF2B2363F4}" srcOrd="1" destOrd="0" presId="urn:microsoft.com/office/officeart/2005/8/layout/orgChart1"/>
    <dgm:cxn modelId="{57BFB497-2148-425B-8A7F-FD25E361C7E8}" type="presParOf" srcId="{30C8BF31-A8B7-47D2-ABF6-B1EEF19DE190}" destId="{5095E3CF-24C0-4636-BAFF-1A532186C270}" srcOrd="2" destOrd="0" presId="urn:microsoft.com/office/officeart/2005/8/layout/orgChart1"/>
    <dgm:cxn modelId="{BA82D852-60E2-4D95-87B6-DFB8E043FE1B}" type="presParOf" srcId="{B0DD849A-D331-4C27-9164-0E0F006472D0}" destId="{ABD7E316-931C-4DF2-83AF-6126E95A0629}" srcOrd="6" destOrd="0" presId="urn:microsoft.com/office/officeart/2005/8/layout/orgChart1"/>
    <dgm:cxn modelId="{9365F0DC-E30F-4652-8089-D0700F12D186}" type="presParOf" srcId="{B0DD849A-D331-4C27-9164-0E0F006472D0}" destId="{3B1C5CCB-AF83-4B7F-8A20-C567CC303CB9}" srcOrd="7" destOrd="0" presId="urn:microsoft.com/office/officeart/2005/8/layout/orgChart1"/>
    <dgm:cxn modelId="{0AFA930B-D809-4C7E-9892-1FE03E7DF1B9}" type="presParOf" srcId="{3B1C5CCB-AF83-4B7F-8A20-C567CC303CB9}" destId="{63EC8325-CE1A-49A2-833E-D2A5646242CB}" srcOrd="0" destOrd="0" presId="urn:microsoft.com/office/officeart/2005/8/layout/orgChart1"/>
    <dgm:cxn modelId="{7B712476-2CB0-4D82-8A4A-DCE306EB543C}" type="presParOf" srcId="{63EC8325-CE1A-49A2-833E-D2A5646242CB}" destId="{C6C009EF-490B-4524-B54F-5C669199954D}" srcOrd="0" destOrd="0" presId="urn:microsoft.com/office/officeart/2005/8/layout/orgChart1"/>
    <dgm:cxn modelId="{E696D8D2-ACC9-431A-BEBD-F41CCEDE537E}" type="presParOf" srcId="{63EC8325-CE1A-49A2-833E-D2A5646242CB}" destId="{F2138DEF-6AD7-40BE-BC8F-5F76AED9E75C}" srcOrd="1" destOrd="0" presId="urn:microsoft.com/office/officeart/2005/8/layout/orgChart1"/>
    <dgm:cxn modelId="{614700FA-EB49-4DBD-A6C1-3151B8B51353}" type="presParOf" srcId="{3B1C5CCB-AF83-4B7F-8A20-C567CC303CB9}" destId="{FB791EEB-A349-4473-8831-9CD47A935969}" srcOrd="1" destOrd="0" presId="urn:microsoft.com/office/officeart/2005/8/layout/orgChart1"/>
    <dgm:cxn modelId="{3A568A45-DA3A-4EAA-B012-8668091F518C}" type="presParOf" srcId="{3B1C5CCB-AF83-4B7F-8A20-C567CC303CB9}" destId="{D69F881B-C909-45A5-8E3C-8D0BCE9CB65D}" srcOrd="2" destOrd="0" presId="urn:microsoft.com/office/officeart/2005/8/layout/orgChart1"/>
    <dgm:cxn modelId="{8E33D303-DAEC-40DE-BD70-14D5C34D1346}" type="presParOf" srcId="{71FF1D3E-E50E-41AD-87CF-BDC5A60DD4E9}" destId="{32C78671-A4BF-4536-9297-32E13DC2AED2}" srcOrd="2" destOrd="0" presId="urn:microsoft.com/office/officeart/2005/8/layout/orgChart1"/>
  </dgm:cxnLst>
  <dgm:bg/>
  <dgm:whole>
    <a:ln w="9525" cap="flat" cmpd="sng" algn="ctr">
      <a:noFill/>
      <a:prstDash val="solid"/>
      <a:round/>
      <a:headEnd type="none" w="med" len="med"/>
      <a:tailEnd type="none" w="med" len="med"/>
    </a:ln>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B75FC2F-F792-4AA1-8C18-4D7E792FDE8E}" type="doc">
      <dgm:prSet loTypeId="urn:microsoft.com/office/officeart/2005/8/layout/orgChart1" loCatId="hierarchy" qsTypeId="urn:microsoft.com/office/officeart/2005/8/quickstyle/3d3" qsCatId="3D" csTypeId="urn:microsoft.com/office/officeart/2005/8/colors/accent1_2" csCatId="accent1" phldr="1"/>
      <dgm:spPr/>
    </dgm:pt>
    <dgm:pt modelId="{9AE7653E-EE17-4E04-9720-8437B9D82F30}">
      <dgm:prSet custT="1"/>
      <dgm:spPr>
        <a:solidFill>
          <a:schemeClr val="accent5">
            <a:lumMod val="7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err="1">
              <a:ln/>
              <a:solidFill>
                <a:schemeClr val="bg1"/>
              </a:solidFill>
              <a:effectLst/>
              <a:latin typeface="Times New Roman" panose="02020603050405020304" pitchFamily="18" charset="0"/>
              <a:cs typeface="Times New Roman" panose="02020603050405020304" pitchFamily="18" charset="0"/>
            </a:rPr>
            <a:t>Các</a:t>
          </a:r>
          <a:r>
            <a:rPr kumimoji="0" lang="en-US" sz="2800" b="1" i="0" u="none" strike="noStrike" cap="none" normalizeH="0" baseline="0" dirty="0">
              <a:ln/>
              <a:solidFill>
                <a:schemeClr val="bg1"/>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solidFill>
                <a:schemeClr val="bg1"/>
              </a:solidFill>
              <a:effectLst/>
              <a:latin typeface="Times New Roman" panose="02020603050405020304" pitchFamily="18" charset="0"/>
              <a:cs typeface="Times New Roman" panose="02020603050405020304" pitchFamily="18" charset="0"/>
            </a:rPr>
            <a:t>chế</a:t>
          </a:r>
          <a:r>
            <a:rPr kumimoji="0" lang="en-US" sz="2800" b="1" i="0" u="none" strike="noStrike" cap="none" normalizeH="0" baseline="0" dirty="0">
              <a:ln/>
              <a:solidFill>
                <a:schemeClr val="bg1"/>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solidFill>
                <a:schemeClr val="bg1"/>
              </a:solidFill>
              <a:effectLst/>
              <a:latin typeface="Times New Roman" panose="02020603050405020304" pitchFamily="18" charset="0"/>
              <a:cs typeface="Times New Roman" panose="02020603050405020304" pitchFamily="18" charset="0"/>
            </a:rPr>
            <a:t>độ</a:t>
          </a:r>
          <a:r>
            <a:rPr kumimoji="0" lang="en-US" sz="2800" b="1" i="0" u="none" strike="noStrike" cap="none" normalizeH="0" baseline="0" dirty="0">
              <a:ln/>
              <a:solidFill>
                <a:schemeClr val="bg1"/>
              </a:solidFill>
              <a:effectLst/>
              <a:latin typeface="Times New Roman" panose="02020603050405020304" pitchFamily="18" charset="0"/>
              <a:cs typeface="Times New Roman" panose="02020603050405020304" pitchFamily="18" charset="0"/>
            </a:rPr>
            <a:t> BHXH, BHTN</a:t>
          </a:r>
        </a:p>
      </dgm:t>
    </dgm:pt>
    <dgm:pt modelId="{5C5A984B-BF0A-49CE-AB38-5F722C9CAEC8}" type="parTrans" cxnId="{EDDF8E5D-E818-4AC3-9B6D-0D16BE65E324}">
      <dgm:prSet/>
      <dgm:spPr/>
      <dgm:t>
        <a:bodyPr/>
        <a:lstStyle/>
        <a:p>
          <a:endParaRPr lang="en-US" sz="1600">
            <a:solidFill>
              <a:srgbClr val="800000"/>
            </a:solidFill>
          </a:endParaRPr>
        </a:p>
      </dgm:t>
    </dgm:pt>
    <dgm:pt modelId="{B1CBF2AB-BA05-4EB6-9370-33BFDA847957}" type="sibTrans" cxnId="{EDDF8E5D-E818-4AC3-9B6D-0D16BE65E324}">
      <dgm:prSet/>
      <dgm:spPr/>
      <dgm:t>
        <a:bodyPr/>
        <a:lstStyle/>
        <a:p>
          <a:endParaRPr lang="en-US" sz="1600">
            <a:solidFill>
              <a:srgbClr val="800000"/>
            </a:solidFill>
          </a:endParaRPr>
        </a:p>
      </dgm:t>
    </dgm:pt>
    <dgm:pt modelId="{F7A28FC6-37C4-4126-AA1C-DF26F2C90DB1}">
      <dgm:prSet custT="1"/>
      <dgm:spPr>
        <a:solidFill>
          <a:srgbClr val="9CE6F8"/>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a:ln/>
            <a:solidFill>
              <a:schemeClr val="bg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en-US" sz="18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BHXH </a:t>
          </a:r>
          <a:r>
            <a:rPr lang="en-US" sz="1800" b="1"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bắt</a:t>
          </a:r>
          <a:r>
            <a:rPr lang="en-US" sz="18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1800" b="1" dirty="0" err="1"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buộc</a:t>
          </a:r>
          <a:endParaRPr lang="en-US" sz="1800" b="1"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1800" b="1"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18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a) Ốm đau; </a:t>
          </a:r>
          <a:endParaRPr lang="en-US" sz="1800" b="1"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18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b) Thai sản; </a:t>
          </a:r>
          <a:endParaRPr lang="en-US" sz="1800" b="1"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18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c) Hưu trí; </a:t>
          </a:r>
          <a:endParaRPr lang="en-US" sz="1800" b="1"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18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d) Tử tuất;</a:t>
          </a:r>
          <a:endParaRPr lang="en-US" sz="1800" b="1"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18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đ) Bảo hiểm </a:t>
          </a:r>
          <a:r>
            <a:rPr lang="en-US" sz="1800" b="1"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TNLĐ</a:t>
          </a:r>
          <a:r>
            <a:rPr lang="vi-VN" sz="1800" b="1"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vi-VN" sz="18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bệnh nghề </a:t>
          </a:r>
          <a:r>
            <a:rPr lang="en-US" sz="1800" b="1"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n</a:t>
          </a:r>
          <a:r>
            <a:rPr lang="vi-VN" sz="1800" b="1"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ghiệp </a:t>
          </a:r>
          <a:r>
            <a:rPr lang="vi-VN" sz="18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theo quy định của Luật An toàn, vệ sinh lao động</a:t>
          </a:r>
          <a:r>
            <a:rPr lang="vi-VN" sz="18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a:t>
          </a:r>
          <a:endParaRPr lang="en-US" sz="18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endParaRPr kumimoji="0" lang="en-US" sz="18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endParaRPr>
        </a:p>
        <a:p>
          <a:pPr marL="0" lvl="0" indent="0" algn="l" defTabSz="914400">
            <a:lnSpc>
              <a:spcPct val="100000"/>
            </a:lnSpc>
            <a:spcBef>
              <a:spcPct val="0"/>
            </a:spcBef>
            <a:spcAft>
              <a:spcPct val="0"/>
            </a:spcAft>
            <a:buNone/>
          </a:pPr>
          <a:endParaRPr kumimoji="0" lang="en-US" sz="1800" b="1" i="0" u="none" strike="noStrike" cap="none" normalizeH="0" baseline="0" dirty="0">
            <a:ln/>
            <a:solidFill>
              <a:srgbClr val="0000FF"/>
            </a:solidFill>
            <a:effectLst/>
            <a:latin typeface="Times New Roman" panose="02020603050405020304" pitchFamily="18" charset="0"/>
            <a:cs typeface="Times New Roman" panose="02020603050405020304" pitchFamily="18" charset="0"/>
          </a:endParaRPr>
        </a:p>
      </dgm:t>
    </dgm:pt>
    <dgm:pt modelId="{B49248A7-2D94-4A15-9F3E-DF76F16D285B}" type="parTrans" cxnId="{8EC7F918-B6D3-4266-B86A-0755FA390BBA}">
      <dgm:prSet/>
      <dgm:spPr/>
      <dgm:t>
        <a:bodyPr/>
        <a:lstStyle/>
        <a:p>
          <a:endParaRPr lang="en-US" sz="1600">
            <a:solidFill>
              <a:srgbClr val="800000"/>
            </a:solidFill>
          </a:endParaRPr>
        </a:p>
      </dgm:t>
    </dgm:pt>
    <dgm:pt modelId="{E323E100-B43B-4FA9-AF9F-F14B2D765870}" type="sibTrans" cxnId="{8EC7F918-B6D3-4266-B86A-0755FA390BBA}">
      <dgm:prSet/>
      <dgm:spPr/>
      <dgm:t>
        <a:bodyPr/>
        <a:lstStyle/>
        <a:p>
          <a:endParaRPr lang="en-US" sz="1600">
            <a:solidFill>
              <a:srgbClr val="800000"/>
            </a:solidFill>
          </a:endParaRPr>
        </a:p>
      </dgm:t>
    </dgm:pt>
    <dgm:pt modelId="{4C4D2B38-3893-47CE-A110-57F4D040A443}">
      <dgm:prSet custT="1"/>
      <dgm:spPr>
        <a:solidFill>
          <a:srgbClr val="9CE6F8"/>
        </a:solidFill>
        <a:ln>
          <a:solidFill>
            <a:srgbClr val="FFC000"/>
          </a:solidFill>
        </a:ln>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0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BHXH</a:t>
          </a:r>
        </a:p>
        <a:p>
          <a:pPr marL="0" marR="0" lvl="0" indent="0" algn="ctr" defTabSz="914400" rtl="0" eaLnBrk="1" fontAlgn="base" latinLnBrk="0" hangingPunct="1">
            <a:lnSpc>
              <a:spcPct val="100000"/>
            </a:lnSpc>
            <a:spcBef>
              <a:spcPct val="0"/>
            </a:spcBef>
            <a:spcAft>
              <a:spcPct val="0"/>
            </a:spcAft>
            <a:buClrTx/>
            <a:buSzTx/>
            <a:buFontTx/>
            <a:buNone/>
            <a:tabLst/>
          </a:pPr>
          <a:r>
            <a:rPr lang="vi-VN" sz="20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tự nguyện</a:t>
          </a:r>
          <a:endParaRPr lang="en-US" sz="2000" b="1"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2000" b="1"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a) </a:t>
          </a:r>
          <a:r>
            <a:rPr lang="en-US" sz="2000" b="1" dirty="0" err="1">
              <a:solidFill>
                <a:srgbClr val="FF0000"/>
              </a:solidFill>
              <a:latin typeface="Times New Roman" panose="02020603050405020304" pitchFamily="18" charset="0"/>
              <a:ea typeface="Roboto Condensed" panose="020B0604020202020204" charset="0"/>
              <a:cs typeface="Times New Roman" panose="02020603050405020304" pitchFamily="18" charset="0"/>
            </a:rPr>
            <a:t>Trợ</a:t>
          </a:r>
          <a:r>
            <a:rPr lang="en-US" sz="2000" b="1"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 </a:t>
          </a:r>
          <a:r>
            <a:rPr lang="en-US" sz="2000" b="1" dirty="0" err="1">
              <a:solidFill>
                <a:srgbClr val="FF0000"/>
              </a:solidFill>
              <a:latin typeface="Times New Roman" panose="02020603050405020304" pitchFamily="18" charset="0"/>
              <a:ea typeface="Roboto Condensed" panose="020B0604020202020204" charset="0"/>
              <a:cs typeface="Times New Roman" panose="02020603050405020304" pitchFamily="18" charset="0"/>
            </a:rPr>
            <a:t>cấp</a:t>
          </a:r>
          <a:r>
            <a:rPr lang="en-US" sz="2000" b="1"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 t</a:t>
          </a:r>
          <a:r>
            <a:rPr lang="vi-VN" sz="2000" b="1"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hai sản;</a:t>
          </a:r>
          <a:endParaRPr lang="en-US" sz="2000" b="1" dirty="0">
            <a:solidFill>
              <a:srgbClr val="FF0000"/>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20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b) Hưu trí;</a:t>
          </a:r>
          <a:endParaRPr lang="en-US" sz="2000" b="1"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20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c) Tử tuất;</a:t>
          </a:r>
          <a:endParaRPr lang="en-US" sz="2000" b="1"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2000" b="1"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d) Bảo hiểm </a:t>
          </a:r>
          <a:r>
            <a:rPr lang="en-US" sz="2000" b="1" dirty="0" smtClean="0">
              <a:solidFill>
                <a:srgbClr val="FF0000"/>
              </a:solidFill>
              <a:latin typeface="Times New Roman" panose="02020603050405020304" pitchFamily="18" charset="0"/>
              <a:ea typeface="Roboto Condensed" panose="020B0604020202020204" charset="0"/>
              <a:cs typeface="Times New Roman" panose="02020603050405020304" pitchFamily="18" charset="0"/>
            </a:rPr>
            <a:t>TNLĐ</a:t>
          </a:r>
          <a:r>
            <a:rPr lang="vi-VN" sz="2000" b="1" dirty="0" smtClean="0">
              <a:solidFill>
                <a:srgbClr val="FF0000"/>
              </a:solidFill>
              <a:latin typeface="Times New Roman" panose="02020603050405020304" pitchFamily="18" charset="0"/>
              <a:ea typeface="Roboto Condensed" panose="020B0604020202020204" charset="0"/>
              <a:cs typeface="Times New Roman" panose="02020603050405020304" pitchFamily="18" charset="0"/>
            </a:rPr>
            <a:t> </a:t>
          </a:r>
          <a:r>
            <a:rPr lang="vi-VN" sz="20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theo</a:t>
          </a:r>
          <a:r>
            <a:rPr lang="vi-VN" sz="2000" b="1"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 </a:t>
          </a:r>
          <a:r>
            <a:rPr lang="vi-VN" sz="20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quy định của Luật An toàn, vệ sinh lao động.</a:t>
          </a:r>
          <a:endParaRPr kumimoji="0" lang="en-US" sz="2000" b="1" i="0" u="none" strike="noStrike" cap="none" normalizeH="0" baseline="0" dirty="0">
            <a:ln/>
            <a:solidFill>
              <a:srgbClr val="0000FF"/>
            </a:solidFill>
            <a:effectLst/>
            <a:latin typeface="Times New Roman" panose="02020603050405020304" pitchFamily="18" charset="0"/>
            <a:cs typeface="Times New Roman" panose="02020603050405020304" pitchFamily="18" charset="0"/>
          </a:endParaRPr>
        </a:p>
      </dgm:t>
    </dgm:pt>
    <dgm:pt modelId="{EDDCAA3A-4BD2-4BD3-97AA-432D8B9C4806}" type="parTrans" cxnId="{BF28DECD-8711-46F4-86A4-388184B550AA}">
      <dgm:prSet/>
      <dgm:spPr/>
      <dgm:t>
        <a:bodyPr/>
        <a:lstStyle/>
        <a:p>
          <a:endParaRPr lang="en-US" sz="1600">
            <a:solidFill>
              <a:srgbClr val="800000"/>
            </a:solidFill>
          </a:endParaRPr>
        </a:p>
      </dgm:t>
    </dgm:pt>
    <dgm:pt modelId="{289D24D1-DBEB-4D75-AA6F-ECD6D6E50B06}" type="sibTrans" cxnId="{BF28DECD-8711-46F4-86A4-388184B550AA}">
      <dgm:prSet/>
      <dgm:spPr/>
      <dgm:t>
        <a:bodyPr/>
        <a:lstStyle/>
        <a:p>
          <a:endParaRPr lang="en-US" sz="1600">
            <a:solidFill>
              <a:srgbClr val="800000"/>
            </a:solidFill>
          </a:endParaRPr>
        </a:p>
      </dgm:t>
    </dgm:pt>
    <dgm:pt modelId="{4FF9F076-5BD8-4FC6-8ED5-414CEB1A31C9}">
      <dgm:prSet custT="1"/>
      <dgm:spPr>
        <a:solidFill>
          <a:srgbClr val="9CE6F8"/>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vi-VN" sz="2000" b="1"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Bảo </a:t>
          </a:r>
          <a:r>
            <a:rPr lang="vi-VN" sz="20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hiểm </a:t>
          </a:r>
          <a:endParaRPr lang="en-US" sz="2000" b="1"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vi-VN" sz="2000" b="1"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thất </a:t>
          </a:r>
          <a:r>
            <a:rPr lang="vi-VN" sz="2000" b="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nghiệp theo quy định của Luật Việc </a:t>
          </a:r>
          <a:r>
            <a:rPr lang="vi-VN" sz="2000" b="1"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làm</a:t>
          </a:r>
          <a:endParaRPr lang="en-US" sz="2000" b="1"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solidFill>
              <a:srgbClr val="0000FF"/>
            </a:solidFill>
            <a:effectLst/>
            <a:latin typeface="Times New Roman" panose="02020603050405020304" pitchFamily="18" charset="0"/>
            <a:cs typeface="Times New Roman" panose="02020603050405020304" pitchFamily="18" charset="0"/>
          </a:endParaRPr>
        </a:p>
      </dgm:t>
    </dgm:pt>
    <dgm:pt modelId="{578DFA0D-D259-4CAA-BE7A-F2F2B37EDD73}" type="parTrans" cxnId="{CC2B2F0E-65B0-4681-90F9-097D417F67AF}">
      <dgm:prSet/>
      <dgm:spPr/>
      <dgm:t>
        <a:bodyPr/>
        <a:lstStyle/>
        <a:p>
          <a:endParaRPr lang="en-US" sz="1600">
            <a:solidFill>
              <a:srgbClr val="800000"/>
            </a:solidFill>
          </a:endParaRPr>
        </a:p>
      </dgm:t>
    </dgm:pt>
    <dgm:pt modelId="{56B2057D-0A06-49B9-9898-AAE4B92274E4}" type="sibTrans" cxnId="{CC2B2F0E-65B0-4681-90F9-097D417F67AF}">
      <dgm:prSet/>
      <dgm:spPr/>
      <dgm:t>
        <a:bodyPr/>
        <a:lstStyle/>
        <a:p>
          <a:endParaRPr lang="en-US" sz="1600">
            <a:solidFill>
              <a:srgbClr val="800000"/>
            </a:solidFill>
          </a:endParaRPr>
        </a:p>
      </dgm:t>
    </dgm:pt>
    <dgm:pt modelId="{AEEFA795-5D19-488E-AACF-8EB5FDDE3A00}">
      <dgm:prSet custT="1"/>
      <dgm:spPr>
        <a:solidFill>
          <a:srgbClr val="9CE6F8"/>
        </a:solidFill>
      </dgm:spPr>
      <dgm:t>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2200" b="1" i="0" u="none" strike="noStrike" cap="none" normalizeH="0" baseline="0" dirty="0">
            <a:ln/>
            <a:solidFill>
              <a:srgbClr val="004A82"/>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lang="vi-VN" sz="2200" b="1"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Trợ cấp</a:t>
          </a:r>
          <a:endParaRPr lang="en-US" sz="2200" b="1" dirty="0">
            <a:solidFill>
              <a:srgbClr val="FF0000"/>
            </a:solidFill>
            <a:latin typeface="Times New Roman" panose="02020603050405020304" pitchFamily="18" charset="0"/>
            <a:ea typeface="Roboto Condensed" panose="020B0604020202020204" charset="0"/>
            <a:cs typeface="Times New Roman" panose="02020603050405020304"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lang="vi-VN" sz="2200" b="1"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 hưu trí xã </a:t>
          </a:r>
          <a:r>
            <a:rPr lang="vi-VN" sz="2200" b="1" dirty="0" smtClean="0">
              <a:solidFill>
                <a:srgbClr val="FF0000"/>
              </a:solidFill>
              <a:latin typeface="Times New Roman" panose="02020603050405020304" pitchFamily="18" charset="0"/>
              <a:ea typeface="Roboto Condensed" panose="020B0604020202020204" charset="0"/>
              <a:cs typeface="Times New Roman" panose="02020603050405020304" pitchFamily="18" charset="0"/>
            </a:rPr>
            <a:t>hội</a:t>
          </a:r>
          <a:r>
            <a:rPr lang="en-US" sz="2200" b="1" dirty="0" smtClean="0">
              <a:solidFill>
                <a:srgbClr val="FF0000"/>
              </a:solidFill>
              <a:latin typeface="Times New Roman" panose="02020603050405020304" pitchFamily="18" charset="0"/>
              <a:ea typeface="Roboto Condensed" panose="020B0604020202020204" charset="0"/>
              <a:cs typeface="Times New Roman" panose="02020603050405020304" pitchFamily="18" charset="0"/>
            </a:rPr>
            <a:t>:</a:t>
          </a:r>
          <a:endParaRPr lang="en-US" sz="2200" b="1" dirty="0">
            <a:solidFill>
              <a:srgbClr val="FF0000"/>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ctr" defTabSz="914400">
            <a:lnSpc>
              <a:spcPct val="100000"/>
            </a:lnSpc>
            <a:spcBef>
              <a:spcPts val="600"/>
            </a:spcBef>
            <a:spcAft>
              <a:spcPct val="0"/>
            </a:spcAft>
            <a:buNone/>
          </a:pPr>
          <a:r>
            <a:rPr kumimoji="0" lang="en-US" sz="22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rPr>
            <a:t>NSNN </a:t>
          </a:r>
          <a:r>
            <a:rPr kumimoji="0" lang="en-US" sz="2200" b="1" i="0" u="none" strike="noStrike" cap="none" normalizeH="0" baseline="0" dirty="0" err="1" smtClean="0">
              <a:ln/>
              <a:solidFill>
                <a:srgbClr val="0000FF"/>
              </a:solidFill>
              <a:effectLst/>
              <a:latin typeface="Times New Roman" panose="02020603050405020304" pitchFamily="18" charset="0"/>
              <a:cs typeface="Times New Roman" panose="02020603050405020304" pitchFamily="18" charset="0"/>
            </a:rPr>
            <a:t>cung</a:t>
          </a:r>
          <a:r>
            <a:rPr kumimoji="0" lang="en-US" sz="22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rPr>
            <a:t> </a:t>
          </a:r>
          <a:r>
            <a:rPr kumimoji="0" lang="en-US" sz="2200" b="1" i="0" u="none" strike="noStrike" cap="none" normalizeH="0" baseline="0" dirty="0" err="1" smtClean="0">
              <a:ln/>
              <a:solidFill>
                <a:srgbClr val="0000FF"/>
              </a:solidFill>
              <a:effectLst/>
              <a:latin typeface="Times New Roman" panose="02020603050405020304" pitchFamily="18" charset="0"/>
              <a:cs typeface="Times New Roman" panose="02020603050405020304" pitchFamily="18" charset="0"/>
            </a:rPr>
            <a:t>cấp</a:t>
          </a:r>
          <a:r>
            <a:rPr kumimoji="0" lang="en-US" sz="22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rPr>
            <a:t> 1 </a:t>
          </a:r>
          <a:r>
            <a:rPr kumimoji="0" lang="en-US" sz="2200" b="1" i="0" u="none" strike="noStrike" cap="none" normalizeH="0" baseline="0" dirty="0" err="1" smtClean="0">
              <a:ln/>
              <a:solidFill>
                <a:srgbClr val="0000FF"/>
              </a:solidFill>
              <a:effectLst/>
              <a:latin typeface="Times New Roman" panose="02020603050405020304" pitchFamily="18" charset="0"/>
              <a:cs typeface="Times New Roman" panose="02020603050405020304" pitchFamily="18" charset="0"/>
            </a:rPr>
            <a:t>khoản</a:t>
          </a:r>
          <a:r>
            <a:rPr kumimoji="0" lang="en-US" sz="22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rPr>
            <a:t> </a:t>
          </a:r>
          <a:r>
            <a:rPr kumimoji="0" lang="en-US" sz="2200" b="1" i="0" u="none" strike="noStrike" cap="none" normalizeH="0" baseline="0" dirty="0" err="1" smtClean="0">
              <a:ln/>
              <a:solidFill>
                <a:srgbClr val="0000FF"/>
              </a:solidFill>
              <a:effectLst/>
              <a:latin typeface="Times New Roman" panose="02020603050405020304" pitchFamily="18" charset="0"/>
              <a:cs typeface="Times New Roman" panose="02020603050405020304" pitchFamily="18" charset="0"/>
            </a:rPr>
            <a:t>trợ</a:t>
          </a:r>
          <a:r>
            <a:rPr kumimoji="0" lang="en-US" sz="22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rPr>
            <a:t> </a:t>
          </a:r>
          <a:r>
            <a:rPr kumimoji="0" lang="en-US" sz="2200" b="1" i="0" u="none" strike="noStrike" cap="none" normalizeH="0" baseline="0" dirty="0" err="1" smtClean="0">
              <a:ln/>
              <a:solidFill>
                <a:srgbClr val="0000FF"/>
              </a:solidFill>
              <a:effectLst/>
              <a:latin typeface="Times New Roman" panose="02020603050405020304" pitchFamily="18" charset="0"/>
              <a:cs typeface="Times New Roman" panose="02020603050405020304" pitchFamily="18" charset="0"/>
            </a:rPr>
            <a:t>cấp</a:t>
          </a:r>
          <a:r>
            <a:rPr kumimoji="0" lang="en-US" sz="22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rPr>
            <a:t> </a:t>
          </a:r>
          <a:r>
            <a:rPr kumimoji="0" lang="en-US" sz="2200" b="1" i="0" u="none" strike="noStrike" cap="none" normalizeH="0" baseline="0" dirty="0" err="1" smtClean="0">
              <a:ln/>
              <a:solidFill>
                <a:srgbClr val="0000FF"/>
              </a:solidFill>
              <a:effectLst/>
              <a:latin typeface="Times New Roman" panose="02020603050405020304" pitchFamily="18" charset="0"/>
              <a:cs typeface="Times New Roman" panose="02020603050405020304" pitchFamily="18" charset="0"/>
            </a:rPr>
            <a:t>cho</a:t>
          </a:r>
          <a:r>
            <a:rPr kumimoji="0" lang="en-US" sz="22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rPr>
            <a:t> NCT </a:t>
          </a:r>
          <a:r>
            <a:rPr kumimoji="0" lang="en-US" sz="2200" b="1" i="0" u="none" strike="noStrike" cap="none" normalizeH="0" baseline="0" dirty="0" err="1" smtClean="0">
              <a:ln/>
              <a:solidFill>
                <a:srgbClr val="0000FF"/>
              </a:solidFill>
              <a:effectLst/>
              <a:latin typeface="Times New Roman" panose="02020603050405020304" pitchFamily="18" charset="0"/>
              <a:cs typeface="Times New Roman" panose="02020603050405020304" pitchFamily="18" charset="0"/>
            </a:rPr>
            <a:t>không</a:t>
          </a:r>
          <a:r>
            <a:rPr kumimoji="0" lang="en-US" sz="22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rPr>
            <a:t> </a:t>
          </a:r>
          <a:r>
            <a:rPr kumimoji="0" lang="en-US" sz="2200" b="1" i="0" u="none" strike="noStrike" cap="none" normalizeH="0" baseline="0" dirty="0" err="1" smtClean="0">
              <a:ln/>
              <a:solidFill>
                <a:srgbClr val="0000FF"/>
              </a:solidFill>
              <a:effectLst/>
              <a:latin typeface="Times New Roman" panose="02020603050405020304" pitchFamily="18" charset="0"/>
              <a:cs typeface="Times New Roman" panose="02020603050405020304" pitchFamily="18" charset="0"/>
            </a:rPr>
            <a:t>có</a:t>
          </a:r>
          <a:r>
            <a:rPr kumimoji="0" lang="en-US" sz="22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rPr>
            <a:t> </a:t>
          </a:r>
          <a:r>
            <a:rPr kumimoji="0" lang="en-US" sz="2200" b="1" i="0" u="none" strike="noStrike" cap="none" normalizeH="0" baseline="0" dirty="0" err="1" smtClean="0">
              <a:ln/>
              <a:solidFill>
                <a:srgbClr val="0000FF"/>
              </a:solidFill>
              <a:effectLst/>
              <a:latin typeface="Times New Roman" panose="02020603050405020304" pitchFamily="18" charset="0"/>
              <a:cs typeface="Times New Roman" panose="02020603050405020304" pitchFamily="18" charset="0"/>
            </a:rPr>
            <a:t>lương</a:t>
          </a:r>
          <a:r>
            <a:rPr kumimoji="0" lang="en-US" sz="22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rPr>
            <a:t> </a:t>
          </a:r>
          <a:r>
            <a:rPr kumimoji="0" lang="en-US" sz="2200" b="1" i="0" u="none" strike="noStrike" cap="none" normalizeH="0" baseline="0" dirty="0" err="1" smtClean="0">
              <a:ln/>
              <a:solidFill>
                <a:srgbClr val="0000FF"/>
              </a:solidFill>
              <a:effectLst/>
              <a:latin typeface="Times New Roman" panose="02020603050405020304" pitchFamily="18" charset="0"/>
              <a:cs typeface="Times New Roman" panose="02020603050405020304" pitchFamily="18" charset="0"/>
            </a:rPr>
            <a:t>hưu</a:t>
          </a:r>
          <a:r>
            <a:rPr kumimoji="0" lang="en-US" sz="22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rPr>
            <a:t>, TC </a:t>
          </a:r>
          <a:r>
            <a:rPr kumimoji="0" lang="en-US" sz="2200" b="1" i="0" u="none" strike="noStrike" cap="none" normalizeH="0" baseline="0" dirty="0" err="1" smtClean="0">
              <a:ln/>
              <a:solidFill>
                <a:srgbClr val="0000FF"/>
              </a:solidFill>
              <a:effectLst/>
              <a:latin typeface="Times New Roman" panose="02020603050405020304" pitchFamily="18" charset="0"/>
              <a:cs typeface="Times New Roman" panose="02020603050405020304" pitchFamily="18" charset="0"/>
            </a:rPr>
            <a:t>hàng</a:t>
          </a:r>
          <a:r>
            <a:rPr kumimoji="0" lang="en-US" sz="22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rPr>
            <a:t> </a:t>
          </a:r>
          <a:r>
            <a:rPr kumimoji="0" lang="en-US" sz="2200" b="1" i="0" u="none" strike="noStrike" cap="none" normalizeH="0" baseline="0" dirty="0" err="1" smtClean="0">
              <a:ln/>
              <a:solidFill>
                <a:srgbClr val="0000FF"/>
              </a:solidFill>
              <a:effectLst/>
              <a:latin typeface="Times New Roman" panose="02020603050405020304" pitchFamily="18" charset="0"/>
              <a:cs typeface="Times New Roman" panose="02020603050405020304" pitchFamily="18" charset="0"/>
            </a:rPr>
            <a:t>tháng</a:t>
          </a:r>
          <a:endParaRPr kumimoji="0" lang="en-US" sz="2200" b="1" i="0" u="none" strike="noStrike" cap="none" normalizeH="0" baseline="0" dirty="0" smtClean="0">
            <a:ln/>
            <a:solidFill>
              <a:srgbClr val="0000FF"/>
            </a:solidFill>
            <a:effectLst/>
            <a:latin typeface="Times New Roman" panose="02020603050405020304" pitchFamily="18" charset="0"/>
            <a:cs typeface="Times New Roman" panose="02020603050405020304" pitchFamily="18" charset="0"/>
          </a:endParaRPr>
        </a:p>
        <a:p>
          <a:pPr marL="0" lvl="0" indent="0" algn="l" defTabSz="914400">
            <a:lnSpc>
              <a:spcPct val="100000"/>
            </a:lnSpc>
            <a:spcBef>
              <a:spcPts val="600"/>
            </a:spcBef>
            <a:spcAft>
              <a:spcPct val="0"/>
            </a:spcAft>
            <a:buNone/>
          </a:pPr>
          <a:endParaRPr kumimoji="0" lang="en-US" sz="2200" b="1" i="0" u="none" strike="noStrike" cap="none" normalizeH="0" baseline="0" dirty="0">
            <a:ln/>
            <a:solidFill>
              <a:srgbClr val="FF0000"/>
            </a:solidFill>
            <a:effectLst/>
            <a:latin typeface="Times New Roman" panose="02020603050405020304" pitchFamily="18" charset="0"/>
            <a:cs typeface="Times New Roman" panose="02020603050405020304" pitchFamily="18" charset="0"/>
          </a:endParaRPr>
        </a:p>
      </dgm:t>
    </dgm:pt>
    <dgm:pt modelId="{87D3953C-7866-49FD-BA0A-E113C91F83DD}" type="parTrans" cxnId="{F26E56B0-B214-461B-B642-CB7E66B83F25}">
      <dgm:prSet/>
      <dgm:spPr/>
      <dgm:t>
        <a:bodyPr/>
        <a:lstStyle/>
        <a:p>
          <a:endParaRPr lang="en-US" sz="1600">
            <a:solidFill>
              <a:srgbClr val="800000"/>
            </a:solidFill>
          </a:endParaRPr>
        </a:p>
      </dgm:t>
    </dgm:pt>
    <dgm:pt modelId="{4691BB62-79C3-4614-A8DD-59A95BC82CE4}" type="sibTrans" cxnId="{F26E56B0-B214-461B-B642-CB7E66B83F25}">
      <dgm:prSet/>
      <dgm:spPr/>
      <dgm:t>
        <a:bodyPr/>
        <a:lstStyle/>
        <a:p>
          <a:endParaRPr lang="en-US" sz="1600">
            <a:solidFill>
              <a:srgbClr val="800000"/>
            </a:solidFill>
          </a:endParaRPr>
        </a:p>
      </dgm:t>
    </dgm:pt>
    <dgm:pt modelId="{AD719BFF-8B70-49CE-BC27-DD99BFF2264F}">
      <dgm:prSet custT="1"/>
      <dgm:spPr>
        <a:solidFill>
          <a:srgbClr val="9EE3EC"/>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en-US" sz="2400" b="1" dirty="0" smtClean="0">
            <a:solidFill>
              <a:srgbClr val="FF0000"/>
            </a:solidFill>
            <a:latin typeface="+mj-lt"/>
            <a:ea typeface="Roboto Condensed" panose="020B0604020202020204" charset="0"/>
            <a:cs typeface="Roboto Condensed" panose="020B060402020202020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2400" b="1" dirty="0" smtClean="0">
            <a:solidFill>
              <a:srgbClr val="FF0000"/>
            </a:solidFill>
            <a:latin typeface="+mj-lt"/>
            <a:ea typeface="Roboto Condensed" panose="020B0604020202020204" charset="0"/>
            <a:cs typeface="Roboto Condensed" panose="020B060402020202020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2400" b="1" dirty="0" smtClean="0">
            <a:solidFill>
              <a:srgbClr val="FF0000"/>
            </a:solidFill>
            <a:latin typeface="+mj-lt"/>
            <a:ea typeface="Roboto Condensed" panose="020B0604020202020204" charset="0"/>
            <a:cs typeface="Roboto Condensed" panose="020B060402020202020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vi-VN" sz="2400" b="1" dirty="0" smtClean="0">
              <a:solidFill>
                <a:srgbClr val="FF0000"/>
              </a:solidFill>
              <a:latin typeface="+mj-lt"/>
              <a:ea typeface="Roboto Condensed" panose="020B0604020202020204" charset="0"/>
              <a:cs typeface="Roboto Condensed" panose="020B0604020202020204" charset="0"/>
            </a:rPr>
            <a:t>Bảo </a:t>
          </a:r>
          <a:r>
            <a:rPr lang="vi-VN" sz="2400" b="1" dirty="0">
              <a:solidFill>
                <a:srgbClr val="FF0000"/>
              </a:solidFill>
              <a:latin typeface="+mj-lt"/>
              <a:ea typeface="Roboto Condensed" panose="020B0604020202020204" charset="0"/>
              <a:cs typeface="Roboto Condensed" panose="020B0604020202020204" charset="0"/>
            </a:rPr>
            <a:t>hiểm </a:t>
          </a:r>
          <a:endParaRPr lang="en-US" sz="2400" b="1" dirty="0">
            <a:solidFill>
              <a:srgbClr val="FF0000"/>
            </a:solidFill>
            <a:latin typeface="+mj-lt"/>
            <a:ea typeface="Roboto Condensed" panose="020B0604020202020204" charset="0"/>
            <a:cs typeface="Roboto Condensed" panose="020B060402020202020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vi-VN" sz="2400" b="1" dirty="0">
              <a:solidFill>
                <a:srgbClr val="FF0000"/>
              </a:solidFill>
              <a:latin typeface="+mj-lt"/>
              <a:ea typeface="Roboto Condensed" panose="020B0604020202020204" charset="0"/>
              <a:cs typeface="Roboto Condensed" panose="020B0604020202020204" charset="0"/>
            </a:rPr>
            <a:t>hưu trí </a:t>
          </a:r>
          <a:endParaRPr lang="en-US" sz="2400" b="1" dirty="0">
            <a:solidFill>
              <a:srgbClr val="FF0000"/>
            </a:solidFill>
            <a:latin typeface="+mj-lt"/>
            <a:ea typeface="Roboto Condensed" panose="020B0604020202020204" charset="0"/>
            <a:cs typeface="Roboto Condensed" panose="020B060402020202020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vi-VN" sz="2400" b="1" dirty="0">
              <a:solidFill>
                <a:srgbClr val="FF0000"/>
              </a:solidFill>
              <a:latin typeface="+mj-lt"/>
              <a:ea typeface="Roboto Condensed" panose="020B0604020202020204" charset="0"/>
              <a:cs typeface="Roboto Condensed" panose="020B0604020202020204" charset="0"/>
            </a:rPr>
            <a:t>bổ </a:t>
          </a:r>
          <a:r>
            <a:rPr lang="vi-VN" sz="2400" b="1" dirty="0" smtClean="0">
              <a:solidFill>
                <a:srgbClr val="FF0000"/>
              </a:solidFill>
              <a:latin typeface="+mj-lt"/>
              <a:ea typeface="Roboto Condensed" panose="020B0604020202020204" charset="0"/>
              <a:cs typeface="Roboto Condensed" panose="020B0604020202020204" charset="0"/>
            </a:rPr>
            <a:t>sun</a:t>
          </a:r>
          <a:r>
            <a:rPr lang="en-US" sz="2400" b="1" dirty="0" smtClean="0">
              <a:solidFill>
                <a:srgbClr val="FF0000"/>
              </a:solidFill>
              <a:latin typeface="+mj-lt"/>
              <a:ea typeface="Roboto Condensed" panose="020B0604020202020204" charset="0"/>
              <a:cs typeface="Roboto Condensed" panose="020B0604020202020204" charset="0"/>
            </a:rPr>
            <a:t>g</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a:ln/>
            <a:solidFill>
              <a:schemeClr val="tx1"/>
            </a:solidFill>
            <a:effectLst/>
            <a:latin typeface="+mj-lt"/>
            <a:cs typeface="Times New Roman" panose="02020603050405020304" pitchFamily="18" charset="0"/>
          </a:endParaRPr>
        </a:p>
      </dgm:t>
    </dgm:pt>
    <dgm:pt modelId="{3C47508B-A8F5-4064-8487-33F52D6B5BDC}" type="parTrans" cxnId="{52122426-9112-463D-BECA-1B6A7F23D999}">
      <dgm:prSet/>
      <dgm:spPr/>
      <dgm:t>
        <a:bodyPr/>
        <a:lstStyle/>
        <a:p>
          <a:endParaRPr lang="en-US" sz="1600">
            <a:solidFill>
              <a:srgbClr val="800000"/>
            </a:solidFill>
          </a:endParaRPr>
        </a:p>
      </dgm:t>
    </dgm:pt>
    <dgm:pt modelId="{CF666002-A9EB-4F28-9C2C-130FDBB51A2C}" type="sibTrans" cxnId="{52122426-9112-463D-BECA-1B6A7F23D999}">
      <dgm:prSet/>
      <dgm:spPr/>
      <dgm:t>
        <a:bodyPr/>
        <a:lstStyle/>
        <a:p>
          <a:endParaRPr lang="en-US" sz="1600">
            <a:solidFill>
              <a:srgbClr val="800000"/>
            </a:solidFill>
          </a:endParaRPr>
        </a:p>
      </dgm:t>
    </dgm:pt>
    <dgm:pt modelId="{F4C67342-4249-4C41-91D2-D9E342F1C074}" type="pres">
      <dgm:prSet presAssocID="{2B75FC2F-F792-4AA1-8C18-4D7E792FDE8E}" presName="hierChild1" presStyleCnt="0">
        <dgm:presLayoutVars>
          <dgm:orgChart val="1"/>
          <dgm:chPref val="1"/>
          <dgm:dir/>
          <dgm:animOne val="branch"/>
          <dgm:animLvl val="lvl"/>
          <dgm:resizeHandles/>
        </dgm:presLayoutVars>
      </dgm:prSet>
      <dgm:spPr/>
    </dgm:pt>
    <dgm:pt modelId="{71FF1D3E-E50E-41AD-87CF-BDC5A60DD4E9}" type="pres">
      <dgm:prSet presAssocID="{9AE7653E-EE17-4E04-9720-8437B9D82F30}" presName="hierRoot1" presStyleCnt="0">
        <dgm:presLayoutVars>
          <dgm:hierBranch/>
        </dgm:presLayoutVars>
      </dgm:prSet>
      <dgm:spPr/>
    </dgm:pt>
    <dgm:pt modelId="{646AE2A3-47D6-4F12-8BCE-11C8AC90305C}" type="pres">
      <dgm:prSet presAssocID="{9AE7653E-EE17-4E04-9720-8437B9D82F30}" presName="rootComposite1" presStyleCnt="0"/>
      <dgm:spPr/>
    </dgm:pt>
    <dgm:pt modelId="{08B55CF1-6CD9-4A3F-8FCA-597A423D1BC4}" type="pres">
      <dgm:prSet presAssocID="{9AE7653E-EE17-4E04-9720-8437B9D82F30}" presName="rootText1" presStyleLbl="node0" presStyleIdx="0" presStyleCnt="1" custScaleX="403988" custScaleY="110400" custLinFactNeighborX="2263" custLinFactNeighborY="5875">
        <dgm:presLayoutVars>
          <dgm:chPref val="3"/>
        </dgm:presLayoutVars>
      </dgm:prSet>
      <dgm:spPr/>
      <dgm:t>
        <a:bodyPr/>
        <a:lstStyle/>
        <a:p>
          <a:endParaRPr lang="en-US"/>
        </a:p>
      </dgm:t>
    </dgm:pt>
    <dgm:pt modelId="{1CBE0D66-46F7-4EC4-BFC4-F8005F9FA91C}" type="pres">
      <dgm:prSet presAssocID="{9AE7653E-EE17-4E04-9720-8437B9D82F30}" presName="rootConnector1" presStyleLbl="node1" presStyleIdx="0" presStyleCnt="0"/>
      <dgm:spPr/>
      <dgm:t>
        <a:bodyPr/>
        <a:lstStyle/>
        <a:p>
          <a:endParaRPr lang="en-US"/>
        </a:p>
      </dgm:t>
    </dgm:pt>
    <dgm:pt modelId="{B0DD849A-D331-4C27-9164-0E0F006472D0}" type="pres">
      <dgm:prSet presAssocID="{9AE7653E-EE17-4E04-9720-8437B9D82F30}" presName="hierChild2" presStyleCnt="0"/>
      <dgm:spPr/>
    </dgm:pt>
    <dgm:pt modelId="{4E7D42CE-1C23-430C-9057-674D792FB98B}" type="pres">
      <dgm:prSet presAssocID="{B49248A7-2D94-4A15-9F3E-DF76F16D285B}" presName="Name35" presStyleLbl="parChTrans1D2" presStyleIdx="0" presStyleCnt="5"/>
      <dgm:spPr/>
      <dgm:t>
        <a:bodyPr/>
        <a:lstStyle/>
        <a:p>
          <a:endParaRPr lang="en-US"/>
        </a:p>
      </dgm:t>
    </dgm:pt>
    <dgm:pt modelId="{4FA1FE0C-6EFC-4EC8-B315-B071992E7A09}" type="pres">
      <dgm:prSet presAssocID="{F7A28FC6-37C4-4126-AA1C-DF26F2C90DB1}" presName="hierRoot2" presStyleCnt="0">
        <dgm:presLayoutVars>
          <dgm:hierBranch/>
        </dgm:presLayoutVars>
      </dgm:prSet>
      <dgm:spPr/>
    </dgm:pt>
    <dgm:pt modelId="{1763C598-8CF8-4CB7-8F50-53BBD2059BF1}" type="pres">
      <dgm:prSet presAssocID="{F7A28FC6-37C4-4126-AA1C-DF26F2C90DB1}" presName="rootComposite" presStyleCnt="0"/>
      <dgm:spPr/>
    </dgm:pt>
    <dgm:pt modelId="{34A2C532-987F-43E1-9CD0-0F4A144D1373}" type="pres">
      <dgm:prSet presAssocID="{F7A28FC6-37C4-4126-AA1C-DF26F2C90DB1}" presName="rootText" presStyleLbl="node2" presStyleIdx="0" presStyleCnt="5" custScaleY="412005" custLinFactNeighborX="528" custLinFactNeighborY="11268">
        <dgm:presLayoutVars>
          <dgm:chPref val="3"/>
        </dgm:presLayoutVars>
      </dgm:prSet>
      <dgm:spPr/>
      <dgm:t>
        <a:bodyPr/>
        <a:lstStyle/>
        <a:p>
          <a:endParaRPr lang="en-US"/>
        </a:p>
      </dgm:t>
    </dgm:pt>
    <dgm:pt modelId="{B06E15D3-F920-4C36-BDA9-51736782F50E}" type="pres">
      <dgm:prSet presAssocID="{F7A28FC6-37C4-4126-AA1C-DF26F2C90DB1}" presName="rootConnector" presStyleLbl="node2" presStyleIdx="0" presStyleCnt="5"/>
      <dgm:spPr/>
      <dgm:t>
        <a:bodyPr/>
        <a:lstStyle/>
        <a:p>
          <a:endParaRPr lang="en-US"/>
        </a:p>
      </dgm:t>
    </dgm:pt>
    <dgm:pt modelId="{E34E6435-4750-43FC-A32B-66FDCA0512E3}" type="pres">
      <dgm:prSet presAssocID="{F7A28FC6-37C4-4126-AA1C-DF26F2C90DB1}" presName="hierChild4" presStyleCnt="0"/>
      <dgm:spPr/>
    </dgm:pt>
    <dgm:pt modelId="{33E4555B-1A7E-4FC1-A9EC-9999528D8A9E}" type="pres">
      <dgm:prSet presAssocID="{F7A28FC6-37C4-4126-AA1C-DF26F2C90DB1}" presName="hierChild5" presStyleCnt="0"/>
      <dgm:spPr/>
    </dgm:pt>
    <dgm:pt modelId="{5A1CC25A-D708-4102-ACC2-F19F90ACF319}" type="pres">
      <dgm:prSet presAssocID="{EDDCAA3A-4BD2-4BD3-97AA-432D8B9C4806}" presName="Name35" presStyleLbl="parChTrans1D2" presStyleIdx="1" presStyleCnt="5"/>
      <dgm:spPr/>
      <dgm:t>
        <a:bodyPr/>
        <a:lstStyle/>
        <a:p>
          <a:endParaRPr lang="en-US"/>
        </a:p>
      </dgm:t>
    </dgm:pt>
    <dgm:pt modelId="{B35E8CCF-81A7-4B3A-985C-D33C027D6E4D}" type="pres">
      <dgm:prSet presAssocID="{4C4D2B38-3893-47CE-A110-57F4D040A443}" presName="hierRoot2" presStyleCnt="0">
        <dgm:presLayoutVars>
          <dgm:hierBranch/>
        </dgm:presLayoutVars>
      </dgm:prSet>
      <dgm:spPr/>
    </dgm:pt>
    <dgm:pt modelId="{B7517A1E-DCB5-4CB2-9C46-075BEFAC4E6A}" type="pres">
      <dgm:prSet presAssocID="{4C4D2B38-3893-47CE-A110-57F4D040A443}" presName="rootComposite" presStyleCnt="0"/>
      <dgm:spPr/>
    </dgm:pt>
    <dgm:pt modelId="{7851788E-12C4-43FB-94F0-C1E07D3E833A}" type="pres">
      <dgm:prSet presAssocID="{4C4D2B38-3893-47CE-A110-57F4D040A443}" presName="rootText" presStyleLbl="node2" presStyleIdx="1" presStyleCnt="5" custScaleY="415422" custLinFactNeighborX="1138" custLinFactNeighborY="9523">
        <dgm:presLayoutVars>
          <dgm:chPref val="3"/>
        </dgm:presLayoutVars>
      </dgm:prSet>
      <dgm:spPr/>
      <dgm:t>
        <a:bodyPr/>
        <a:lstStyle/>
        <a:p>
          <a:endParaRPr lang="en-US"/>
        </a:p>
      </dgm:t>
    </dgm:pt>
    <dgm:pt modelId="{242064E1-FE8C-42C9-A6BC-1B152D58EC16}" type="pres">
      <dgm:prSet presAssocID="{4C4D2B38-3893-47CE-A110-57F4D040A443}" presName="rootConnector" presStyleLbl="node2" presStyleIdx="1" presStyleCnt="5"/>
      <dgm:spPr/>
      <dgm:t>
        <a:bodyPr/>
        <a:lstStyle/>
        <a:p>
          <a:endParaRPr lang="en-US"/>
        </a:p>
      </dgm:t>
    </dgm:pt>
    <dgm:pt modelId="{E3A6BC91-9CA3-4B97-9261-39623DC02773}" type="pres">
      <dgm:prSet presAssocID="{4C4D2B38-3893-47CE-A110-57F4D040A443}" presName="hierChild4" presStyleCnt="0"/>
      <dgm:spPr/>
    </dgm:pt>
    <dgm:pt modelId="{68D1BDD9-91BF-484E-8081-079C87772C4B}" type="pres">
      <dgm:prSet presAssocID="{4C4D2B38-3893-47CE-A110-57F4D040A443}" presName="hierChild5" presStyleCnt="0"/>
      <dgm:spPr/>
    </dgm:pt>
    <dgm:pt modelId="{E97BAC86-223A-4C6F-9C9B-26D6A94F5993}" type="pres">
      <dgm:prSet presAssocID="{578DFA0D-D259-4CAA-BE7A-F2F2B37EDD73}" presName="Name35" presStyleLbl="parChTrans1D2" presStyleIdx="2" presStyleCnt="5"/>
      <dgm:spPr/>
      <dgm:t>
        <a:bodyPr/>
        <a:lstStyle/>
        <a:p>
          <a:endParaRPr lang="en-US"/>
        </a:p>
      </dgm:t>
    </dgm:pt>
    <dgm:pt modelId="{30C8BF31-A8B7-47D2-ABF6-B1EEF19DE190}" type="pres">
      <dgm:prSet presAssocID="{4FF9F076-5BD8-4FC6-8ED5-414CEB1A31C9}" presName="hierRoot2" presStyleCnt="0">
        <dgm:presLayoutVars>
          <dgm:hierBranch/>
        </dgm:presLayoutVars>
      </dgm:prSet>
      <dgm:spPr/>
    </dgm:pt>
    <dgm:pt modelId="{80E26760-E303-4A8C-A694-EA0A4BF2262C}" type="pres">
      <dgm:prSet presAssocID="{4FF9F076-5BD8-4FC6-8ED5-414CEB1A31C9}" presName="rootComposite" presStyleCnt="0"/>
      <dgm:spPr/>
    </dgm:pt>
    <dgm:pt modelId="{5766DFD4-0679-473D-A93F-BFFC8A9D3F5C}" type="pres">
      <dgm:prSet presAssocID="{4FF9F076-5BD8-4FC6-8ED5-414CEB1A31C9}" presName="rootText" presStyleLbl="node2" presStyleIdx="2" presStyleCnt="5" custScaleY="421701" custLinFactNeighborX="2222" custLinFactNeighborY="5454">
        <dgm:presLayoutVars>
          <dgm:chPref val="3"/>
        </dgm:presLayoutVars>
      </dgm:prSet>
      <dgm:spPr/>
      <dgm:t>
        <a:bodyPr/>
        <a:lstStyle/>
        <a:p>
          <a:endParaRPr lang="en-US"/>
        </a:p>
      </dgm:t>
    </dgm:pt>
    <dgm:pt modelId="{917D62E6-E6A1-47B9-BD68-50AC97EADB29}" type="pres">
      <dgm:prSet presAssocID="{4FF9F076-5BD8-4FC6-8ED5-414CEB1A31C9}" presName="rootConnector" presStyleLbl="node2" presStyleIdx="2" presStyleCnt="5"/>
      <dgm:spPr/>
      <dgm:t>
        <a:bodyPr/>
        <a:lstStyle/>
        <a:p>
          <a:endParaRPr lang="en-US"/>
        </a:p>
      </dgm:t>
    </dgm:pt>
    <dgm:pt modelId="{87EFECF9-5269-4023-90E3-3BAF2B2363F4}" type="pres">
      <dgm:prSet presAssocID="{4FF9F076-5BD8-4FC6-8ED5-414CEB1A31C9}" presName="hierChild4" presStyleCnt="0"/>
      <dgm:spPr/>
    </dgm:pt>
    <dgm:pt modelId="{5095E3CF-24C0-4636-BAFF-1A532186C270}" type="pres">
      <dgm:prSet presAssocID="{4FF9F076-5BD8-4FC6-8ED5-414CEB1A31C9}" presName="hierChild5" presStyleCnt="0"/>
      <dgm:spPr/>
    </dgm:pt>
    <dgm:pt modelId="{ABD7E316-931C-4DF2-83AF-6126E95A0629}" type="pres">
      <dgm:prSet presAssocID="{87D3953C-7866-49FD-BA0A-E113C91F83DD}" presName="Name35" presStyleLbl="parChTrans1D2" presStyleIdx="3" presStyleCnt="5"/>
      <dgm:spPr/>
      <dgm:t>
        <a:bodyPr/>
        <a:lstStyle/>
        <a:p>
          <a:endParaRPr lang="en-US"/>
        </a:p>
      </dgm:t>
    </dgm:pt>
    <dgm:pt modelId="{3B1C5CCB-AF83-4B7F-8A20-C567CC303CB9}" type="pres">
      <dgm:prSet presAssocID="{AEEFA795-5D19-488E-AACF-8EB5FDDE3A00}" presName="hierRoot2" presStyleCnt="0">
        <dgm:presLayoutVars>
          <dgm:hierBranch/>
        </dgm:presLayoutVars>
      </dgm:prSet>
      <dgm:spPr/>
    </dgm:pt>
    <dgm:pt modelId="{63EC8325-CE1A-49A2-833E-D2A5646242CB}" type="pres">
      <dgm:prSet presAssocID="{AEEFA795-5D19-488E-AACF-8EB5FDDE3A00}" presName="rootComposite" presStyleCnt="0"/>
      <dgm:spPr/>
    </dgm:pt>
    <dgm:pt modelId="{C6C009EF-490B-4524-B54F-5C669199954D}" type="pres">
      <dgm:prSet presAssocID="{AEEFA795-5D19-488E-AACF-8EB5FDDE3A00}" presName="rootText" presStyleLbl="node2" presStyleIdx="3" presStyleCnt="5" custScaleY="409244" custLinFactNeighborX="524" custLinFactNeighborY="11223">
        <dgm:presLayoutVars>
          <dgm:chPref val="3"/>
        </dgm:presLayoutVars>
      </dgm:prSet>
      <dgm:spPr/>
      <dgm:t>
        <a:bodyPr/>
        <a:lstStyle/>
        <a:p>
          <a:endParaRPr lang="en-US"/>
        </a:p>
      </dgm:t>
    </dgm:pt>
    <dgm:pt modelId="{F2138DEF-6AD7-40BE-BC8F-5F76AED9E75C}" type="pres">
      <dgm:prSet presAssocID="{AEEFA795-5D19-488E-AACF-8EB5FDDE3A00}" presName="rootConnector" presStyleLbl="node2" presStyleIdx="3" presStyleCnt="5"/>
      <dgm:spPr/>
      <dgm:t>
        <a:bodyPr/>
        <a:lstStyle/>
        <a:p>
          <a:endParaRPr lang="en-US"/>
        </a:p>
      </dgm:t>
    </dgm:pt>
    <dgm:pt modelId="{FB791EEB-A349-4473-8831-9CD47A935969}" type="pres">
      <dgm:prSet presAssocID="{AEEFA795-5D19-488E-AACF-8EB5FDDE3A00}" presName="hierChild4" presStyleCnt="0"/>
      <dgm:spPr/>
    </dgm:pt>
    <dgm:pt modelId="{D69F881B-C909-45A5-8E3C-8D0BCE9CB65D}" type="pres">
      <dgm:prSet presAssocID="{AEEFA795-5D19-488E-AACF-8EB5FDDE3A00}" presName="hierChild5" presStyleCnt="0"/>
      <dgm:spPr/>
    </dgm:pt>
    <dgm:pt modelId="{C530A22E-1775-413F-BE03-D7F8B79CDFAD}" type="pres">
      <dgm:prSet presAssocID="{3C47508B-A8F5-4064-8487-33F52D6B5BDC}" presName="Name35" presStyleLbl="parChTrans1D2" presStyleIdx="4" presStyleCnt="5"/>
      <dgm:spPr/>
      <dgm:t>
        <a:bodyPr/>
        <a:lstStyle/>
        <a:p>
          <a:endParaRPr lang="en-US"/>
        </a:p>
      </dgm:t>
    </dgm:pt>
    <dgm:pt modelId="{5E870D08-A0DE-4AD3-A085-86D3728EF085}" type="pres">
      <dgm:prSet presAssocID="{AD719BFF-8B70-49CE-BC27-DD99BFF2264F}" presName="hierRoot2" presStyleCnt="0">
        <dgm:presLayoutVars>
          <dgm:hierBranch/>
        </dgm:presLayoutVars>
      </dgm:prSet>
      <dgm:spPr/>
    </dgm:pt>
    <dgm:pt modelId="{4567C6B8-78B1-463B-87EF-DE0DDED348C7}" type="pres">
      <dgm:prSet presAssocID="{AD719BFF-8B70-49CE-BC27-DD99BFF2264F}" presName="rootComposite" presStyleCnt="0"/>
      <dgm:spPr/>
    </dgm:pt>
    <dgm:pt modelId="{083D2803-5253-4D11-9659-D4D1D0644958}" type="pres">
      <dgm:prSet presAssocID="{AD719BFF-8B70-49CE-BC27-DD99BFF2264F}" presName="rootText" presStyleLbl="node2" presStyleIdx="4" presStyleCnt="5" custScaleY="414966" custLinFactNeighborX="-9717" custLinFactNeighborY="8886">
        <dgm:presLayoutVars>
          <dgm:chPref val="3"/>
        </dgm:presLayoutVars>
      </dgm:prSet>
      <dgm:spPr/>
      <dgm:t>
        <a:bodyPr/>
        <a:lstStyle/>
        <a:p>
          <a:endParaRPr lang="en-US"/>
        </a:p>
      </dgm:t>
    </dgm:pt>
    <dgm:pt modelId="{6E456D00-DB55-49B1-8D79-A473D5A886AB}" type="pres">
      <dgm:prSet presAssocID="{AD719BFF-8B70-49CE-BC27-DD99BFF2264F}" presName="rootConnector" presStyleLbl="node2" presStyleIdx="4" presStyleCnt="5"/>
      <dgm:spPr/>
      <dgm:t>
        <a:bodyPr/>
        <a:lstStyle/>
        <a:p>
          <a:endParaRPr lang="en-US"/>
        </a:p>
      </dgm:t>
    </dgm:pt>
    <dgm:pt modelId="{23AB6321-0AB3-4A9B-8037-5759D8211D1E}" type="pres">
      <dgm:prSet presAssocID="{AD719BFF-8B70-49CE-BC27-DD99BFF2264F}" presName="hierChild4" presStyleCnt="0"/>
      <dgm:spPr/>
    </dgm:pt>
    <dgm:pt modelId="{9E6428BC-2333-4432-A627-9D2F577CD3B3}" type="pres">
      <dgm:prSet presAssocID="{AD719BFF-8B70-49CE-BC27-DD99BFF2264F}" presName="hierChild5" presStyleCnt="0"/>
      <dgm:spPr/>
    </dgm:pt>
    <dgm:pt modelId="{32C78671-A4BF-4536-9297-32E13DC2AED2}" type="pres">
      <dgm:prSet presAssocID="{9AE7653E-EE17-4E04-9720-8437B9D82F30}" presName="hierChild3" presStyleCnt="0"/>
      <dgm:spPr/>
    </dgm:pt>
  </dgm:ptLst>
  <dgm:cxnLst>
    <dgm:cxn modelId="{B7C035B1-079F-4782-BBDE-ED4B409A7CDC}" type="presOf" srcId="{2B75FC2F-F792-4AA1-8C18-4D7E792FDE8E}" destId="{F4C67342-4249-4C41-91D2-D9E342F1C074}" srcOrd="0" destOrd="0" presId="urn:microsoft.com/office/officeart/2005/8/layout/orgChart1"/>
    <dgm:cxn modelId="{BF28DECD-8711-46F4-86A4-388184B550AA}" srcId="{9AE7653E-EE17-4E04-9720-8437B9D82F30}" destId="{4C4D2B38-3893-47CE-A110-57F4D040A443}" srcOrd="1" destOrd="0" parTransId="{EDDCAA3A-4BD2-4BD3-97AA-432D8B9C4806}" sibTransId="{289D24D1-DBEB-4D75-AA6F-ECD6D6E50B06}"/>
    <dgm:cxn modelId="{8EC7F918-B6D3-4266-B86A-0755FA390BBA}" srcId="{9AE7653E-EE17-4E04-9720-8437B9D82F30}" destId="{F7A28FC6-37C4-4126-AA1C-DF26F2C90DB1}" srcOrd="0" destOrd="0" parTransId="{B49248A7-2D94-4A15-9F3E-DF76F16D285B}" sibTransId="{E323E100-B43B-4FA9-AF9F-F14B2D765870}"/>
    <dgm:cxn modelId="{4BF2DAE1-D2B4-485D-AEB2-0781B18FFCE8}" type="presOf" srcId="{4C4D2B38-3893-47CE-A110-57F4D040A443}" destId="{7851788E-12C4-43FB-94F0-C1E07D3E833A}" srcOrd="0" destOrd="0" presId="urn:microsoft.com/office/officeart/2005/8/layout/orgChart1"/>
    <dgm:cxn modelId="{5E5467F8-3124-4C44-8417-146C36AD2D8F}" type="presOf" srcId="{AEEFA795-5D19-488E-AACF-8EB5FDDE3A00}" destId="{C6C009EF-490B-4524-B54F-5C669199954D}" srcOrd="0" destOrd="0" presId="urn:microsoft.com/office/officeart/2005/8/layout/orgChart1"/>
    <dgm:cxn modelId="{3EBBEFE8-FE61-41C3-A033-9B68DDB4CEF4}" type="presOf" srcId="{87D3953C-7866-49FD-BA0A-E113C91F83DD}" destId="{ABD7E316-931C-4DF2-83AF-6126E95A0629}" srcOrd="0" destOrd="0" presId="urn:microsoft.com/office/officeart/2005/8/layout/orgChart1"/>
    <dgm:cxn modelId="{CC2B2F0E-65B0-4681-90F9-097D417F67AF}" srcId="{9AE7653E-EE17-4E04-9720-8437B9D82F30}" destId="{4FF9F076-5BD8-4FC6-8ED5-414CEB1A31C9}" srcOrd="2" destOrd="0" parTransId="{578DFA0D-D259-4CAA-BE7A-F2F2B37EDD73}" sibTransId="{56B2057D-0A06-49B9-9898-AAE4B92274E4}"/>
    <dgm:cxn modelId="{F26E56B0-B214-461B-B642-CB7E66B83F25}" srcId="{9AE7653E-EE17-4E04-9720-8437B9D82F30}" destId="{AEEFA795-5D19-488E-AACF-8EB5FDDE3A00}" srcOrd="3" destOrd="0" parTransId="{87D3953C-7866-49FD-BA0A-E113C91F83DD}" sibTransId="{4691BB62-79C3-4614-A8DD-59A95BC82CE4}"/>
    <dgm:cxn modelId="{93D73F51-339A-4BC2-8178-64EE234146D7}" type="presOf" srcId="{4FF9F076-5BD8-4FC6-8ED5-414CEB1A31C9}" destId="{917D62E6-E6A1-47B9-BD68-50AC97EADB29}" srcOrd="1" destOrd="0" presId="urn:microsoft.com/office/officeart/2005/8/layout/orgChart1"/>
    <dgm:cxn modelId="{EDDF8E5D-E818-4AC3-9B6D-0D16BE65E324}" srcId="{2B75FC2F-F792-4AA1-8C18-4D7E792FDE8E}" destId="{9AE7653E-EE17-4E04-9720-8437B9D82F30}" srcOrd="0" destOrd="0" parTransId="{5C5A984B-BF0A-49CE-AB38-5F722C9CAEC8}" sibTransId="{B1CBF2AB-BA05-4EB6-9370-33BFDA847957}"/>
    <dgm:cxn modelId="{F78DF299-21E9-4C6E-BC55-764FF7237274}" type="presOf" srcId="{AD719BFF-8B70-49CE-BC27-DD99BFF2264F}" destId="{083D2803-5253-4D11-9659-D4D1D0644958}" srcOrd="0" destOrd="0" presId="urn:microsoft.com/office/officeart/2005/8/layout/orgChart1"/>
    <dgm:cxn modelId="{F178602D-66E2-4F76-8F9D-79B1CB8295B2}" type="presOf" srcId="{9AE7653E-EE17-4E04-9720-8437B9D82F30}" destId="{08B55CF1-6CD9-4A3F-8FCA-597A423D1BC4}" srcOrd="0" destOrd="0" presId="urn:microsoft.com/office/officeart/2005/8/layout/orgChart1"/>
    <dgm:cxn modelId="{FF7884A7-9718-4B88-87EE-C2C65C0D1CF8}" type="presOf" srcId="{AD719BFF-8B70-49CE-BC27-DD99BFF2264F}" destId="{6E456D00-DB55-49B1-8D79-A473D5A886AB}" srcOrd="1" destOrd="0" presId="urn:microsoft.com/office/officeart/2005/8/layout/orgChart1"/>
    <dgm:cxn modelId="{E608ABD4-2A06-40B1-8980-0DCEEBF8F26C}" type="presOf" srcId="{9AE7653E-EE17-4E04-9720-8437B9D82F30}" destId="{1CBE0D66-46F7-4EC4-BFC4-F8005F9FA91C}" srcOrd="1" destOrd="0" presId="urn:microsoft.com/office/officeart/2005/8/layout/orgChart1"/>
    <dgm:cxn modelId="{F8F35F1A-C8D7-4DA2-8827-0BD7DADE32E5}" type="presOf" srcId="{B49248A7-2D94-4A15-9F3E-DF76F16D285B}" destId="{4E7D42CE-1C23-430C-9057-674D792FB98B}" srcOrd="0" destOrd="0" presId="urn:microsoft.com/office/officeart/2005/8/layout/orgChart1"/>
    <dgm:cxn modelId="{270AE2D8-76DB-4B68-AB74-659018C0B351}" type="presOf" srcId="{3C47508B-A8F5-4064-8487-33F52D6B5BDC}" destId="{C530A22E-1775-413F-BE03-D7F8B79CDFAD}" srcOrd="0" destOrd="0" presId="urn:microsoft.com/office/officeart/2005/8/layout/orgChart1"/>
    <dgm:cxn modelId="{E10287F3-AE54-45E4-8071-351A06776058}" type="presOf" srcId="{EDDCAA3A-4BD2-4BD3-97AA-432D8B9C4806}" destId="{5A1CC25A-D708-4102-ACC2-F19F90ACF319}" srcOrd="0" destOrd="0" presId="urn:microsoft.com/office/officeart/2005/8/layout/orgChart1"/>
    <dgm:cxn modelId="{564CEBED-3A96-44B5-81C0-0C2FE937EB9C}" type="presOf" srcId="{4FF9F076-5BD8-4FC6-8ED5-414CEB1A31C9}" destId="{5766DFD4-0679-473D-A93F-BFFC8A9D3F5C}" srcOrd="0" destOrd="0" presId="urn:microsoft.com/office/officeart/2005/8/layout/orgChart1"/>
    <dgm:cxn modelId="{42CCAE82-54F4-4042-AF36-20FF3419E954}" type="presOf" srcId="{F7A28FC6-37C4-4126-AA1C-DF26F2C90DB1}" destId="{B06E15D3-F920-4C36-BDA9-51736782F50E}" srcOrd="1" destOrd="0" presId="urn:microsoft.com/office/officeart/2005/8/layout/orgChart1"/>
    <dgm:cxn modelId="{F692B8A0-E81A-407F-8645-63DD143D7050}" type="presOf" srcId="{AEEFA795-5D19-488E-AACF-8EB5FDDE3A00}" destId="{F2138DEF-6AD7-40BE-BC8F-5F76AED9E75C}" srcOrd="1" destOrd="0" presId="urn:microsoft.com/office/officeart/2005/8/layout/orgChart1"/>
    <dgm:cxn modelId="{4DC78C37-1DE5-4B5A-886A-51168D1565D6}" type="presOf" srcId="{4C4D2B38-3893-47CE-A110-57F4D040A443}" destId="{242064E1-FE8C-42C9-A6BC-1B152D58EC16}" srcOrd="1" destOrd="0" presId="urn:microsoft.com/office/officeart/2005/8/layout/orgChart1"/>
    <dgm:cxn modelId="{6E666B07-61CA-4C18-840F-20D70AE71498}" type="presOf" srcId="{578DFA0D-D259-4CAA-BE7A-F2F2B37EDD73}" destId="{E97BAC86-223A-4C6F-9C9B-26D6A94F5993}" srcOrd="0" destOrd="0" presId="urn:microsoft.com/office/officeart/2005/8/layout/orgChart1"/>
    <dgm:cxn modelId="{FF04A3E3-933A-4932-866E-0F2CEA298F45}" type="presOf" srcId="{F7A28FC6-37C4-4126-AA1C-DF26F2C90DB1}" destId="{34A2C532-987F-43E1-9CD0-0F4A144D1373}" srcOrd="0" destOrd="0" presId="urn:microsoft.com/office/officeart/2005/8/layout/orgChart1"/>
    <dgm:cxn modelId="{52122426-9112-463D-BECA-1B6A7F23D999}" srcId="{9AE7653E-EE17-4E04-9720-8437B9D82F30}" destId="{AD719BFF-8B70-49CE-BC27-DD99BFF2264F}" srcOrd="4" destOrd="0" parTransId="{3C47508B-A8F5-4064-8487-33F52D6B5BDC}" sibTransId="{CF666002-A9EB-4F28-9C2C-130FDBB51A2C}"/>
    <dgm:cxn modelId="{8D5BA9EC-D005-47CF-9709-543860DC450F}" type="presParOf" srcId="{F4C67342-4249-4C41-91D2-D9E342F1C074}" destId="{71FF1D3E-E50E-41AD-87CF-BDC5A60DD4E9}" srcOrd="0" destOrd="0" presId="urn:microsoft.com/office/officeart/2005/8/layout/orgChart1"/>
    <dgm:cxn modelId="{8F502597-B4C2-4CA5-8537-7B6BB45EC0D1}" type="presParOf" srcId="{71FF1D3E-E50E-41AD-87CF-BDC5A60DD4E9}" destId="{646AE2A3-47D6-4F12-8BCE-11C8AC90305C}" srcOrd="0" destOrd="0" presId="urn:microsoft.com/office/officeart/2005/8/layout/orgChart1"/>
    <dgm:cxn modelId="{D212F3BA-59A1-4A0E-80CE-8818CE716FED}" type="presParOf" srcId="{646AE2A3-47D6-4F12-8BCE-11C8AC90305C}" destId="{08B55CF1-6CD9-4A3F-8FCA-597A423D1BC4}" srcOrd="0" destOrd="0" presId="urn:microsoft.com/office/officeart/2005/8/layout/orgChart1"/>
    <dgm:cxn modelId="{D764A234-4BAF-4C5A-973B-A00C150161FF}" type="presParOf" srcId="{646AE2A3-47D6-4F12-8BCE-11C8AC90305C}" destId="{1CBE0D66-46F7-4EC4-BFC4-F8005F9FA91C}" srcOrd="1" destOrd="0" presId="urn:microsoft.com/office/officeart/2005/8/layout/orgChart1"/>
    <dgm:cxn modelId="{2240EF59-06DF-4030-AEC6-DF9C9AFECC14}" type="presParOf" srcId="{71FF1D3E-E50E-41AD-87CF-BDC5A60DD4E9}" destId="{B0DD849A-D331-4C27-9164-0E0F006472D0}" srcOrd="1" destOrd="0" presId="urn:microsoft.com/office/officeart/2005/8/layout/orgChart1"/>
    <dgm:cxn modelId="{BE650DEE-9835-450D-B8B3-EA64C5D17A6C}" type="presParOf" srcId="{B0DD849A-D331-4C27-9164-0E0F006472D0}" destId="{4E7D42CE-1C23-430C-9057-674D792FB98B}" srcOrd="0" destOrd="0" presId="urn:microsoft.com/office/officeart/2005/8/layout/orgChart1"/>
    <dgm:cxn modelId="{EEE76DAE-1788-41D8-8613-79D7B05C7F5B}" type="presParOf" srcId="{B0DD849A-D331-4C27-9164-0E0F006472D0}" destId="{4FA1FE0C-6EFC-4EC8-B315-B071992E7A09}" srcOrd="1" destOrd="0" presId="urn:microsoft.com/office/officeart/2005/8/layout/orgChart1"/>
    <dgm:cxn modelId="{914738A7-19CD-4405-B5AC-C1809BA4A6A1}" type="presParOf" srcId="{4FA1FE0C-6EFC-4EC8-B315-B071992E7A09}" destId="{1763C598-8CF8-4CB7-8F50-53BBD2059BF1}" srcOrd="0" destOrd="0" presId="urn:microsoft.com/office/officeart/2005/8/layout/orgChart1"/>
    <dgm:cxn modelId="{6D483DA2-04BD-4FF7-B180-0CF002D295F7}" type="presParOf" srcId="{1763C598-8CF8-4CB7-8F50-53BBD2059BF1}" destId="{34A2C532-987F-43E1-9CD0-0F4A144D1373}" srcOrd="0" destOrd="0" presId="urn:microsoft.com/office/officeart/2005/8/layout/orgChart1"/>
    <dgm:cxn modelId="{520FE3C2-082E-4CDE-9165-5C8F0167CD89}" type="presParOf" srcId="{1763C598-8CF8-4CB7-8F50-53BBD2059BF1}" destId="{B06E15D3-F920-4C36-BDA9-51736782F50E}" srcOrd="1" destOrd="0" presId="urn:microsoft.com/office/officeart/2005/8/layout/orgChart1"/>
    <dgm:cxn modelId="{53038DEA-EEBA-40B8-B725-F6C78D59AC2C}" type="presParOf" srcId="{4FA1FE0C-6EFC-4EC8-B315-B071992E7A09}" destId="{E34E6435-4750-43FC-A32B-66FDCA0512E3}" srcOrd="1" destOrd="0" presId="urn:microsoft.com/office/officeart/2005/8/layout/orgChart1"/>
    <dgm:cxn modelId="{77D46C0E-61FD-4940-A95B-3769A76AA8CE}" type="presParOf" srcId="{4FA1FE0C-6EFC-4EC8-B315-B071992E7A09}" destId="{33E4555B-1A7E-4FC1-A9EC-9999528D8A9E}" srcOrd="2" destOrd="0" presId="urn:microsoft.com/office/officeart/2005/8/layout/orgChart1"/>
    <dgm:cxn modelId="{A3E20CEE-C13E-48C5-86D1-5D7EF7C764F6}" type="presParOf" srcId="{B0DD849A-D331-4C27-9164-0E0F006472D0}" destId="{5A1CC25A-D708-4102-ACC2-F19F90ACF319}" srcOrd="2" destOrd="0" presId="urn:microsoft.com/office/officeart/2005/8/layout/orgChart1"/>
    <dgm:cxn modelId="{E9107B4E-3F9C-44C9-9366-0C9511DBC44E}" type="presParOf" srcId="{B0DD849A-D331-4C27-9164-0E0F006472D0}" destId="{B35E8CCF-81A7-4B3A-985C-D33C027D6E4D}" srcOrd="3" destOrd="0" presId="urn:microsoft.com/office/officeart/2005/8/layout/orgChart1"/>
    <dgm:cxn modelId="{780E6027-CCCD-4EB3-B080-23076F9A6134}" type="presParOf" srcId="{B35E8CCF-81A7-4B3A-985C-D33C027D6E4D}" destId="{B7517A1E-DCB5-4CB2-9C46-075BEFAC4E6A}" srcOrd="0" destOrd="0" presId="urn:microsoft.com/office/officeart/2005/8/layout/orgChart1"/>
    <dgm:cxn modelId="{875B98BC-3706-4AE1-9D7D-0BACD1A7A57E}" type="presParOf" srcId="{B7517A1E-DCB5-4CB2-9C46-075BEFAC4E6A}" destId="{7851788E-12C4-43FB-94F0-C1E07D3E833A}" srcOrd="0" destOrd="0" presId="urn:microsoft.com/office/officeart/2005/8/layout/orgChart1"/>
    <dgm:cxn modelId="{0B49C1ED-A1E8-4C32-B4D7-925A4A039D05}" type="presParOf" srcId="{B7517A1E-DCB5-4CB2-9C46-075BEFAC4E6A}" destId="{242064E1-FE8C-42C9-A6BC-1B152D58EC16}" srcOrd="1" destOrd="0" presId="urn:microsoft.com/office/officeart/2005/8/layout/orgChart1"/>
    <dgm:cxn modelId="{2072F8F7-8709-4A61-82BA-38595E803309}" type="presParOf" srcId="{B35E8CCF-81A7-4B3A-985C-D33C027D6E4D}" destId="{E3A6BC91-9CA3-4B97-9261-39623DC02773}" srcOrd="1" destOrd="0" presId="urn:microsoft.com/office/officeart/2005/8/layout/orgChart1"/>
    <dgm:cxn modelId="{CA947147-AE0C-43D0-ABF8-BCBF790331F6}" type="presParOf" srcId="{B35E8CCF-81A7-4B3A-985C-D33C027D6E4D}" destId="{68D1BDD9-91BF-484E-8081-079C87772C4B}" srcOrd="2" destOrd="0" presId="urn:microsoft.com/office/officeart/2005/8/layout/orgChart1"/>
    <dgm:cxn modelId="{6B438B73-34B9-48A3-9511-14BB0D948B87}" type="presParOf" srcId="{B0DD849A-D331-4C27-9164-0E0F006472D0}" destId="{E97BAC86-223A-4C6F-9C9B-26D6A94F5993}" srcOrd="4" destOrd="0" presId="urn:microsoft.com/office/officeart/2005/8/layout/orgChart1"/>
    <dgm:cxn modelId="{F1E38AE1-F9B2-4BB5-9544-E5DBE495D5BF}" type="presParOf" srcId="{B0DD849A-D331-4C27-9164-0E0F006472D0}" destId="{30C8BF31-A8B7-47D2-ABF6-B1EEF19DE190}" srcOrd="5" destOrd="0" presId="urn:microsoft.com/office/officeart/2005/8/layout/orgChart1"/>
    <dgm:cxn modelId="{872F038C-BC25-4029-BDCB-4AEE05B87BF5}" type="presParOf" srcId="{30C8BF31-A8B7-47D2-ABF6-B1EEF19DE190}" destId="{80E26760-E303-4A8C-A694-EA0A4BF2262C}" srcOrd="0" destOrd="0" presId="urn:microsoft.com/office/officeart/2005/8/layout/orgChart1"/>
    <dgm:cxn modelId="{5DB6A4F1-4DD5-4887-94EE-9F517532D782}" type="presParOf" srcId="{80E26760-E303-4A8C-A694-EA0A4BF2262C}" destId="{5766DFD4-0679-473D-A93F-BFFC8A9D3F5C}" srcOrd="0" destOrd="0" presId="urn:microsoft.com/office/officeart/2005/8/layout/orgChart1"/>
    <dgm:cxn modelId="{F9BBB2FF-CF33-4B58-BEFB-031BE38CD4AF}" type="presParOf" srcId="{80E26760-E303-4A8C-A694-EA0A4BF2262C}" destId="{917D62E6-E6A1-47B9-BD68-50AC97EADB29}" srcOrd="1" destOrd="0" presId="urn:microsoft.com/office/officeart/2005/8/layout/orgChart1"/>
    <dgm:cxn modelId="{88E06E09-A96B-4F4C-9432-D759004FE653}" type="presParOf" srcId="{30C8BF31-A8B7-47D2-ABF6-B1EEF19DE190}" destId="{87EFECF9-5269-4023-90E3-3BAF2B2363F4}" srcOrd="1" destOrd="0" presId="urn:microsoft.com/office/officeart/2005/8/layout/orgChart1"/>
    <dgm:cxn modelId="{409A4288-14FB-4735-A203-5666F5F438EE}" type="presParOf" srcId="{30C8BF31-A8B7-47D2-ABF6-B1EEF19DE190}" destId="{5095E3CF-24C0-4636-BAFF-1A532186C270}" srcOrd="2" destOrd="0" presId="urn:microsoft.com/office/officeart/2005/8/layout/orgChart1"/>
    <dgm:cxn modelId="{14DA8BD1-F384-4B5F-82A9-4F2CC198C829}" type="presParOf" srcId="{B0DD849A-D331-4C27-9164-0E0F006472D0}" destId="{ABD7E316-931C-4DF2-83AF-6126E95A0629}" srcOrd="6" destOrd="0" presId="urn:microsoft.com/office/officeart/2005/8/layout/orgChart1"/>
    <dgm:cxn modelId="{26172409-0C0A-44F9-8A5D-C966AFB4275F}" type="presParOf" srcId="{B0DD849A-D331-4C27-9164-0E0F006472D0}" destId="{3B1C5CCB-AF83-4B7F-8A20-C567CC303CB9}" srcOrd="7" destOrd="0" presId="urn:microsoft.com/office/officeart/2005/8/layout/orgChart1"/>
    <dgm:cxn modelId="{BFDF92E1-D4E7-4641-977C-E30E71B40B5A}" type="presParOf" srcId="{3B1C5CCB-AF83-4B7F-8A20-C567CC303CB9}" destId="{63EC8325-CE1A-49A2-833E-D2A5646242CB}" srcOrd="0" destOrd="0" presId="urn:microsoft.com/office/officeart/2005/8/layout/orgChart1"/>
    <dgm:cxn modelId="{266050FE-866D-4DAB-89CE-D3BAEEF2BCA0}" type="presParOf" srcId="{63EC8325-CE1A-49A2-833E-D2A5646242CB}" destId="{C6C009EF-490B-4524-B54F-5C669199954D}" srcOrd="0" destOrd="0" presId="urn:microsoft.com/office/officeart/2005/8/layout/orgChart1"/>
    <dgm:cxn modelId="{BCBEEBFA-ECD0-44B9-A9ED-C5F971EE38FB}" type="presParOf" srcId="{63EC8325-CE1A-49A2-833E-D2A5646242CB}" destId="{F2138DEF-6AD7-40BE-BC8F-5F76AED9E75C}" srcOrd="1" destOrd="0" presId="urn:microsoft.com/office/officeart/2005/8/layout/orgChart1"/>
    <dgm:cxn modelId="{40AD6173-2377-4527-8AA8-AC08AD8C6683}" type="presParOf" srcId="{3B1C5CCB-AF83-4B7F-8A20-C567CC303CB9}" destId="{FB791EEB-A349-4473-8831-9CD47A935969}" srcOrd="1" destOrd="0" presId="urn:microsoft.com/office/officeart/2005/8/layout/orgChart1"/>
    <dgm:cxn modelId="{030EC731-7E22-41AE-8582-EDF7C3447F78}" type="presParOf" srcId="{3B1C5CCB-AF83-4B7F-8A20-C567CC303CB9}" destId="{D69F881B-C909-45A5-8E3C-8D0BCE9CB65D}" srcOrd="2" destOrd="0" presId="urn:microsoft.com/office/officeart/2005/8/layout/orgChart1"/>
    <dgm:cxn modelId="{7F1CC253-3C6C-48AA-8532-0DA85582EABF}" type="presParOf" srcId="{B0DD849A-D331-4C27-9164-0E0F006472D0}" destId="{C530A22E-1775-413F-BE03-D7F8B79CDFAD}" srcOrd="8" destOrd="0" presId="urn:microsoft.com/office/officeart/2005/8/layout/orgChart1"/>
    <dgm:cxn modelId="{26E51A91-4009-4FA9-AD6C-9D42162667C9}" type="presParOf" srcId="{B0DD849A-D331-4C27-9164-0E0F006472D0}" destId="{5E870D08-A0DE-4AD3-A085-86D3728EF085}" srcOrd="9" destOrd="0" presId="urn:microsoft.com/office/officeart/2005/8/layout/orgChart1"/>
    <dgm:cxn modelId="{B5F82751-B467-4F3C-BFA0-CDB66B330549}" type="presParOf" srcId="{5E870D08-A0DE-4AD3-A085-86D3728EF085}" destId="{4567C6B8-78B1-463B-87EF-DE0DDED348C7}" srcOrd="0" destOrd="0" presId="urn:microsoft.com/office/officeart/2005/8/layout/orgChart1"/>
    <dgm:cxn modelId="{6E617929-248A-46A3-B0D8-94D999F39109}" type="presParOf" srcId="{4567C6B8-78B1-463B-87EF-DE0DDED348C7}" destId="{083D2803-5253-4D11-9659-D4D1D0644958}" srcOrd="0" destOrd="0" presId="urn:microsoft.com/office/officeart/2005/8/layout/orgChart1"/>
    <dgm:cxn modelId="{050ED07D-7B2B-4CFE-995F-689077983292}" type="presParOf" srcId="{4567C6B8-78B1-463B-87EF-DE0DDED348C7}" destId="{6E456D00-DB55-49B1-8D79-A473D5A886AB}" srcOrd="1" destOrd="0" presId="urn:microsoft.com/office/officeart/2005/8/layout/orgChart1"/>
    <dgm:cxn modelId="{799C935C-F309-492F-9F83-E65DF2483513}" type="presParOf" srcId="{5E870D08-A0DE-4AD3-A085-86D3728EF085}" destId="{23AB6321-0AB3-4A9B-8037-5759D8211D1E}" srcOrd="1" destOrd="0" presId="urn:microsoft.com/office/officeart/2005/8/layout/orgChart1"/>
    <dgm:cxn modelId="{8B3AF18A-CC42-4EEE-A21E-63315D9DE5B6}" type="presParOf" srcId="{5E870D08-A0DE-4AD3-A085-86D3728EF085}" destId="{9E6428BC-2333-4432-A627-9D2F577CD3B3}" srcOrd="2" destOrd="0" presId="urn:microsoft.com/office/officeart/2005/8/layout/orgChart1"/>
    <dgm:cxn modelId="{B1FE666E-BE34-4D5E-A7BB-112AF18227B8}" type="presParOf" srcId="{71FF1D3E-E50E-41AD-87CF-BDC5A60DD4E9}" destId="{32C78671-A4BF-4536-9297-32E13DC2AED2}" srcOrd="2" destOrd="0" presId="urn:microsoft.com/office/officeart/2005/8/layout/orgChart1"/>
  </dgm:cxnLst>
  <dgm:bg/>
  <dgm:whole>
    <a:ln w="9525" cap="flat" cmpd="sng" algn="ctr">
      <a:noFill/>
      <a:prstDash val="solid"/>
      <a:round/>
      <a:headEnd type="none" w="med" len="med"/>
      <a:tailEnd type="none" w="med" len="med"/>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88B8868-EB5A-1A4D-924A-AD8310956F88}" type="doc">
      <dgm:prSet loTypeId="urn:microsoft.com/office/officeart/2005/8/layout/list1" loCatId="list" qsTypeId="urn:microsoft.com/office/officeart/2005/8/quickstyle/simple2" qsCatId="simple" csTypeId="urn:microsoft.com/office/officeart/2005/8/colors/accent1_1" csCatId="accent1" phldr="1"/>
      <dgm:spPr/>
    </dgm:pt>
    <dgm:pt modelId="{8A6F426C-E3B4-6C43-A93A-8C4F63CE4653}">
      <dgm:prSet phldrT="[Text]" custT="1">
        <dgm:style>
          <a:lnRef idx="2">
            <a:schemeClr val="dk1"/>
          </a:lnRef>
          <a:fillRef idx="1">
            <a:schemeClr val="lt1"/>
          </a:fillRef>
          <a:effectRef idx="0">
            <a:schemeClr val="dk1"/>
          </a:effectRef>
          <a:fontRef idx="minor">
            <a:schemeClr val="dk1"/>
          </a:fontRef>
        </dgm:style>
      </dgm:prSet>
      <dgm:spPr>
        <a:ln/>
      </dgm:spPr>
      <dgm:t>
        <a:bodyPr spcFirstLastPara="0" vert="horz" wrap="square" lIns="207515" tIns="0" rIns="207515" bIns="0" numCol="1" spcCol="1270" anchor="ctr" anchorCtr="0"/>
        <a:lstStyle/>
        <a:p>
          <a:pPr marL="0" lvl="0" indent="0" algn="l" defTabSz="711200">
            <a:lnSpc>
              <a:spcPct val="100000"/>
            </a:lnSpc>
            <a:spcBef>
              <a:spcPts val="0"/>
            </a:spcBef>
            <a:spcAft>
              <a:spcPts val="0"/>
            </a:spcAft>
            <a:buNone/>
          </a:pPr>
          <a:r>
            <a:rPr lang="en-US" sz="2000" b="1" dirty="0" err="1">
              <a:solidFill>
                <a:srgbClr val="FF0000"/>
              </a:solidFill>
              <a:latin typeface="Times New Roman" panose="02020603050405020304" pitchFamily="18" charset="0"/>
              <a:ea typeface="Roboto" panose="02000000000000000000" pitchFamily="2" charset="0"/>
              <a:cs typeface="Times New Roman" panose="02020603050405020304" pitchFamily="18" charset="0"/>
            </a:rPr>
            <a:t>Điều</a:t>
          </a:r>
          <a:r>
            <a:rPr lang="en-US" sz="2000" b="1" dirty="0">
              <a:solidFill>
                <a:srgbClr val="FF0000"/>
              </a:solidFill>
              <a:latin typeface="Times New Roman" panose="02020603050405020304" pitchFamily="18" charset="0"/>
              <a:ea typeface="Roboto" panose="02000000000000000000" pitchFamily="2" charset="0"/>
              <a:cs typeface="Times New Roman" panose="02020603050405020304" pitchFamily="18" charset="0"/>
            </a:rPr>
            <a:t> 138 </a:t>
          </a:r>
        </a:p>
      </dgm:t>
    </dgm:pt>
    <dgm:pt modelId="{B9BF1C08-AE2E-454D-BB31-F662262249E5}" type="parTrans" cxnId="{93FCFF94-A46A-A04B-9E2F-E20585A46515}">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875C61DE-862E-724B-A3D8-5CF026C382C3}" type="sibTrans" cxnId="{93FCFF94-A46A-A04B-9E2F-E20585A46515}">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E4551BE8-1CEC-4A47-B7FB-B05DDECD7E1E}">
      <dgm:prSet phldrT="[Text]" custT="1">
        <dgm:style>
          <a:lnRef idx="2">
            <a:schemeClr val="dk1"/>
          </a:lnRef>
          <a:fillRef idx="1">
            <a:schemeClr val="lt1"/>
          </a:fillRef>
          <a:effectRef idx="0">
            <a:schemeClr val="dk1"/>
          </a:effectRef>
          <a:fontRef idx="minor">
            <a:schemeClr val="dk1"/>
          </a:fontRef>
        </dgm:style>
      </dgm:prSet>
      <dgm:spPr>
        <a:ln/>
      </dgm:spPr>
      <dgm:t>
        <a:bodyPr/>
        <a:lstStyle/>
        <a:p>
          <a:pPr>
            <a:lnSpc>
              <a:spcPct val="100000"/>
            </a:lnSpc>
            <a:spcBef>
              <a:spcPts val="0"/>
            </a:spcBef>
            <a:spcAft>
              <a:spcPts val="0"/>
            </a:spcAft>
          </a:pPr>
          <a:r>
            <a:rPr lang="en-US" sz="2000" b="1" dirty="0" err="1">
              <a:solidFill>
                <a:srgbClr val="FF0000"/>
              </a:solidFill>
              <a:latin typeface="Times New Roman" panose="02020603050405020304" pitchFamily="18" charset="0"/>
              <a:ea typeface="Roboto" panose="02000000000000000000" pitchFamily="2" charset="0"/>
              <a:cs typeface="Times New Roman" panose="02020603050405020304" pitchFamily="18" charset="0"/>
            </a:rPr>
            <a:t>Khoản</a:t>
          </a:r>
          <a:r>
            <a:rPr lang="en-US" sz="2000" b="1" dirty="0">
              <a:solidFill>
                <a:srgbClr val="FF0000"/>
              </a:solidFill>
              <a:latin typeface="Times New Roman" panose="02020603050405020304" pitchFamily="18" charset="0"/>
              <a:ea typeface="Roboto" panose="02000000000000000000" pitchFamily="2" charset="0"/>
              <a:cs typeface="Times New Roman" panose="02020603050405020304" pitchFamily="18" charset="0"/>
            </a:rPr>
            <a:t> 1, </a:t>
          </a:r>
          <a:r>
            <a:rPr lang="en-US" sz="2000" b="1" dirty="0" err="1">
              <a:solidFill>
                <a:srgbClr val="FF0000"/>
              </a:solidFill>
              <a:latin typeface="Times New Roman" panose="02020603050405020304" pitchFamily="18" charset="0"/>
              <a:ea typeface="Roboto" panose="02000000000000000000" pitchFamily="2" charset="0"/>
              <a:cs typeface="Times New Roman" panose="02020603050405020304" pitchFamily="18" charset="0"/>
            </a:rPr>
            <a:t>Điều</a:t>
          </a:r>
          <a:r>
            <a:rPr lang="en-US" sz="2000" b="1" dirty="0">
              <a:solidFill>
                <a:srgbClr val="FF0000"/>
              </a:solidFill>
              <a:latin typeface="Times New Roman" panose="02020603050405020304" pitchFamily="18" charset="0"/>
              <a:ea typeface="Roboto" panose="02000000000000000000" pitchFamily="2" charset="0"/>
              <a:cs typeface="Times New Roman" panose="02020603050405020304" pitchFamily="18" charset="0"/>
            </a:rPr>
            <a:t> 36 </a:t>
          </a:r>
          <a:r>
            <a:rPr lang="en-US" sz="2000" b="1" dirty="0" err="1">
              <a:solidFill>
                <a:srgbClr val="FF0000"/>
              </a:solidFill>
              <a:latin typeface="Times New Roman" panose="02020603050405020304" pitchFamily="18" charset="0"/>
              <a:ea typeface="Roboto" panose="02000000000000000000" pitchFamily="2" charset="0"/>
              <a:cs typeface="Times New Roman" panose="02020603050405020304" pitchFamily="18" charset="0"/>
            </a:rPr>
            <a:t>và</a:t>
          </a:r>
          <a:r>
            <a:rPr lang="en-US" sz="2000" b="1" dirty="0">
              <a:solidFill>
                <a:srgbClr val="FF0000"/>
              </a:solidFill>
              <a:latin typeface="Times New Roman" panose="02020603050405020304" pitchFamily="18" charset="0"/>
              <a:ea typeface="Roboto" panose="02000000000000000000" pitchFamily="2" charset="0"/>
              <a:cs typeface="Times New Roman" panose="02020603050405020304" pitchFamily="18" charset="0"/>
            </a:rPr>
            <a:t> </a:t>
          </a:r>
          <a:r>
            <a:rPr lang="en-US" sz="2000" b="1" dirty="0" err="1">
              <a:solidFill>
                <a:srgbClr val="FF0000"/>
              </a:solidFill>
              <a:latin typeface="Times New Roman" panose="02020603050405020304" pitchFamily="18" charset="0"/>
              <a:ea typeface="Roboto" panose="02000000000000000000" pitchFamily="2" charset="0"/>
              <a:cs typeface="Times New Roman" panose="02020603050405020304" pitchFamily="18" charset="0"/>
            </a:rPr>
            <a:t>Khoản</a:t>
          </a:r>
          <a:r>
            <a:rPr lang="en-US" sz="2000" b="1" dirty="0">
              <a:solidFill>
                <a:srgbClr val="FF0000"/>
              </a:solidFill>
              <a:latin typeface="Times New Roman" panose="02020603050405020304" pitchFamily="18" charset="0"/>
              <a:ea typeface="Roboto" panose="02000000000000000000" pitchFamily="2" charset="0"/>
              <a:cs typeface="Times New Roman" panose="02020603050405020304" pitchFamily="18" charset="0"/>
            </a:rPr>
            <a:t> 6 </a:t>
          </a:r>
          <a:r>
            <a:rPr lang="en-US" sz="2000" b="1" dirty="0" err="1">
              <a:solidFill>
                <a:srgbClr val="FF0000"/>
              </a:solidFill>
              <a:latin typeface="Times New Roman" panose="02020603050405020304" pitchFamily="18" charset="0"/>
              <a:ea typeface="Roboto" panose="02000000000000000000" pitchFamily="2" charset="0"/>
              <a:cs typeface="Times New Roman" panose="02020603050405020304" pitchFamily="18" charset="0"/>
            </a:rPr>
            <a:t>Điều</a:t>
          </a:r>
          <a:r>
            <a:rPr lang="en-US" sz="2000" b="1" dirty="0">
              <a:solidFill>
                <a:srgbClr val="FF0000"/>
              </a:solidFill>
              <a:latin typeface="Times New Roman" panose="02020603050405020304" pitchFamily="18" charset="0"/>
              <a:ea typeface="Roboto" panose="02000000000000000000" pitchFamily="2" charset="0"/>
              <a:cs typeface="Times New Roman" panose="02020603050405020304" pitchFamily="18" charset="0"/>
            </a:rPr>
            <a:t> 6</a:t>
          </a:r>
        </a:p>
      </dgm:t>
    </dgm:pt>
    <dgm:pt modelId="{457F0094-64DF-D845-A3A1-67F0B848FACF}" type="parTrans" cxnId="{A234FD7F-03FA-6544-BF16-EC16AA9C9E86}">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54439422-45A9-644D-B285-5158D83EB035}" type="sibTrans" cxnId="{A234FD7F-03FA-6544-BF16-EC16AA9C9E86}">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E1F05C0F-EB38-9E4C-8ED9-FFE1FC65004D}">
      <dgm:prSet phldrT="[Text]" custT="1">
        <dgm:style>
          <a:lnRef idx="2">
            <a:schemeClr val="dk1"/>
          </a:lnRef>
          <a:fillRef idx="1">
            <a:schemeClr val="lt1"/>
          </a:fillRef>
          <a:effectRef idx="0">
            <a:schemeClr val="dk1"/>
          </a:effectRef>
          <a:fontRef idx="minor">
            <a:schemeClr val="dk1"/>
          </a:fontRef>
        </dgm:style>
      </dgm:prSet>
      <dgm:spPr>
        <a:ln/>
      </dgm:spPr>
      <dgm:t>
        <a:bodyPr/>
        <a:lstStyle/>
        <a:p>
          <a:pPr>
            <a:lnSpc>
              <a:spcPct val="100000"/>
            </a:lnSpc>
            <a:spcBef>
              <a:spcPts val="0"/>
            </a:spcBef>
            <a:spcAft>
              <a:spcPts val="0"/>
            </a:spcAft>
          </a:pPr>
          <a:r>
            <a:rPr lang="en-US" sz="2000" b="1" dirty="0" err="1">
              <a:solidFill>
                <a:srgbClr val="FF0000"/>
              </a:solidFill>
              <a:latin typeface="Times New Roman" panose="02020603050405020304" pitchFamily="18" charset="0"/>
              <a:ea typeface="Roboto" panose="02000000000000000000" pitchFamily="2" charset="0"/>
              <a:cs typeface="Times New Roman" panose="02020603050405020304" pitchFamily="18" charset="0"/>
            </a:rPr>
            <a:t>Điều</a:t>
          </a:r>
          <a:r>
            <a:rPr lang="en-US" sz="2000" b="1" dirty="0">
              <a:solidFill>
                <a:srgbClr val="FF0000"/>
              </a:solidFill>
              <a:latin typeface="Times New Roman" panose="02020603050405020304" pitchFamily="18" charset="0"/>
              <a:ea typeface="Roboto" panose="02000000000000000000" pitchFamily="2" charset="0"/>
              <a:cs typeface="Times New Roman" panose="02020603050405020304" pitchFamily="18" charset="0"/>
            </a:rPr>
            <a:t> 30</a:t>
          </a:r>
        </a:p>
      </dgm:t>
    </dgm:pt>
    <dgm:pt modelId="{90B956E0-B361-1740-97C7-1820059FE83F}" type="parTrans" cxnId="{73178742-52A9-054F-91F6-D90BF0C659E4}">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E893EC3A-79DF-AF47-9335-63DB6A5FF3DD}" type="sibTrans" cxnId="{73178742-52A9-054F-91F6-D90BF0C659E4}">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D5DA203D-FEDD-A14B-957C-94E7B488D88F}">
      <dgm:prSet custT="1">
        <dgm:style>
          <a:lnRef idx="2">
            <a:schemeClr val="dk1"/>
          </a:lnRef>
          <a:fillRef idx="1">
            <a:schemeClr val="lt1"/>
          </a:fillRef>
          <a:effectRef idx="0">
            <a:schemeClr val="dk1"/>
          </a:effectRef>
          <a:fontRef idx="minor">
            <a:schemeClr val="dk1"/>
          </a:fontRef>
        </dgm:style>
      </dgm:prSet>
      <dgm:spPr>
        <a:ln/>
      </dgm:spPr>
      <dgm:t>
        <a:bodyPr/>
        <a:lstStyle/>
        <a:p>
          <a:pPr>
            <a:lnSpc>
              <a:spcPct val="100000"/>
            </a:lnSpc>
            <a:spcBef>
              <a:spcPts val="0"/>
            </a:spcBef>
            <a:spcAft>
              <a:spcPts val="0"/>
            </a:spcAft>
          </a:pPr>
          <a:r>
            <a:rPr lang="en-US" sz="2000" b="1" dirty="0" err="1">
              <a:solidFill>
                <a:srgbClr val="FF0000"/>
              </a:solidFill>
              <a:latin typeface="Times New Roman" panose="02020603050405020304" pitchFamily="18" charset="0"/>
              <a:ea typeface="Roboto" panose="02000000000000000000" pitchFamily="2" charset="0"/>
              <a:cs typeface="Times New Roman" panose="02020603050405020304" pitchFamily="18" charset="0"/>
            </a:rPr>
            <a:t>Điều</a:t>
          </a:r>
          <a:r>
            <a:rPr lang="en-US" sz="2000" b="1" dirty="0">
              <a:solidFill>
                <a:srgbClr val="FF0000"/>
              </a:solidFill>
              <a:latin typeface="Times New Roman" panose="02020603050405020304" pitchFamily="18" charset="0"/>
              <a:ea typeface="Roboto" panose="02000000000000000000" pitchFamily="2" charset="0"/>
              <a:cs typeface="Times New Roman" panose="02020603050405020304" pitchFamily="18" charset="0"/>
            </a:rPr>
            <a:t> 131</a:t>
          </a:r>
        </a:p>
      </dgm:t>
    </dgm:pt>
    <dgm:pt modelId="{EA4D5E62-8214-F343-AB97-C789A1346F6C}" type="parTrans" cxnId="{675C8713-D85A-444E-AB2C-C69F8C164D57}">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F84C86A0-5B03-5944-B8DC-9C1FE3102D4B}" type="sibTrans" cxnId="{675C8713-D85A-444E-AB2C-C69F8C164D57}">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7A6B023E-6029-814A-9D38-65ACE32BED42}">
      <dgm:prSet custT="1"/>
      <dgm:spPr>
        <a:noFill/>
      </dgm:spPr>
      <dgm:t>
        <a:bodyPr anchor="ctr"/>
        <a:lstStyle/>
        <a:p>
          <a:pPr marL="171450" lvl="1" indent="-171450" algn="just" defTabSz="711200">
            <a:lnSpc>
              <a:spcPct val="100000"/>
            </a:lnSpc>
            <a:spcBef>
              <a:spcPct val="0"/>
            </a:spcBef>
            <a:spcAft>
              <a:spcPts val="0"/>
            </a:spcAft>
            <a:buNone/>
          </a:pPr>
          <a:r>
            <a:rPr lang="vi-VN" sz="2000" b="0" i="0" u="none" strike="noStrike" kern="1200" cap="none" dirty="0">
              <a:solidFill>
                <a:srgbClr val="263248"/>
              </a:solidFill>
              <a:latin typeface="Roboto Condensed Light"/>
              <a:ea typeface="Roboto Condensed Light"/>
              <a:cs typeface="Roboto Condensed Light"/>
            </a:rPr>
            <a:t> </a:t>
          </a:r>
          <a:r>
            <a:rPr lang="vi-VN"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Chủ tịch UBND cấp tỉnh có trách nhiệm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giải</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quyết</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khiếu</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nại</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tố</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cáo</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vi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phạm</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về</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BHXH</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trước</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1/1/1995</a:t>
          </a:r>
        </a:p>
      </dgm:t>
    </dgm:pt>
    <dgm:pt modelId="{BC9DDC95-CAC4-9C4C-9591-EC3DDB0FD610}" type="parTrans" cxnId="{C512A61C-5895-644B-917D-7457AE26BD12}">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552BC535-30F9-8042-8672-13A3F55156AD}" type="sibTrans" cxnId="{C512A61C-5895-644B-917D-7457AE26BD12}">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C590B978-673C-3E4C-9E83-7BCB7DE76763}">
      <dgm:prSet phldrT="[Text]" custT="1"/>
      <dgm:spPr>
        <a:noFill/>
      </dgm:spPr>
      <dgm:t>
        <a:bodyPr anchor="ctr"/>
        <a:lstStyle/>
        <a:p>
          <a:pPr marL="171450" lvl="1" indent="-171450" algn="just" defTabSz="711200">
            <a:lnSpc>
              <a:spcPct val="100000"/>
            </a:lnSpc>
            <a:spcBef>
              <a:spcPct val="0"/>
            </a:spcBef>
            <a:spcAft>
              <a:spcPts val="0"/>
            </a:spcAft>
            <a:buNone/>
          </a:pPr>
          <a:r>
            <a:rPr lang="af-ZA" sz="2000" b="0" i="0" u="none" strike="noStrike" kern="1200" cap="none" dirty="0">
              <a:solidFill>
                <a:srgbClr val="263248"/>
              </a:solidFill>
              <a:latin typeface="Roboto Condensed Light"/>
              <a:ea typeface="Roboto Condensed Light"/>
              <a:cs typeface="Roboto Condensed Light"/>
            </a:rPr>
            <a:t> </a:t>
          </a:r>
          <a:r>
            <a:rPr lang="af-ZA"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UBND các cấp phối hợp với cơ quan BHXH để tổ chức việc xác định đối tượng tham gia BHXH</a:t>
          </a:r>
          <a:endPar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endParaRPr>
        </a:p>
      </dgm:t>
    </dgm:pt>
    <dgm:pt modelId="{56D8CA2B-434E-8741-AE69-443B28C16D21}" type="parTrans" cxnId="{967242DA-0107-8340-BFFC-D6BA7B0961EB}">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C35F5AA5-9683-544A-AADA-0BBAF34D4579}" type="sibTrans" cxnId="{967242DA-0107-8340-BFFC-D6BA7B0961EB}">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48FC3C36-F286-054C-85F4-5F17E5A79F7F}">
      <dgm:prSet custT="1"/>
      <dgm:spPr>
        <a:noFill/>
      </dgm:spPr>
      <dgm:t>
        <a:bodyPr anchor="ctr"/>
        <a:lstStyle/>
        <a:p>
          <a:pPr marL="171450" lvl="1" indent="-171450" algn="just" defTabSz="711200">
            <a:lnSpc>
              <a:spcPct val="100000"/>
            </a:lnSpc>
            <a:spcBef>
              <a:spcPct val="0"/>
            </a:spcBef>
            <a:spcAft>
              <a:spcPts val="0"/>
            </a:spcAft>
            <a:buNone/>
          </a:pP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Khuyến</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khích</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các</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địa</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phương</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hỗ</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trợ</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thêm</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tiền</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đóng</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BHXH cho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người</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tham</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gia</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BHXH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tự</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nguyện</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và</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hỗ</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trợ</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thêm</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cho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người</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hưởng</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trợ</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cấp</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hưu</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trí</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xã</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hội</a:t>
          </a:r>
          <a:endPar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endParaRPr>
        </a:p>
      </dgm:t>
    </dgm:pt>
    <dgm:pt modelId="{BFC49064-152A-C14C-9917-5511BD670E35}" type="parTrans" cxnId="{21B70FBB-EB94-7944-998F-3A65BE886D82}">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953A37B8-C469-3A46-9AD8-D04E42F403B0}" type="sibTrans" cxnId="{21B70FBB-EB94-7944-998F-3A65BE886D82}">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63425100-FF4C-2F4A-8D56-9E5D9E59976F}">
      <dgm:prSet custT="1"/>
      <dgm:spPr>
        <a:noFill/>
      </dgm:spPr>
      <dgm:t>
        <a:bodyPr anchor="ctr"/>
        <a:lstStyle/>
        <a:p>
          <a:pPr algn="just">
            <a:lnSpc>
              <a:spcPct val="100000"/>
            </a:lnSpc>
            <a:spcBef>
              <a:spcPts val="0"/>
            </a:spcBef>
            <a:spcAft>
              <a:spcPts val="0"/>
            </a:spcAft>
          </a:pPr>
          <a:r>
            <a:rPr lang="vi-VN" sz="2000" b="1" i="0" u="none" strike="noStrike" cap="none"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UBND cấp tỉnh chịu trách nhiệm trước HĐND cùng cấp trong việc chỉ đạo, tổ chức thực hiện chính sách BHXH, phát triển đối tượng, chậm đóng, trốn đóng BHXH bắt buộc.</a:t>
          </a:r>
          <a:endParaRPr lang="en-US" sz="2000" b="1" i="0" u="none" strike="noStrike" cap="none"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endParaRPr>
        </a:p>
      </dgm:t>
    </dgm:pt>
    <dgm:pt modelId="{7DAD1FA9-5C19-0048-A014-5057D84CA6DF}" type="parTrans" cxnId="{2F26A7B6-9864-2741-9BCB-5271AFF18C65}">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A41BE48F-306A-4E41-BDEE-628D084CA534}" type="sibTrans" cxnId="{2F26A7B6-9864-2741-9BCB-5271AFF18C65}">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A994BF1D-5A3B-9A4D-8710-049F1EEE4081}">
      <dgm:prSet custT="1"/>
      <dgm:spPr>
        <a:noFill/>
      </dgm:spPr>
      <dgm:t>
        <a:bodyPr anchor="ctr"/>
        <a:lstStyle/>
        <a:p>
          <a:pPr algn="l">
            <a:lnSpc>
              <a:spcPct val="100000"/>
            </a:lnSpc>
            <a:spcBef>
              <a:spcPts val="0"/>
            </a:spcBef>
            <a:spcAft>
              <a:spcPts val="0"/>
            </a:spcAft>
          </a:pPr>
          <a:r>
            <a:rPr lang="vi-VN" sz="2000" b="1" i="0" u="none" strike="noStrike" cap="none"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UBND các cấp thực hiện quản lý nhà nước về </a:t>
          </a:r>
          <a:r>
            <a:rPr lang="en-US" sz="2000" b="1" i="0" u="none" strike="noStrike" cap="none"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BHXH</a:t>
          </a:r>
          <a:r>
            <a:rPr lang="en-US" sz="2000" b="1" i="0" u="none" strike="noStrike" cap="none"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vi-VN" sz="2000" b="1" i="0" u="none" strike="noStrike" cap="none"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theo phân cấp của </a:t>
          </a:r>
          <a:r>
            <a:rPr lang="en-US" sz="2000" b="1" i="0" u="none" strike="noStrike" cap="none" smtClean="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CP )</a:t>
          </a:r>
          <a:endParaRPr lang="en-US" sz="2000" b="1" i="0" u="none" strike="noStrike" cap="none"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endParaRPr>
        </a:p>
      </dgm:t>
    </dgm:pt>
    <dgm:pt modelId="{9E733934-F480-B24B-B33F-D914113EA5D1}" type="parTrans" cxnId="{CFD58C25-3CEC-9B42-B022-07A930EEAE5E}">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58E46E95-2208-4B48-9774-159B9C740ED0}" type="sibTrans" cxnId="{CFD58C25-3CEC-9B42-B022-07A930EEAE5E}">
      <dgm:prSet/>
      <dgm:spPr/>
      <dgm:t>
        <a:bodyPr/>
        <a:lstStyle/>
        <a:p>
          <a:pPr>
            <a:lnSpc>
              <a:spcPct val="100000"/>
            </a:lnSpc>
            <a:spcBef>
              <a:spcPts val="0"/>
            </a:spcBef>
            <a:spcAft>
              <a:spcPts val="0"/>
            </a:spcAft>
          </a:pPr>
          <a:endParaRPr lang="en-US" sz="2000">
            <a:latin typeface="Roboto" panose="02000000000000000000" pitchFamily="2" charset="0"/>
            <a:ea typeface="Roboto" panose="02000000000000000000" pitchFamily="2" charset="0"/>
            <a:cs typeface="Roboto" panose="02000000000000000000" pitchFamily="2" charset="0"/>
          </a:endParaRPr>
        </a:p>
      </dgm:t>
    </dgm:pt>
    <dgm:pt modelId="{2275255B-449D-7546-A4BE-EBD9177779B6}" type="pres">
      <dgm:prSet presAssocID="{488B8868-EB5A-1A4D-924A-AD8310956F88}" presName="linear" presStyleCnt="0">
        <dgm:presLayoutVars>
          <dgm:dir/>
          <dgm:animLvl val="lvl"/>
          <dgm:resizeHandles val="exact"/>
        </dgm:presLayoutVars>
      </dgm:prSet>
      <dgm:spPr/>
    </dgm:pt>
    <dgm:pt modelId="{CC22AECA-8345-B44C-B23E-AEAB562F5372}" type="pres">
      <dgm:prSet presAssocID="{E4551BE8-1CEC-4A47-B7FB-B05DDECD7E1E}" presName="parentLin" presStyleCnt="0"/>
      <dgm:spPr/>
    </dgm:pt>
    <dgm:pt modelId="{6A1F76A1-64CB-6D47-9FB6-31145126A191}" type="pres">
      <dgm:prSet presAssocID="{E4551BE8-1CEC-4A47-B7FB-B05DDECD7E1E}" presName="parentLeftMargin" presStyleLbl="node1" presStyleIdx="0" presStyleCnt="4"/>
      <dgm:spPr/>
      <dgm:t>
        <a:bodyPr/>
        <a:lstStyle/>
        <a:p>
          <a:endParaRPr lang="en-US"/>
        </a:p>
      </dgm:t>
    </dgm:pt>
    <dgm:pt modelId="{C814251D-49CC-AA41-8787-9A970B2F2D73}" type="pres">
      <dgm:prSet presAssocID="{E4551BE8-1CEC-4A47-B7FB-B05DDECD7E1E}" presName="parentText" presStyleLbl="node1" presStyleIdx="0" presStyleCnt="4" custScaleX="76879" custScaleY="139373">
        <dgm:presLayoutVars>
          <dgm:chMax val="0"/>
          <dgm:bulletEnabled val="1"/>
        </dgm:presLayoutVars>
      </dgm:prSet>
      <dgm:spPr/>
      <dgm:t>
        <a:bodyPr/>
        <a:lstStyle/>
        <a:p>
          <a:endParaRPr lang="en-US"/>
        </a:p>
      </dgm:t>
    </dgm:pt>
    <dgm:pt modelId="{21AFDE5F-3586-DC4F-AD09-F4A06F5E08ED}" type="pres">
      <dgm:prSet presAssocID="{E4551BE8-1CEC-4A47-B7FB-B05DDECD7E1E}" presName="negativeSpace" presStyleCnt="0"/>
      <dgm:spPr/>
    </dgm:pt>
    <dgm:pt modelId="{2F22AD6B-8B2F-2641-B414-8C8D703C9E89}" type="pres">
      <dgm:prSet presAssocID="{E4551BE8-1CEC-4A47-B7FB-B05DDECD7E1E}" presName="childText" presStyleLbl="conFgAcc1" presStyleIdx="0" presStyleCnt="4">
        <dgm:presLayoutVars>
          <dgm:bulletEnabled val="1"/>
        </dgm:presLayoutVars>
      </dgm:prSet>
      <dgm:spPr>
        <a:prstGeom prst="roundRect">
          <a:avLst/>
        </a:prstGeom>
      </dgm:spPr>
      <dgm:t>
        <a:bodyPr/>
        <a:lstStyle/>
        <a:p>
          <a:endParaRPr lang="en-US"/>
        </a:p>
      </dgm:t>
    </dgm:pt>
    <dgm:pt modelId="{B0E2A93B-C29F-3243-87F8-ADD21065F4B4}" type="pres">
      <dgm:prSet presAssocID="{54439422-45A9-644D-B285-5158D83EB035}" presName="spaceBetweenRectangles" presStyleCnt="0"/>
      <dgm:spPr/>
    </dgm:pt>
    <dgm:pt modelId="{9E624C4E-C038-DF40-BE0E-44B7FBAC3882}" type="pres">
      <dgm:prSet presAssocID="{E1F05C0F-EB38-9E4C-8ED9-FFE1FC65004D}" presName="parentLin" presStyleCnt="0"/>
      <dgm:spPr/>
    </dgm:pt>
    <dgm:pt modelId="{3D133359-3311-AE45-AFE4-ED63E340D54F}" type="pres">
      <dgm:prSet presAssocID="{E1F05C0F-EB38-9E4C-8ED9-FFE1FC65004D}" presName="parentLeftMargin" presStyleLbl="node1" presStyleIdx="0" presStyleCnt="4"/>
      <dgm:spPr/>
      <dgm:t>
        <a:bodyPr/>
        <a:lstStyle/>
        <a:p>
          <a:endParaRPr lang="en-US"/>
        </a:p>
      </dgm:t>
    </dgm:pt>
    <dgm:pt modelId="{B8B042DF-8BB3-4645-A504-2E79852D3A3E}" type="pres">
      <dgm:prSet presAssocID="{E1F05C0F-EB38-9E4C-8ED9-FFE1FC65004D}" presName="parentText" presStyleLbl="node1" presStyleIdx="1" presStyleCnt="4" custScaleX="76879" custScaleY="139373" custLinFactNeighborX="-3774" custLinFactNeighborY="3704">
        <dgm:presLayoutVars>
          <dgm:chMax val="0"/>
          <dgm:bulletEnabled val="1"/>
        </dgm:presLayoutVars>
      </dgm:prSet>
      <dgm:spPr/>
      <dgm:t>
        <a:bodyPr/>
        <a:lstStyle/>
        <a:p>
          <a:endParaRPr lang="en-US"/>
        </a:p>
      </dgm:t>
    </dgm:pt>
    <dgm:pt modelId="{CD0F6864-4E40-0040-8A57-C3D1A1127BB4}" type="pres">
      <dgm:prSet presAssocID="{E1F05C0F-EB38-9E4C-8ED9-FFE1FC65004D}" presName="negativeSpace" presStyleCnt="0"/>
      <dgm:spPr/>
    </dgm:pt>
    <dgm:pt modelId="{171F92F8-389F-1F44-9FF8-AF9196E6A67D}" type="pres">
      <dgm:prSet presAssocID="{E1F05C0F-EB38-9E4C-8ED9-FFE1FC65004D}" presName="childText" presStyleLbl="conFgAcc1" presStyleIdx="1" presStyleCnt="4" custLinFactNeighborX="-340" custLinFactNeighborY="29146">
        <dgm:presLayoutVars>
          <dgm:bulletEnabled val="1"/>
        </dgm:presLayoutVars>
      </dgm:prSet>
      <dgm:spPr>
        <a:prstGeom prst="roundRect">
          <a:avLst/>
        </a:prstGeom>
      </dgm:spPr>
      <dgm:t>
        <a:bodyPr/>
        <a:lstStyle/>
        <a:p>
          <a:endParaRPr lang="en-US"/>
        </a:p>
      </dgm:t>
    </dgm:pt>
    <dgm:pt modelId="{A1C4D3E7-8A80-F945-BDFD-BAB2C4EE5F07}" type="pres">
      <dgm:prSet presAssocID="{E893EC3A-79DF-AF47-9335-63DB6A5FF3DD}" presName="spaceBetweenRectangles" presStyleCnt="0"/>
      <dgm:spPr/>
    </dgm:pt>
    <dgm:pt modelId="{5BE8AAAB-1AFF-134D-98C6-DACE1626FE5B}" type="pres">
      <dgm:prSet presAssocID="{D5DA203D-FEDD-A14B-957C-94E7B488D88F}" presName="parentLin" presStyleCnt="0"/>
      <dgm:spPr/>
    </dgm:pt>
    <dgm:pt modelId="{3F16A53E-23BB-E343-ABF7-36148ECCA5D8}" type="pres">
      <dgm:prSet presAssocID="{D5DA203D-FEDD-A14B-957C-94E7B488D88F}" presName="parentLeftMargin" presStyleLbl="node1" presStyleIdx="1" presStyleCnt="4"/>
      <dgm:spPr/>
      <dgm:t>
        <a:bodyPr/>
        <a:lstStyle/>
        <a:p>
          <a:endParaRPr lang="en-US"/>
        </a:p>
      </dgm:t>
    </dgm:pt>
    <dgm:pt modelId="{B913BA4A-98DD-894C-94FF-F5AC09FC3AD1}" type="pres">
      <dgm:prSet presAssocID="{D5DA203D-FEDD-A14B-957C-94E7B488D88F}" presName="parentText" presStyleLbl="node1" presStyleIdx="2" presStyleCnt="4" custScaleX="76879" custScaleY="139373">
        <dgm:presLayoutVars>
          <dgm:chMax val="0"/>
          <dgm:bulletEnabled val="1"/>
        </dgm:presLayoutVars>
      </dgm:prSet>
      <dgm:spPr/>
      <dgm:t>
        <a:bodyPr/>
        <a:lstStyle/>
        <a:p>
          <a:endParaRPr lang="en-US"/>
        </a:p>
      </dgm:t>
    </dgm:pt>
    <dgm:pt modelId="{1E943C69-E8EA-EF44-AB00-74484E81A774}" type="pres">
      <dgm:prSet presAssocID="{D5DA203D-FEDD-A14B-957C-94E7B488D88F}" presName="negativeSpace" presStyleCnt="0"/>
      <dgm:spPr/>
    </dgm:pt>
    <dgm:pt modelId="{7D728EEA-1348-974B-9786-6BE6C0969C48}" type="pres">
      <dgm:prSet presAssocID="{D5DA203D-FEDD-A14B-957C-94E7B488D88F}" presName="childText" presStyleLbl="conFgAcc1" presStyleIdx="2" presStyleCnt="4" custLinFactNeighborX="140">
        <dgm:presLayoutVars>
          <dgm:bulletEnabled val="1"/>
        </dgm:presLayoutVars>
      </dgm:prSet>
      <dgm:spPr>
        <a:prstGeom prst="roundRect">
          <a:avLst/>
        </a:prstGeom>
      </dgm:spPr>
      <dgm:t>
        <a:bodyPr/>
        <a:lstStyle/>
        <a:p>
          <a:endParaRPr lang="en-US"/>
        </a:p>
      </dgm:t>
    </dgm:pt>
    <dgm:pt modelId="{10C0AD05-38AD-DA4F-8850-1E3070AF1286}" type="pres">
      <dgm:prSet presAssocID="{F84C86A0-5B03-5944-B8DC-9C1FE3102D4B}" presName="spaceBetweenRectangles" presStyleCnt="0"/>
      <dgm:spPr/>
    </dgm:pt>
    <dgm:pt modelId="{939E947C-3945-1943-B13D-AAFCFDA6A75D}" type="pres">
      <dgm:prSet presAssocID="{8A6F426C-E3B4-6C43-A93A-8C4F63CE4653}" presName="parentLin" presStyleCnt="0"/>
      <dgm:spPr/>
    </dgm:pt>
    <dgm:pt modelId="{F0F2F1E9-4ED5-FD43-AC92-FB2A94AB8C97}" type="pres">
      <dgm:prSet presAssocID="{8A6F426C-E3B4-6C43-A93A-8C4F63CE4653}" presName="parentLeftMargin" presStyleLbl="node1" presStyleIdx="2" presStyleCnt="4"/>
      <dgm:spPr/>
      <dgm:t>
        <a:bodyPr/>
        <a:lstStyle/>
        <a:p>
          <a:endParaRPr lang="en-US"/>
        </a:p>
      </dgm:t>
    </dgm:pt>
    <dgm:pt modelId="{25B176DD-3B85-3D4F-8971-124DFCE0EF79}" type="pres">
      <dgm:prSet presAssocID="{8A6F426C-E3B4-6C43-A93A-8C4F63CE4653}" presName="parentText" presStyleLbl="node1" presStyleIdx="3" presStyleCnt="4" custScaleX="76879" custScaleY="139373">
        <dgm:presLayoutVars>
          <dgm:chMax val="0"/>
          <dgm:bulletEnabled val="1"/>
        </dgm:presLayoutVars>
      </dgm:prSet>
      <dgm:spPr>
        <a:xfrm>
          <a:off x="392155" y="3050272"/>
          <a:ext cx="3714430" cy="288000"/>
        </a:xfrm>
        <a:prstGeom prst="roundRect">
          <a:avLst/>
        </a:prstGeom>
      </dgm:spPr>
      <dgm:t>
        <a:bodyPr/>
        <a:lstStyle/>
        <a:p>
          <a:endParaRPr lang="en-US"/>
        </a:p>
      </dgm:t>
    </dgm:pt>
    <dgm:pt modelId="{78CDBDF2-7204-2B4F-B78F-6C1F3887BFFB}" type="pres">
      <dgm:prSet presAssocID="{8A6F426C-E3B4-6C43-A93A-8C4F63CE4653}" presName="negativeSpace" presStyleCnt="0"/>
      <dgm:spPr/>
    </dgm:pt>
    <dgm:pt modelId="{5E972AD9-0D96-8640-8CD2-B0007255C2AB}" type="pres">
      <dgm:prSet presAssocID="{8A6F426C-E3B4-6C43-A93A-8C4F63CE4653}" presName="childText" presStyleLbl="conFgAcc1" presStyleIdx="3" presStyleCnt="4" custScaleY="78977">
        <dgm:presLayoutVars>
          <dgm:bulletEnabled val="1"/>
        </dgm:presLayoutVars>
      </dgm:prSet>
      <dgm:spPr>
        <a:prstGeom prst="roundRect">
          <a:avLst/>
        </a:prstGeom>
      </dgm:spPr>
      <dgm:t>
        <a:bodyPr/>
        <a:lstStyle/>
        <a:p>
          <a:endParaRPr lang="en-US"/>
        </a:p>
      </dgm:t>
    </dgm:pt>
  </dgm:ptLst>
  <dgm:cxnLst>
    <dgm:cxn modelId="{73178742-52A9-054F-91F6-D90BF0C659E4}" srcId="{488B8868-EB5A-1A4D-924A-AD8310956F88}" destId="{E1F05C0F-EB38-9E4C-8ED9-FFE1FC65004D}" srcOrd="1" destOrd="0" parTransId="{90B956E0-B361-1740-97C7-1820059FE83F}" sibTransId="{E893EC3A-79DF-AF47-9335-63DB6A5FF3DD}"/>
    <dgm:cxn modelId="{F0693108-3346-413E-BBF3-9D9B238A8C17}" type="presOf" srcId="{E4551BE8-1CEC-4A47-B7FB-B05DDECD7E1E}" destId="{6A1F76A1-64CB-6D47-9FB6-31145126A191}" srcOrd="0" destOrd="0" presId="urn:microsoft.com/office/officeart/2005/8/layout/list1"/>
    <dgm:cxn modelId="{BA4BCC89-FBCA-42CB-AB6A-413864DEE87E}" type="presOf" srcId="{8A6F426C-E3B4-6C43-A93A-8C4F63CE4653}" destId="{25B176DD-3B85-3D4F-8971-124DFCE0EF79}" srcOrd="1" destOrd="0" presId="urn:microsoft.com/office/officeart/2005/8/layout/list1"/>
    <dgm:cxn modelId="{CFB6C8D9-0C32-4244-96E5-3D97605462A2}" type="presOf" srcId="{D5DA203D-FEDD-A14B-957C-94E7B488D88F}" destId="{B913BA4A-98DD-894C-94FF-F5AC09FC3AD1}" srcOrd="1" destOrd="0" presId="urn:microsoft.com/office/officeart/2005/8/layout/list1"/>
    <dgm:cxn modelId="{2F26A7B6-9864-2741-9BCB-5271AFF18C65}" srcId="{8A6F426C-E3B4-6C43-A93A-8C4F63CE4653}" destId="{63425100-FF4C-2F4A-8D56-9E5D9E59976F}" srcOrd="0" destOrd="0" parTransId="{7DAD1FA9-5C19-0048-A014-5057D84CA6DF}" sibTransId="{A41BE48F-306A-4E41-BDEE-628D084CA534}"/>
    <dgm:cxn modelId="{EC6732D7-EA41-4B45-8D88-5344A2B6ABC4}" type="presOf" srcId="{488B8868-EB5A-1A4D-924A-AD8310956F88}" destId="{2275255B-449D-7546-A4BE-EBD9177779B6}" srcOrd="0" destOrd="0" presId="urn:microsoft.com/office/officeart/2005/8/layout/list1"/>
    <dgm:cxn modelId="{3F7791CD-3944-4CD7-A433-13224A0361BF}" type="presOf" srcId="{A994BF1D-5A3B-9A4D-8710-049F1EEE4081}" destId="{5E972AD9-0D96-8640-8CD2-B0007255C2AB}" srcOrd="0" destOrd="1" presId="urn:microsoft.com/office/officeart/2005/8/layout/list1"/>
    <dgm:cxn modelId="{EC32253C-4310-46D5-94C6-E6FAADB7B955}" type="presOf" srcId="{E1F05C0F-EB38-9E4C-8ED9-FFE1FC65004D}" destId="{B8B042DF-8BB3-4645-A504-2E79852D3A3E}" srcOrd="1" destOrd="0" presId="urn:microsoft.com/office/officeart/2005/8/layout/list1"/>
    <dgm:cxn modelId="{764460C4-E4EE-4C66-8084-70B74FFB7F7C}" type="presOf" srcId="{E1F05C0F-EB38-9E4C-8ED9-FFE1FC65004D}" destId="{3D133359-3311-AE45-AFE4-ED63E340D54F}" srcOrd="0" destOrd="0" presId="urn:microsoft.com/office/officeart/2005/8/layout/list1"/>
    <dgm:cxn modelId="{8748EED6-8AE6-4190-B8B2-3D0A14C85BF5}" type="presOf" srcId="{C590B978-673C-3E4C-9E83-7BCB7DE76763}" destId="{171F92F8-389F-1F44-9FF8-AF9196E6A67D}" srcOrd="0" destOrd="0" presId="urn:microsoft.com/office/officeart/2005/8/layout/list1"/>
    <dgm:cxn modelId="{21B70FBB-EB94-7944-998F-3A65BE886D82}" srcId="{E4551BE8-1CEC-4A47-B7FB-B05DDECD7E1E}" destId="{48FC3C36-F286-054C-85F4-5F17E5A79F7F}" srcOrd="0" destOrd="0" parTransId="{BFC49064-152A-C14C-9917-5511BD670E35}" sibTransId="{953A37B8-C469-3A46-9AD8-D04E42F403B0}"/>
    <dgm:cxn modelId="{675C8713-D85A-444E-AB2C-C69F8C164D57}" srcId="{488B8868-EB5A-1A4D-924A-AD8310956F88}" destId="{D5DA203D-FEDD-A14B-957C-94E7B488D88F}" srcOrd="2" destOrd="0" parTransId="{EA4D5E62-8214-F343-AB97-C789A1346F6C}" sibTransId="{F84C86A0-5B03-5944-B8DC-9C1FE3102D4B}"/>
    <dgm:cxn modelId="{46E3B1A2-40D8-4884-8DB3-3A59C90B3ECA}" type="presOf" srcId="{D5DA203D-FEDD-A14B-957C-94E7B488D88F}" destId="{3F16A53E-23BB-E343-ABF7-36148ECCA5D8}" srcOrd="0" destOrd="0" presId="urn:microsoft.com/office/officeart/2005/8/layout/list1"/>
    <dgm:cxn modelId="{269E3ED2-E6BD-4DD2-AA80-0D831EC10FA2}" type="presOf" srcId="{7A6B023E-6029-814A-9D38-65ACE32BED42}" destId="{7D728EEA-1348-974B-9786-6BE6C0969C48}" srcOrd="0" destOrd="0" presId="urn:microsoft.com/office/officeart/2005/8/layout/list1"/>
    <dgm:cxn modelId="{CFD58C25-3CEC-9B42-B022-07A930EEAE5E}" srcId="{8A6F426C-E3B4-6C43-A93A-8C4F63CE4653}" destId="{A994BF1D-5A3B-9A4D-8710-049F1EEE4081}" srcOrd="1" destOrd="0" parTransId="{9E733934-F480-B24B-B33F-D914113EA5D1}" sibTransId="{58E46E95-2208-4B48-9774-159B9C740ED0}"/>
    <dgm:cxn modelId="{93FCFF94-A46A-A04B-9E2F-E20585A46515}" srcId="{488B8868-EB5A-1A4D-924A-AD8310956F88}" destId="{8A6F426C-E3B4-6C43-A93A-8C4F63CE4653}" srcOrd="3" destOrd="0" parTransId="{B9BF1C08-AE2E-454D-BB31-F662262249E5}" sibTransId="{875C61DE-862E-724B-A3D8-5CF026C382C3}"/>
    <dgm:cxn modelId="{967242DA-0107-8340-BFFC-D6BA7B0961EB}" srcId="{E1F05C0F-EB38-9E4C-8ED9-FFE1FC65004D}" destId="{C590B978-673C-3E4C-9E83-7BCB7DE76763}" srcOrd="0" destOrd="0" parTransId="{56D8CA2B-434E-8741-AE69-443B28C16D21}" sibTransId="{C35F5AA5-9683-544A-AADA-0BBAF34D4579}"/>
    <dgm:cxn modelId="{B5DC92A6-E845-4A46-85B7-8C1ED7339F5D}" type="presOf" srcId="{48FC3C36-F286-054C-85F4-5F17E5A79F7F}" destId="{2F22AD6B-8B2F-2641-B414-8C8D703C9E89}" srcOrd="0" destOrd="0" presId="urn:microsoft.com/office/officeart/2005/8/layout/list1"/>
    <dgm:cxn modelId="{04F39FE8-12FD-4ECB-8D78-8BFF2482D672}" type="presOf" srcId="{8A6F426C-E3B4-6C43-A93A-8C4F63CE4653}" destId="{F0F2F1E9-4ED5-FD43-AC92-FB2A94AB8C97}" srcOrd="0" destOrd="0" presId="urn:microsoft.com/office/officeart/2005/8/layout/list1"/>
    <dgm:cxn modelId="{A234FD7F-03FA-6544-BF16-EC16AA9C9E86}" srcId="{488B8868-EB5A-1A4D-924A-AD8310956F88}" destId="{E4551BE8-1CEC-4A47-B7FB-B05DDECD7E1E}" srcOrd="0" destOrd="0" parTransId="{457F0094-64DF-D845-A3A1-67F0B848FACF}" sibTransId="{54439422-45A9-644D-B285-5158D83EB035}"/>
    <dgm:cxn modelId="{2056F102-BE0E-4D5C-B9CF-61A801AC3BB0}" type="presOf" srcId="{63425100-FF4C-2F4A-8D56-9E5D9E59976F}" destId="{5E972AD9-0D96-8640-8CD2-B0007255C2AB}" srcOrd="0" destOrd="0" presId="urn:microsoft.com/office/officeart/2005/8/layout/list1"/>
    <dgm:cxn modelId="{61A2CC92-2D1E-40B9-8C3C-7CCEAC11E11F}" type="presOf" srcId="{E4551BE8-1CEC-4A47-B7FB-B05DDECD7E1E}" destId="{C814251D-49CC-AA41-8787-9A970B2F2D73}" srcOrd="1" destOrd="0" presId="urn:microsoft.com/office/officeart/2005/8/layout/list1"/>
    <dgm:cxn modelId="{C512A61C-5895-644B-917D-7457AE26BD12}" srcId="{D5DA203D-FEDD-A14B-957C-94E7B488D88F}" destId="{7A6B023E-6029-814A-9D38-65ACE32BED42}" srcOrd="0" destOrd="0" parTransId="{BC9DDC95-CAC4-9C4C-9591-EC3DDB0FD610}" sibTransId="{552BC535-30F9-8042-8672-13A3F55156AD}"/>
    <dgm:cxn modelId="{35701ADC-2BB1-4803-8937-A25D92E96FD0}" type="presParOf" srcId="{2275255B-449D-7546-A4BE-EBD9177779B6}" destId="{CC22AECA-8345-B44C-B23E-AEAB562F5372}" srcOrd="0" destOrd="0" presId="urn:microsoft.com/office/officeart/2005/8/layout/list1"/>
    <dgm:cxn modelId="{78F43F77-2BE2-459E-ACD3-ADAC6A6F7C68}" type="presParOf" srcId="{CC22AECA-8345-B44C-B23E-AEAB562F5372}" destId="{6A1F76A1-64CB-6D47-9FB6-31145126A191}" srcOrd="0" destOrd="0" presId="urn:microsoft.com/office/officeart/2005/8/layout/list1"/>
    <dgm:cxn modelId="{2021FFB2-DF7F-417E-B07E-E50584727C1B}" type="presParOf" srcId="{CC22AECA-8345-B44C-B23E-AEAB562F5372}" destId="{C814251D-49CC-AA41-8787-9A970B2F2D73}" srcOrd="1" destOrd="0" presId="urn:microsoft.com/office/officeart/2005/8/layout/list1"/>
    <dgm:cxn modelId="{F5B5D306-B452-4CF3-A198-B54C811C1B1F}" type="presParOf" srcId="{2275255B-449D-7546-A4BE-EBD9177779B6}" destId="{21AFDE5F-3586-DC4F-AD09-F4A06F5E08ED}" srcOrd="1" destOrd="0" presId="urn:microsoft.com/office/officeart/2005/8/layout/list1"/>
    <dgm:cxn modelId="{09154235-3FD6-48D2-B5FF-02C9FD9431C4}" type="presParOf" srcId="{2275255B-449D-7546-A4BE-EBD9177779B6}" destId="{2F22AD6B-8B2F-2641-B414-8C8D703C9E89}" srcOrd="2" destOrd="0" presId="urn:microsoft.com/office/officeart/2005/8/layout/list1"/>
    <dgm:cxn modelId="{B1439AB2-F5F2-48FA-892A-25D06F36DB9A}" type="presParOf" srcId="{2275255B-449D-7546-A4BE-EBD9177779B6}" destId="{B0E2A93B-C29F-3243-87F8-ADD21065F4B4}" srcOrd="3" destOrd="0" presId="urn:microsoft.com/office/officeart/2005/8/layout/list1"/>
    <dgm:cxn modelId="{D8264B4C-E82B-49C1-8753-B5C920C68399}" type="presParOf" srcId="{2275255B-449D-7546-A4BE-EBD9177779B6}" destId="{9E624C4E-C038-DF40-BE0E-44B7FBAC3882}" srcOrd="4" destOrd="0" presId="urn:microsoft.com/office/officeart/2005/8/layout/list1"/>
    <dgm:cxn modelId="{96D8F417-77FD-42FE-8478-27C26F8211DE}" type="presParOf" srcId="{9E624C4E-C038-DF40-BE0E-44B7FBAC3882}" destId="{3D133359-3311-AE45-AFE4-ED63E340D54F}" srcOrd="0" destOrd="0" presId="urn:microsoft.com/office/officeart/2005/8/layout/list1"/>
    <dgm:cxn modelId="{5BF52378-DBE9-4B86-8FD9-F4EFE7B90546}" type="presParOf" srcId="{9E624C4E-C038-DF40-BE0E-44B7FBAC3882}" destId="{B8B042DF-8BB3-4645-A504-2E79852D3A3E}" srcOrd="1" destOrd="0" presId="urn:microsoft.com/office/officeart/2005/8/layout/list1"/>
    <dgm:cxn modelId="{02FEB7EA-7559-474E-921D-EAD7290892E5}" type="presParOf" srcId="{2275255B-449D-7546-A4BE-EBD9177779B6}" destId="{CD0F6864-4E40-0040-8A57-C3D1A1127BB4}" srcOrd="5" destOrd="0" presId="urn:microsoft.com/office/officeart/2005/8/layout/list1"/>
    <dgm:cxn modelId="{CBA86F65-1205-4606-BE22-E29BA16FCECA}" type="presParOf" srcId="{2275255B-449D-7546-A4BE-EBD9177779B6}" destId="{171F92F8-389F-1F44-9FF8-AF9196E6A67D}" srcOrd="6" destOrd="0" presId="urn:microsoft.com/office/officeart/2005/8/layout/list1"/>
    <dgm:cxn modelId="{C675C5AF-D8FF-4F60-9D00-1B71E83DB6C7}" type="presParOf" srcId="{2275255B-449D-7546-A4BE-EBD9177779B6}" destId="{A1C4D3E7-8A80-F945-BDFD-BAB2C4EE5F07}" srcOrd="7" destOrd="0" presId="urn:microsoft.com/office/officeart/2005/8/layout/list1"/>
    <dgm:cxn modelId="{2E1E895D-CB94-41BC-A36A-E08A24286BD7}" type="presParOf" srcId="{2275255B-449D-7546-A4BE-EBD9177779B6}" destId="{5BE8AAAB-1AFF-134D-98C6-DACE1626FE5B}" srcOrd="8" destOrd="0" presId="urn:microsoft.com/office/officeart/2005/8/layout/list1"/>
    <dgm:cxn modelId="{E2B5D390-5CD5-4EAE-A9C7-320847C4A813}" type="presParOf" srcId="{5BE8AAAB-1AFF-134D-98C6-DACE1626FE5B}" destId="{3F16A53E-23BB-E343-ABF7-36148ECCA5D8}" srcOrd="0" destOrd="0" presId="urn:microsoft.com/office/officeart/2005/8/layout/list1"/>
    <dgm:cxn modelId="{BB3622E5-91E5-4663-811F-2DF27110F88F}" type="presParOf" srcId="{5BE8AAAB-1AFF-134D-98C6-DACE1626FE5B}" destId="{B913BA4A-98DD-894C-94FF-F5AC09FC3AD1}" srcOrd="1" destOrd="0" presId="urn:microsoft.com/office/officeart/2005/8/layout/list1"/>
    <dgm:cxn modelId="{ADE1A79D-908C-41A0-9F3F-6A389D281699}" type="presParOf" srcId="{2275255B-449D-7546-A4BE-EBD9177779B6}" destId="{1E943C69-E8EA-EF44-AB00-74484E81A774}" srcOrd="9" destOrd="0" presId="urn:microsoft.com/office/officeart/2005/8/layout/list1"/>
    <dgm:cxn modelId="{8A36AB7B-869A-4938-BD8B-1CB946FB3A03}" type="presParOf" srcId="{2275255B-449D-7546-A4BE-EBD9177779B6}" destId="{7D728EEA-1348-974B-9786-6BE6C0969C48}" srcOrd="10" destOrd="0" presId="urn:microsoft.com/office/officeart/2005/8/layout/list1"/>
    <dgm:cxn modelId="{1FD6826C-B3F3-4B16-934C-21DA172481A1}" type="presParOf" srcId="{2275255B-449D-7546-A4BE-EBD9177779B6}" destId="{10C0AD05-38AD-DA4F-8850-1E3070AF1286}" srcOrd="11" destOrd="0" presId="urn:microsoft.com/office/officeart/2005/8/layout/list1"/>
    <dgm:cxn modelId="{AFBCE9B3-D023-41E1-86C8-A8C027AF5E7B}" type="presParOf" srcId="{2275255B-449D-7546-A4BE-EBD9177779B6}" destId="{939E947C-3945-1943-B13D-AAFCFDA6A75D}" srcOrd="12" destOrd="0" presId="urn:microsoft.com/office/officeart/2005/8/layout/list1"/>
    <dgm:cxn modelId="{E2344136-C0A7-47BB-9B78-F208BE8F5846}" type="presParOf" srcId="{939E947C-3945-1943-B13D-AAFCFDA6A75D}" destId="{F0F2F1E9-4ED5-FD43-AC92-FB2A94AB8C97}" srcOrd="0" destOrd="0" presId="urn:microsoft.com/office/officeart/2005/8/layout/list1"/>
    <dgm:cxn modelId="{21B1A001-8380-464E-9374-606687426888}" type="presParOf" srcId="{939E947C-3945-1943-B13D-AAFCFDA6A75D}" destId="{25B176DD-3B85-3D4F-8971-124DFCE0EF79}" srcOrd="1" destOrd="0" presId="urn:microsoft.com/office/officeart/2005/8/layout/list1"/>
    <dgm:cxn modelId="{A64023EE-08FB-414F-84FC-352A11814166}" type="presParOf" srcId="{2275255B-449D-7546-A4BE-EBD9177779B6}" destId="{78CDBDF2-7204-2B4F-B78F-6C1F3887BFFB}" srcOrd="13" destOrd="0" presId="urn:microsoft.com/office/officeart/2005/8/layout/list1"/>
    <dgm:cxn modelId="{59FA04EF-93A3-4408-BAFD-34EFC193BE65}" type="presParOf" srcId="{2275255B-449D-7546-A4BE-EBD9177779B6}" destId="{5E972AD9-0D96-8640-8CD2-B0007255C2AB}"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3B0AB9-78BB-4F14-8D97-50D3A727D182}">
      <dsp:nvSpPr>
        <dsp:cNvPr id="0" name=""/>
        <dsp:cNvSpPr/>
      </dsp:nvSpPr>
      <dsp:spPr>
        <a:xfrm>
          <a:off x="-4919424" y="-753830"/>
          <a:ext cx="5858998" cy="5858998"/>
        </a:xfrm>
        <a:prstGeom prst="blockArc">
          <a:avLst>
            <a:gd name="adj1" fmla="val 18900000"/>
            <a:gd name="adj2" fmla="val 2700000"/>
            <a:gd name="adj3" fmla="val 369"/>
          </a:avLst>
        </a:pr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6A0174C-6475-499E-B4DF-BEF2E5E6213C}">
      <dsp:nvSpPr>
        <dsp:cNvPr id="0" name=""/>
        <dsp:cNvSpPr/>
      </dsp:nvSpPr>
      <dsp:spPr>
        <a:xfrm>
          <a:off x="604289" y="300890"/>
          <a:ext cx="10608269" cy="1138753"/>
        </a:xfrm>
        <a:prstGeom prst="rect">
          <a:avLst/>
        </a:prstGeom>
        <a:solidFill>
          <a:schemeClr val="accent5">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0775" tIns="66040" rIns="66040" bIns="66040" numCol="1" spcCol="1270" anchor="ctr" anchorCtr="0">
          <a:noAutofit/>
        </a:bodyPr>
        <a:lstStyle/>
        <a:p>
          <a:pPr lvl="0" algn="l" defTabSz="1155700">
            <a:lnSpc>
              <a:spcPct val="90000"/>
            </a:lnSpc>
            <a:spcBef>
              <a:spcPct val="0"/>
            </a:spcBef>
            <a:spcAft>
              <a:spcPct val="35000"/>
            </a:spcAft>
          </a:pPr>
          <a:r>
            <a:rPr lang="en-US" sz="2600" b="1" kern="1200" dirty="0" err="1">
              <a:solidFill>
                <a:srgbClr val="0000FF"/>
              </a:solidFill>
              <a:latin typeface="Times New Roman" panose="02020603050405020304" pitchFamily="18" charset="0"/>
              <a:cs typeface="Times New Roman" panose="02020603050405020304" pitchFamily="18" charset="0"/>
            </a:rPr>
            <a:t>Tại</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Điều</a:t>
          </a:r>
          <a:r>
            <a:rPr lang="en-US" sz="2600" b="1" kern="1200" dirty="0">
              <a:solidFill>
                <a:srgbClr val="0000FF"/>
              </a:solidFill>
              <a:latin typeface="Times New Roman" panose="02020603050405020304" pitchFamily="18" charset="0"/>
              <a:cs typeface="Times New Roman" panose="02020603050405020304" pitchFamily="18" charset="0"/>
            </a:rPr>
            <a:t> 34 </a:t>
          </a:r>
          <a:r>
            <a:rPr lang="en-US" sz="2600" b="1" kern="1200" dirty="0" err="1">
              <a:solidFill>
                <a:srgbClr val="0000FF"/>
              </a:solidFill>
              <a:latin typeface="Times New Roman" panose="02020603050405020304" pitchFamily="18" charset="0"/>
              <a:cs typeface="Times New Roman" panose="02020603050405020304" pitchFamily="18" charset="0"/>
            </a:rPr>
            <a:t>của</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Hiến</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pháp</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năm</a:t>
          </a:r>
          <a:r>
            <a:rPr lang="en-US" sz="2600" b="1" kern="1200" dirty="0">
              <a:solidFill>
                <a:srgbClr val="0000FF"/>
              </a:solidFill>
              <a:latin typeface="Times New Roman" panose="02020603050405020304" pitchFamily="18" charset="0"/>
              <a:cs typeface="Times New Roman" panose="02020603050405020304" pitchFamily="18" charset="0"/>
            </a:rPr>
            <a:t> 2013 </a:t>
          </a:r>
          <a:r>
            <a:rPr lang="en-US" sz="2600" b="1" kern="1200" dirty="0" err="1">
              <a:solidFill>
                <a:srgbClr val="0000FF"/>
              </a:solidFill>
              <a:latin typeface="Times New Roman" panose="02020603050405020304" pitchFamily="18" charset="0"/>
              <a:cs typeface="Times New Roman" panose="02020603050405020304" pitchFamily="18" charset="0"/>
            </a:rPr>
            <a:t>khẳng</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định</a:t>
          </a:r>
          <a:r>
            <a:rPr lang="en-US" sz="2600" b="1" kern="1200" dirty="0">
              <a:solidFill>
                <a:srgbClr val="0000FF"/>
              </a:solidFill>
              <a:latin typeface="Times New Roman" panose="02020603050405020304" pitchFamily="18" charset="0"/>
              <a:cs typeface="Times New Roman" panose="02020603050405020304" pitchFamily="18" charset="0"/>
            </a:rPr>
            <a:t>:</a:t>
          </a:r>
          <a:r>
            <a:rPr lang="en-US" sz="2600" i="1" kern="1200" dirty="0">
              <a:latin typeface="Times New Roman" panose="02020603050405020304" pitchFamily="18" charset="0"/>
              <a:cs typeface="Times New Roman" panose="02020603050405020304" pitchFamily="18" charset="0"/>
            </a:rPr>
            <a:t> </a:t>
          </a:r>
          <a:r>
            <a:rPr lang="en-US" sz="2800" b="1" i="1" kern="1200" dirty="0">
              <a:solidFill>
                <a:srgbClr val="FF0000"/>
              </a:solidFill>
              <a:latin typeface="Times New Roman" panose="02020603050405020304" pitchFamily="18" charset="0"/>
              <a:cs typeface="Times New Roman" panose="02020603050405020304" pitchFamily="18" charset="0"/>
            </a:rPr>
            <a:t>"</a:t>
          </a:r>
          <a:r>
            <a:rPr lang="en-US" sz="2800" b="1" i="1" kern="1200" dirty="0" err="1">
              <a:solidFill>
                <a:srgbClr val="FF0000"/>
              </a:solidFill>
              <a:latin typeface="Times New Roman" panose="02020603050405020304" pitchFamily="18" charset="0"/>
              <a:cs typeface="Times New Roman" panose="02020603050405020304" pitchFamily="18" charset="0"/>
            </a:rPr>
            <a:t>Công</a:t>
          </a:r>
          <a:r>
            <a:rPr lang="en-US" sz="2800" b="1" i="1" kern="1200" dirty="0">
              <a:solidFill>
                <a:srgbClr val="FF0000"/>
              </a:solidFill>
              <a:latin typeface="Times New Roman" panose="02020603050405020304" pitchFamily="18" charset="0"/>
              <a:cs typeface="Times New Roman" panose="02020603050405020304" pitchFamily="18" charset="0"/>
            </a:rPr>
            <a:t> </a:t>
          </a:r>
          <a:r>
            <a:rPr lang="en-US" sz="2800" b="1" i="1" kern="1200" dirty="0" err="1">
              <a:solidFill>
                <a:srgbClr val="FF0000"/>
              </a:solidFill>
              <a:latin typeface="Times New Roman" panose="02020603050405020304" pitchFamily="18" charset="0"/>
              <a:cs typeface="Times New Roman" panose="02020603050405020304" pitchFamily="18" charset="0"/>
            </a:rPr>
            <a:t>dân</a:t>
          </a:r>
          <a:r>
            <a:rPr lang="en-US" sz="2800" b="1" i="1" kern="1200" dirty="0">
              <a:solidFill>
                <a:srgbClr val="FF0000"/>
              </a:solidFill>
              <a:latin typeface="Times New Roman" panose="02020603050405020304" pitchFamily="18" charset="0"/>
              <a:cs typeface="Times New Roman" panose="02020603050405020304" pitchFamily="18" charset="0"/>
            </a:rPr>
            <a:t> </a:t>
          </a:r>
          <a:r>
            <a:rPr lang="en-US" sz="2800" b="1" i="1" kern="1200" dirty="0" err="1">
              <a:solidFill>
                <a:srgbClr val="FF0000"/>
              </a:solidFill>
              <a:latin typeface="Times New Roman" panose="02020603050405020304" pitchFamily="18" charset="0"/>
              <a:cs typeface="Times New Roman" panose="02020603050405020304" pitchFamily="18" charset="0"/>
            </a:rPr>
            <a:t>có</a:t>
          </a:r>
          <a:r>
            <a:rPr lang="en-US" sz="2800" b="1" i="1" kern="1200" dirty="0">
              <a:solidFill>
                <a:srgbClr val="FF0000"/>
              </a:solidFill>
              <a:latin typeface="Times New Roman" panose="02020603050405020304" pitchFamily="18" charset="0"/>
              <a:cs typeface="Times New Roman" panose="02020603050405020304" pitchFamily="18" charset="0"/>
            </a:rPr>
            <a:t> </a:t>
          </a:r>
          <a:r>
            <a:rPr lang="en-US" sz="2800" b="1" i="1" kern="1200" dirty="0" err="1">
              <a:solidFill>
                <a:srgbClr val="FF0000"/>
              </a:solidFill>
              <a:latin typeface="Times New Roman" panose="02020603050405020304" pitchFamily="18" charset="0"/>
              <a:cs typeface="Times New Roman" panose="02020603050405020304" pitchFamily="18" charset="0"/>
            </a:rPr>
            <a:t>quyền</a:t>
          </a:r>
          <a:r>
            <a:rPr lang="en-US" sz="2800" b="1" i="1" kern="1200" dirty="0">
              <a:solidFill>
                <a:srgbClr val="FF0000"/>
              </a:solidFill>
              <a:latin typeface="Times New Roman" panose="02020603050405020304" pitchFamily="18" charset="0"/>
              <a:cs typeface="Times New Roman" panose="02020603050405020304" pitchFamily="18" charset="0"/>
            </a:rPr>
            <a:t> </a:t>
          </a:r>
          <a:r>
            <a:rPr lang="en-US" sz="2800" b="1" i="1" kern="1200" dirty="0" err="1">
              <a:solidFill>
                <a:srgbClr val="FF0000"/>
              </a:solidFill>
              <a:latin typeface="Times New Roman" panose="02020603050405020304" pitchFamily="18" charset="0"/>
              <a:cs typeface="Times New Roman" panose="02020603050405020304" pitchFamily="18" charset="0"/>
            </a:rPr>
            <a:t>được</a:t>
          </a:r>
          <a:r>
            <a:rPr lang="en-US" sz="2800" b="1" i="1" kern="1200" dirty="0">
              <a:solidFill>
                <a:srgbClr val="FF0000"/>
              </a:solidFill>
              <a:latin typeface="Times New Roman" panose="02020603050405020304" pitchFamily="18" charset="0"/>
              <a:cs typeface="Times New Roman" panose="02020603050405020304" pitchFamily="18" charset="0"/>
            </a:rPr>
            <a:t> </a:t>
          </a:r>
          <a:r>
            <a:rPr lang="en-US" sz="2800" b="1" i="1" kern="1200" dirty="0" err="1">
              <a:solidFill>
                <a:srgbClr val="FF0000"/>
              </a:solidFill>
              <a:latin typeface="Times New Roman" panose="02020603050405020304" pitchFamily="18" charset="0"/>
              <a:cs typeface="Times New Roman" panose="02020603050405020304" pitchFamily="18" charset="0"/>
            </a:rPr>
            <a:t>bảo</a:t>
          </a:r>
          <a:r>
            <a:rPr lang="en-US" sz="2800" b="1" i="1" kern="1200" dirty="0">
              <a:solidFill>
                <a:srgbClr val="FF0000"/>
              </a:solidFill>
              <a:latin typeface="Times New Roman" panose="02020603050405020304" pitchFamily="18" charset="0"/>
              <a:cs typeface="Times New Roman" panose="02020603050405020304" pitchFamily="18" charset="0"/>
            </a:rPr>
            <a:t> </a:t>
          </a:r>
          <a:r>
            <a:rPr lang="en-US" sz="2800" b="1" i="1" kern="1200" dirty="0" err="1">
              <a:solidFill>
                <a:srgbClr val="FF0000"/>
              </a:solidFill>
              <a:latin typeface="Times New Roman" panose="02020603050405020304" pitchFamily="18" charset="0"/>
              <a:cs typeface="Times New Roman" panose="02020603050405020304" pitchFamily="18" charset="0"/>
            </a:rPr>
            <a:t>đảm</a:t>
          </a:r>
          <a:r>
            <a:rPr lang="en-US" sz="2800" b="1" i="1" kern="1200" dirty="0">
              <a:solidFill>
                <a:srgbClr val="FF0000"/>
              </a:solidFill>
              <a:latin typeface="Times New Roman" panose="02020603050405020304" pitchFamily="18" charset="0"/>
              <a:cs typeface="Times New Roman" panose="02020603050405020304" pitchFamily="18" charset="0"/>
            </a:rPr>
            <a:t> an </a:t>
          </a:r>
          <a:r>
            <a:rPr lang="en-US" sz="2800" b="1" i="1" kern="1200" dirty="0" err="1">
              <a:solidFill>
                <a:srgbClr val="FF0000"/>
              </a:solidFill>
              <a:latin typeface="Times New Roman" panose="02020603050405020304" pitchFamily="18" charset="0"/>
              <a:cs typeface="Times New Roman" panose="02020603050405020304" pitchFamily="18" charset="0"/>
            </a:rPr>
            <a:t>sinh</a:t>
          </a:r>
          <a:r>
            <a:rPr lang="en-US" sz="2800" b="1" i="1" kern="1200" dirty="0">
              <a:solidFill>
                <a:srgbClr val="FF0000"/>
              </a:solidFill>
              <a:latin typeface="Times New Roman" panose="02020603050405020304" pitchFamily="18" charset="0"/>
              <a:cs typeface="Times New Roman" panose="02020603050405020304" pitchFamily="18" charset="0"/>
            </a:rPr>
            <a:t> </a:t>
          </a:r>
          <a:r>
            <a:rPr lang="en-US" sz="2800" b="1" i="1" kern="1200" dirty="0" err="1">
              <a:solidFill>
                <a:srgbClr val="FF0000"/>
              </a:solidFill>
              <a:latin typeface="Times New Roman" panose="02020603050405020304" pitchFamily="18" charset="0"/>
              <a:cs typeface="Times New Roman" panose="02020603050405020304" pitchFamily="18" charset="0"/>
            </a:rPr>
            <a:t>xã</a:t>
          </a:r>
          <a:r>
            <a:rPr lang="en-US" sz="2800" b="1" i="1" kern="1200" dirty="0">
              <a:solidFill>
                <a:srgbClr val="FF0000"/>
              </a:solidFill>
              <a:latin typeface="Times New Roman" panose="02020603050405020304" pitchFamily="18" charset="0"/>
              <a:cs typeface="Times New Roman" panose="02020603050405020304" pitchFamily="18" charset="0"/>
            </a:rPr>
            <a:t> </a:t>
          </a:r>
          <a:r>
            <a:rPr lang="en-US" sz="2800" b="1" i="1" kern="1200" dirty="0" err="1">
              <a:solidFill>
                <a:srgbClr val="FF0000"/>
              </a:solidFill>
              <a:latin typeface="Times New Roman" panose="02020603050405020304" pitchFamily="18" charset="0"/>
              <a:cs typeface="Times New Roman" panose="02020603050405020304" pitchFamily="18" charset="0"/>
            </a:rPr>
            <a:t>hội</a:t>
          </a:r>
          <a:r>
            <a:rPr lang="en-US" sz="2800" b="1" i="1" kern="1200" dirty="0">
              <a:solidFill>
                <a:srgbClr val="FF0000"/>
              </a:solidFill>
              <a:latin typeface="Times New Roman" panose="02020603050405020304" pitchFamily="18" charset="0"/>
              <a:cs typeface="Times New Roman" panose="02020603050405020304" pitchFamily="18" charset="0"/>
            </a:rPr>
            <a:t>"</a:t>
          </a:r>
        </a:p>
      </dsp:txBody>
      <dsp:txXfrm>
        <a:off x="604289" y="300890"/>
        <a:ext cx="10608269" cy="1138753"/>
      </dsp:txXfrm>
    </dsp:sp>
    <dsp:sp modelId="{B2A6D1AB-9BA8-45F1-9D5B-EBE8C9A93347}">
      <dsp:nvSpPr>
        <dsp:cNvPr id="0" name=""/>
        <dsp:cNvSpPr/>
      </dsp:nvSpPr>
      <dsp:spPr>
        <a:xfrm>
          <a:off x="39104" y="326350"/>
          <a:ext cx="1087834" cy="1087834"/>
        </a:xfrm>
        <a:prstGeom prst="ellipse">
          <a:avLst/>
        </a:prstGeom>
        <a:solidFill>
          <a:schemeClr val="lt1">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C38970B-F512-4ACD-86C9-054306B32167}">
      <dsp:nvSpPr>
        <dsp:cNvPr id="0" name=""/>
        <dsp:cNvSpPr/>
      </dsp:nvSpPr>
      <dsp:spPr>
        <a:xfrm>
          <a:off x="920631" y="1651223"/>
          <a:ext cx="10291927" cy="1048890"/>
        </a:xfrm>
        <a:prstGeom prst="rect">
          <a:avLst/>
        </a:prstGeom>
        <a:solidFill>
          <a:schemeClr val="accent6">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0775" tIns="66040" rIns="66040" bIns="66040" numCol="1" spcCol="1270" anchor="ctr" anchorCtr="0">
          <a:noAutofit/>
        </a:bodyPr>
        <a:lstStyle/>
        <a:p>
          <a:pPr lvl="0" algn="l" defTabSz="1155700">
            <a:lnSpc>
              <a:spcPct val="90000"/>
            </a:lnSpc>
            <a:spcBef>
              <a:spcPct val="0"/>
            </a:spcBef>
            <a:spcAft>
              <a:spcPct val="35000"/>
            </a:spcAft>
          </a:pPr>
          <a:r>
            <a:rPr lang="en-US" sz="2600" b="1" kern="1200" dirty="0" err="1">
              <a:solidFill>
                <a:srgbClr val="0000FF"/>
              </a:solidFill>
              <a:latin typeface="Times New Roman" panose="02020603050405020304" pitchFamily="18" charset="0"/>
              <a:cs typeface="Times New Roman" panose="02020603050405020304" pitchFamily="18" charset="0"/>
            </a:rPr>
            <a:t>Nghị</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quyết</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số</a:t>
          </a:r>
          <a:r>
            <a:rPr lang="en-US" sz="2600" b="1" kern="1200" dirty="0">
              <a:solidFill>
                <a:srgbClr val="0000FF"/>
              </a:solidFill>
              <a:latin typeface="Times New Roman" panose="02020603050405020304" pitchFamily="18" charset="0"/>
              <a:cs typeface="Times New Roman" panose="02020603050405020304" pitchFamily="18" charset="0"/>
            </a:rPr>
            <a:t> 28-NQ/TW </a:t>
          </a:r>
          <a:r>
            <a:rPr lang="en-US" sz="2600" b="1" kern="1200" dirty="0" err="1">
              <a:solidFill>
                <a:srgbClr val="0000FF"/>
              </a:solidFill>
              <a:latin typeface="Times New Roman" panose="02020603050405020304" pitchFamily="18" charset="0"/>
              <a:cs typeface="Times New Roman" panose="02020603050405020304" pitchFamily="18" charset="0"/>
            </a:rPr>
            <a:t>ngày</a:t>
          </a:r>
          <a:r>
            <a:rPr lang="en-US" sz="2600" b="1" kern="1200" dirty="0">
              <a:solidFill>
                <a:srgbClr val="0000FF"/>
              </a:solidFill>
              <a:latin typeface="Times New Roman" panose="02020603050405020304" pitchFamily="18" charset="0"/>
              <a:cs typeface="Times New Roman" panose="02020603050405020304" pitchFamily="18" charset="0"/>
            </a:rPr>
            <a:t> 23/5/2018 </a:t>
          </a:r>
          <a:r>
            <a:rPr lang="en-US" sz="2600" b="1" kern="1200" dirty="0" err="1">
              <a:solidFill>
                <a:srgbClr val="0000FF"/>
              </a:solidFill>
              <a:latin typeface="Times New Roman" panose="02020603050405020304" pitchFamily="18" charset="0"/>
              <a:cs typeface="Times New Roman" panose="02020603050405020304" pitchFamily="18" charset="0"/>
            </a:rPr>
            <a:t>về</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cải</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cách</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chính</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sách</a:t>
          </a:r>
          <a:r>
            <a:rPr lang="en-US" sz="2600" b="1" kern="1200" dirty="0">
              <a:solidFill>
                <a:srgbClr val="0000FF"/>
              </a:solidFill>
              <a:latin typeface="Times New Roman" panose="02020603050405020304" pitchFamily="18" charset="0"/>
              <a:cs typeface="Times New Roman" panose="02020603050405020304" pitchFamily="18" charset="0"/>
            </a:rPr>
            <a:t> BHXH </a:t>
          </a:r>
          <a:r>
            <a:rPr lang="en-US" sz="2600" b="1" kern="1200" dirty="0" err="1">
              <a:solidFill>
                <a:srgbClr val="0000FF"/>
              </a:solidFill>
              <a:latin typeface="Times New Roman" panose="02020603050405020304" pitchFamily="18" charset="0"/>
              <a:cs typeface="Times New Roman" panose="02020603050405020304" pitchFamily="18" charset="0"/>
            </a:rPr>
            <a:t>đề</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ra</a:t>
          </a:r>
          <a:r>
            <a:rPr lang="en-US" sz="2600" b="1" kern="1200" dirty="0">
              <a:solidFill>
                <a:srgbClr val="0000FF"/>
              </a:solidFill>
              <a:latin typeface="Times New Roman" panose="02020603050405020304" pitchFamily="18" charset="0"/>
              <a:cs typeface="Times New Roman" panose="02020603050405020304" pitchFamily="18" charset="0"/>
            </a:rPr>
            <a:t> 5 </a:t>
          </a:r>
          <a:r>
            <a:rPr lang="en-US" sz="2600" b="1" kern="1200" dirty="0" err="1">
              <a:solidFill>
                <a:srgbClr val="0000FF"/>
              </a:solidFill>
              <a:latin typeface="Times New Roman" panose="02020603050405020304" pitchFamily="18" charset="0"/>
              <a:cs typeface="Times New Roman" panose="02020603050405020304" pitchFamily="18" charset="0"/>
            </a:rPr>
            <a:t>nhiệm</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vụ</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trong</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đó</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có</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nhiệm</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kern="1200" dirty="0" err="1">
              <a:solidFill>
                <a:srgbClr val="0000FF"/>
              </a:solidFill>
              <a:latin typeface="Times New Roman" panose="02020603050405020304" pitchFamily="18" charset="0"/>
              <a:cs typeface="Times New Roman" panose="02020603050405020304" pitchFamily="18" charset="0"/>
            </a:rPr>
            <a:t>vụ</a:t>
          </a:r>
          <a:r>
            <a:rPr lang="en-US" sz="2600" b="1" kern="1200" dirty="0">
              <a:solidFill>
                <a:srgbClr val="0000FF"/>
              </a:solidFill>
              <a:latin typeface="Times New Roman" panose="02020603050405020304" pitchFamily="18" charset="0"/>
              <a:cs typeface="Times New Roman" panose="02020603050405020304" pitchFamily="18" charset="0"/>
            </a:rPr>
            <a:t>:  </a:t>
          </a:r>
          <a:r>
            <a:rPr lang="en-US" sz="2600" b="1" i="1" kern="1200" dirty="0">
              <a:solidFill>
                <a:srgbClr val="FF0000"/>
              </a:solidFill>
              <a:latin typeface="Times New Roman" panose="02020603050405020304" pitchFamily="18" charset="0"/>
              <a:cs typeface="Times New Roman" panose="02020603050405020304" pitchFamily="18" charset="0"/>
            </a:rPr>
            <a:t>"</a:t>
          </a:r>
          <a:r>
            <a:rPr lang="en-US" sz="2600" b="1" i="1" kern="1200" dirty="0" err="1">
              <a:solidFill>
                <a:srgbClr val="FF0000"/>
              </a:solidFill>
              <a:latin typeface="Times New Roman" panose="02020603050405020304" pitchFamily="18" charset="0"/>
              <a:cs typeface="Times New Roman" panose="02020603050405020304" pitchFamily="18" charset="0"/>
            </a:rPr>
            <a:t>Hoàn</a:t>
          </a:r>
          <a:r>
            <a:rPr lang="en-US" sz="2600" b="1" i="1" kern="1200" dirty="0">
              <a:solidFill>
                <a:srgbClr val="FF0000"/>
              </a:solidFill>
              <a:latin typeface="Times New Roman" panose="02020603050405020304" pitchFamily="18" charset="0"/>
              <a:cs typeface="Times New Roman" panose="02020603050405020304" pitchFamily="18" charset="0"/>
            </a:rPr>
            <a:t> </a:t>
          </a:r>
          <a:r>
            <a:rPr lang="en-US" sz="2600" b="1" i="1" kern="1200" dirty="0" err="1">
              <a:solidFill>
                <a:srgbClr val="FF0000"/>
              </a:solidFill>
              <a:latin typeface="Times New Roman" panose="02020603050405020304" pitchFamily="18" charset="0"/>
              <a:cs typeface="Times New Roman" panose="02020603050405020304" pitchFamily="18" charset="0"/>
            </a:rPr>
            <a:t>thiện</a:t>
          </a:r>
          <a:r>
            <a:rPr lang="en-US" sz="2600" b="1" i="1" kern="1200" dirty="0">
              <a:solidFill>
                <a:srgbClr val="FF0000"/>
              </a:solidFill>
              <a:latin typeface="Times New Roman" panose="02020603050405020304" pitchFamily="18" charset="0"/>
              <a:cs typeface="Times New Roman" panose="02020603050405020304" pitchFamily="18" charset="0"/>
            </a:rPr>
            <a:t> </a:t>
          </a:r>
          <a:r>
            <a:rPr lang="en-US" sz="2600" b="1" i="1" kern="1200" dirty="0" err="1">
              <a:solidFill>
                <a:srgbClr val="FF0000"/>
              </a:solidFill>
              <a:latin typeface="Times New Roman" panose="02020603050405020304" pitchFamily="18" charset="0"/>
              <a:cs typeface="Times New Roman" panose="02020603050405020304" pitchFamily="18" charset="0"/>
            </a:rPr>
            <a:t>hệ</a:t>
          </a:r>
          <a:r>
            <a:rPr lang="en-US" sz="2600" b="1" i="1" kern="1200" dirty="0">
              <a:solidFill>
                <a:srgbClr val="FF0000"/>
              </a:solidFill>
              <a:latin typeface="Times New Roman" panose="02020603050405020304" pitchFamily="18" charset="0"/>
              <a:cs typeface="Times New Roman" panose="02020603050405020304" pitchFamily="18" charset="0"/>
            </a:rPr>
            <a:t> </a:t>
          </a:r>
          <a:r>
            <a:rPr lang="en-US" sz="2600" b="1" i="1" kern="1200" dirty="0" err="1">
              <a:solidFill>
                <a:srgbClr val="FF0000"/>
              </a:solidFill>
              <a:latin typeface="Times New Roman" panose="02020603050405020304" pitchFamily="18" charset="0"/>
              <a:cs typeface="Times New Roman" panose="02020603050405020304" pitchFamily="18" charset="0"/>
            </a:rPr>
            <a:t>thống</a:t>
          </a:r>
          <a:r>
            <a:rPr lang="en-US" sz="2600" b="1" i="1" kern="1200" dirty="0">
              <a:solidFill>
                <a:srgbClr val="FF0000"/>
              </a:solidFill>
              <a:latin typeface="Times New Roman" panose="02020603050405020304" pitchFamily="18" charset="0"/>
              <a:cs typeface="Times New Roman" panose="02020603050405020304" pitchFamily="18" charset="0"/>
            </a:rPr>
            <a:t> </a:t>
          </a:r>
          <a:r>
            <a:rPr lang="en-US" sz="2600" b="1" i="1" kern="1200" dirty="0" err="1">
              <a:solidFill>
                <a:srgbClr val="FF0000"/>
              </a:solidFill>
              <a:latin typeface="Times New Roman" panose="02020603050405020304" pitchFamily="18" charset="0"/>
              <a:cs typeface="Times New Roman" panose="02020603050405020304" pitchFamily="18" charset="0"/>
            </a:rPr>
            <a:t>pháp</a:t>
          </a:r>
          <a:r>
            <a:rPr lang="en-US" sz="2600" b="1" i="1" kern="1200" dirty="0">
              <a:solidFill>
                <a:srgbClr val="FF0000"/>
              </a:solidFill>
              <a:latin typeface="Times New Roman" panose="02020603050405020304" pitchFamily="18" charset="0"/>
              <a:cs typeface="Times New Roman" panose="02020603050405020304" pitchFamily="18" charset="0"/>
            </a:rPr>
            <a:t> </a:t>
          </a:r>
          <a:r>
            <a:rPr lang="en-US" sz="2600" b="1" i="1" kern="1200" dirty="0" err="1">
              <a:solidFill>
                <a:srgbClr val="FF0000"/>
              </a:solidFill>
              <a:latin typeface="Times New Roman" panose="02020603050405020304" pitchFamily="18" charset="0"/>
              <a:cs typeface="Times New Roman" panose="02020603050405020304" pitchFamily="18" charset="0"/>
            </a:rPr>
            <a:t>luật</a:t>
          </a:r>
          <a:r>
            <a:rPr lang="en-US" sz="2600" b="1" i="1" kern="1200" dirty="0">
              <a:solidFill>
                <a:srgbClr val="FF0000"/>
              </a:solidFill>
              <a:latin typeface="Times New Roman" panose="02020603050405020304" pitchFamily="18" charset="0"/>
              <a:cs typeface="Times New Roman" panose="02020603050405020304" pitchFamily="18" charset="0"/>
            </a:rPr>
            <a:t> </a:t>
          </a:r>
          <a:r>
            <a:rPr lang="en-US" sz="2600" b="1" i="1" kern="1200" dirty="0" err="1">
              <a:solidFill>
                <a:srgbClr val="FF0000"/>
              </a:solidFill>
              <a:latin typeface="Times New Roman" panose="02020603050405020304" pitchFamily="18" charset="0"/>
              <a:cs typeface="Times New Roman" panose="02020603050405020304" pitchFamily="18" charset="0"/>
            </a:rPr>
            <a:t>về</a:t>
          </a:r>
          <a:r>
            <a:rPr lang="en-US" sz="2600" b="1" i="1" kern="1200" dirty="0">
              <a:solidFill>
                <a:srgbClr val="FF0000"/>
              </a:solidFill>
              <a:latin typeface="Times New Roman" panose="02020603050405020304" pitchFamily="18" charset="0"/>
              <a:cs typeface="Times New Roman" panose="02020603050405020304" pitchFamily="18" charset="0"/>
            </a:rPr>
            <a:t> </a:t>
          </a:r>
          <a:r>
            <a:rPr lang="en-US" sz="2600" b="1" i="1" kern="1200" dirty="0" err="1">
              <a:solidFill>
                <a:srgbClr val="FF0000"/>
              </a:solidFill>
              <a:latin typeface="Times New Roman" panose="02020603050405020304" pitchFamily="18" charset="0"/>
              <a:cs typeface="Times New Roman" panose="02020603050405020304" pitchFamily="18" charset="0"/>
            </a:rPr>
            <a:t>lao</a:t>
          </a:r>
          <a:r>
            <a:rPr lang="en-US" sz="2600" b="1" i="1" kern="1200" dirty="0">
              <a:solidFill>
                <a:srgbClr val="FF0000"/>
              </a:solidFill>
              <a:latin typeface="Times New Roman" panose="02020603050405020304" pitchFamily="18" charset="0"/>
              <a:cs typeface="Times New Roman" panose="02020603050405020304" pitchFamily="18" charset="0"/>
            </a:rPr>
            <a:t> </a:t>
          </a:r>
          <a:r>
            <a:rPr lang="en-US" sz="2600" b="1" i="1" kern="1200" dirty="0" err="1">
              <a:solidFill>
                <a:srgbClr val="FF0000"/>
              </a:solidFill>
              <a:latin typeface="Times New Roman" panose="02020603050405020304" pitchFamily="18" charset="0"/>
              <a:cs typeface="Times New Roman" panose="02020603050405020304" pitchFamily="18" charset="0"/>
            </a:rPr>
            <a:t>động</a:t>
          </a:r>
          <a:r>
            <a:rPr lang="en-US" sz="2600" b="1" i="1" kern="1200" dirty="0">
              <a:solidFill>
                <a:srgbClr val="FF0000"/>
              </a:solidFill>
              <a:latin typeface="Times New Roman" panose="02020603050405020304" pitchFamily="18" charset="0"/>
              <a:cs typeface="Times New Roman" panose="02020603050405020304" pitchFamily="18" charset="0"/>
            </a:rPr>
            <a:t>, </a:t>
          </a:r>
          <a:r>
            <a:rPr lang="en-US" sz="2600" b="1" i="1" kern="1200" dirty="0" err="1">
              <a:solidFill>
                <a:srgbClr val="FF0000"/>
              </a:solidFill>
              <a:latin typeface="Times New Roman" panose="02020603050405020304" pitchFamily="18" charset="0"/>
              <a:cs typeface="Times New Roman" panose="02020603050405020304" pitchFamily="18" charset="0"/>
            </a:rPr>
            <a:t>việc</a:t>
          </a:r>
          <a:r>
            <a:rPr lang="en-US" sz="2600" b="1" i="1" kern="1200" dirty="0">
              <a:solidFill>
                <a:srgbClr val="FF0000"/>
              </a:solidFill>
              <a:latin typeface="Times New Roman" panose="02020603050405020304" pitchFamily="18" charset="0"/>
              <a:cs typeface="Times New Roman" panose="02020603050405020304" pitchFamily="18" charset="0"/>
            </a:rPr>
            <a:t> </a:t>
          </a:r>
          <a:r>
            <a:rPr lang="en-US" sz="2600" b="1" i="1" kern="1200" dirty="0" err="1">
              <a:solidFill>
                <a:srgbClr val="FF0000"/>
              </a:solidFill>
              <a:latin typeface="Times New Roman" panose="02020603050405020304" pitchFamily="18" charset="0"/>
              <a:cs typeface="Times New Roman" panose="02020603050405020304" pitchFamily="18" charset="0"/>
            </a:rPr>
            <a:t>làm</a:t>
          </a:r>
          <a:r>
            <a:rPr lang="en-US" sz="2600" b="1" i="1" kern="1200" dirty="0">
              <a:solidFill>
                <a:srgbClr val="FF0000"/>
              </a:solidFill>
              <a:latin typeface="Times New Roman" panose="02020603050405020304" pitchFamily="18" charset="0"/>
              <a:cs typeface="Times New Roman" panose="02020603050405020304" pitchFamily="18" charset="0"/>
            </a:rPr>
            <a:t>, BHXH".</a:t>
          </a:r>
        </a:p>
      </dsp:txBody>
      <dsp:txXfrm>
        <a:off x="920631" y="1651223"/>
        <a:ext cx="10291927" cy="1048890"/>
      </dsp:txXfrm>
    </dsp:sp>
    <dsp:sp modelId="{9A1D9667-C9FF-4422-A480-9D59D0ADE8D7}">
      <dsp:nvSpPr>
        <dsp:cNvPr id="0" name=""/>
        <dsp:cNvSpPr/>
      </dsp:nvSpPr>
      <dsp:spPr>
        <a:xfrm>
          <a:off x="376714" y="1631751"/>
          <a:ext cx="1087834" cy="1087834"/>
        </a:xfrm>
        <a:prstGeom prst="ellipse">
          <a:avLst/>
        </a:prstGeom>
        <a:solidFill>
          <a:schemeClr val="lt1">
            <a:hueOff val="0"/>
            <a:satOff val="0"/>
            <a:lumOff val="0"/>
            <a:alphaOff val="0"/>
          </a:schemeClr>
        </a:solidFill>
        <a:ln w="12700" cap="flat" cmpd="sng" algn="ctr">
          <a:solidFill>
            <a:schemeClr val="accent4">
              <a:hueOff val="4900445"/>
              <a:satOff val="-20388"/>
              <a:lumOff val="4804"/>
              <a:alphaOff val="0"/>
            </a:schemeClr>
          </a:solidFill>
          <a:prstDash val="solid"/>
          <a:miter lim="800000"/>
        </a:ln>
        <a:effectLst/>
      </dsp:spPr>
      <dsp:style>
        <a:lnRef idx="2">
          <a:scrgbClr r="0" g="0" b="0"/>
        </a:lnRef>
        <a:fillRef idx="1">
          <a:scrgbClr r="0" g="0" b="0"/>
        </a:fillRef>
        <a:effectRef idx="0">
          <a:scrgbClr r="0" g="0" b="0"/>
        </a:effectRef>
        <a:fontRef idx="minor"/>
      </dsp:style>
    </dsp:sp>
    <dsp:sp modelId="{3E1EE7E8-7580-477A-B974-2D79BEB1178F}">
      <dsp:nvSpPr>
        <dsp:cNvPr id="0" name=""/>
        <dsp:cNvSpPr/>
      </dsp:nvSpPr>
      <dsp:spPr>
        <a:xfrm>
          <a:off x="604289" y="2916497"/>
          <a:ext cx="10608269" cy="1129146"/>
        </a:xfrm>
        <a:prstGeom prst="rect">
          <a:avLst/>
        </a:prstGeom>
        <a:solidFill>
          <a:srgbClr val="96F2FE"/>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0775" tIns="60960" rIns="60960" bIns="60960" numCol="1" spcCol="1270" anchor="ctr" anchorCtr="0">
          <a:noAutofit/>
        </a:bodyPr>
        <a:lstStyle/>
        <a:p>
          <a:pPr lvl="0" algn="l" defTabSz="1066800">
            <a:lnSpc>
              <a:spcPct val="90000"/>
            </a:lnSpc>
            <a:spcBef>
              <a:spcPct val="0"/>
            </a:spcBef>
            <a:spcAft>
              <a:spcPct val="35000"/>
            </a:spcAft>
          </a:pPr>
          <a:r>
            <a:rPr lang="en-US" sz="2400" b="1" kern="1200" dirty="0" err="1">
              <a:solidFill>
                <a:srgbClr val="0000FF"/>
              </a:solidFill>
              <a:latin typeface="Times New Roman" panose="02020603050405020304" pitchFamily="18" charset="0"/>
              <a:cs typeface="Times New Roman" panose="02020603050405020304" pitchFamily="18" charset="0"/>
            </a:rPr>
            <a:t>Văn</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kiện</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Đại</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hội</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đại</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biểu</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toàn</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quốc</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lần</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thứ</a:t>
          </a:r>
          <a:r>
            <a:rPr lang="en-US" sz="2400" b="1" kern="1200" dirty="0">
              <a:solidFill>
                <a:srgbClr val="0000FF"/>
              </a:solidFill>
              <a:latin typeface="Times New Roman" panose="02020603050405020304" pitchFamily="18" charset="0"/>
              <a:cs typeface="Times New Roman" panose="02020603050405020304" pitchFamily="18" charset="0"/>
            </a:rPr>
            <a:t> XIII </a:t>
          </a:r>
          <a:r>
            <a:rPr lang="en-US" sz="2400" b="1" kern="1200" dirty="0" err="1">
              <a:solidFill>
                <a:srgbClr val="0000FF"/>
              </a:solidFill>
              <a:latin typeface="Times New Roman" panose="02020603050405020304" pitchFamily="18" charset="0"/>
              <a:cs typeface="Times New Roman" panose="02020603050405020304" pitchFamily="18" charset="0"/>
            </a:rPr>
            <a:t>của</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Đảng</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đã</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đề</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ra</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các</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nhiệm</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vụ</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giải</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pháp</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liên</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quan</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trực</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tiếp</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đến</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kern="1200" dirty="0" err="1">
              <a:solidFill>
                <a:srgbClr val="0000FF"/>
              </a:solidFill>
              <a:latin typeface="Times New Roman" panose="02020603050405020304" pitchFamily="18" charset="0"/>
              <a:cs typeface="Times New Roman" panose="02020603050405020304" pitchFamily="18" charset="0"/>
            </a:rPr>
            <a:t>việc</a:t>
          </a:r>
          <a:r>
            <a:rPr lang="en-US" sz="2400" b="1" kern="1200" dirty="0">
              <a:solidFill>
                <a:srgbClr val="0000FF"/>
              </a:solidFill>
              <a:latin typeface="Times New Roman" panose="02020603050405020304" pitchFamily="18" charset="0"/>
              <a:cs typeface="Times New Roman" panose="02020603050405020304" pitchFamily="18" charset="0"/>
            </a:rPr>
            <a:t> </a:t>
          </a:r>
          <a:r>
            <a:rPr lang="en-US" sz="2400" b="1" i="1" kern="1200" dirty="0" err="1">
              <a:solidFill>
                <a:srgbClr val="FF0000"/>
              </a:solidFill>
              <a:latin typeface="Times New Roman" panose="02020603050405020304" pitchFamily="18" charset="0"/>
              <a:cs typeface="Times New Roman" panose="02020603050405020304" pitchFamily="18" charset="0"/>
            </a:rPr>
            <a:t>hoàn</a:t>
          </a:r>
          <a:r>
            <a:rPr lang="en-US" sz="2400" b="1" i="1" kern="1200" dirty="0">
              <a:solidFill>
                <a:srgbClr val="FF0000"/>
              </a:solidFill>
              <a:latin typeface="Times New Roman" panose="02020603050405020304" pitchFamily="18" charset="0"/>
              <a:cs typeface="Times New Roman" panose="02020603050405020304" pitchFamily="18" charset="0"/>
            </a:rPr>
            <a:t> </a:t>
          </a:r>
          <a:r>
            <a:rPr lang="en-US" sz="2400" b="1" i="1" kern="1200" dirty="0" err="1">
              <a:solidFill>
                <a:srgbClr val="FF0000"/>
              </a:solidFill>
              <a:latin typeface="Times New Roman" panose="02020603050405020304" pitchFamily="18" charset="0"/>
              <a:cs typeface="Times New Roman" panose="02020603050405020304" pitchFamily="18" charset="0"/>
            </a:rPr>
            <a:t>thiện</a:t>
          </a:r>
          <a:r>
            <a:rPr lang="en-US" sz="2400" b="1" i="1" kern="1200" dirty="0">
              <a:solidFill>
                <a:srgbClr val="FF0000"/>
              </a:solidFill>
              <a:latin typeface="Times New Roman" panose="02020603050405020304" pitchFamily="18" charset="0"/>
              <a:cs typeface="Times New Roman" panose="02020603050405020304" pitchFamily="18" charset="0"/>
            </a:rPr>
            <a:t> </a:t>
          </a:r>
          <a:r>
            <a:rPr lang="en-US" sz="2400" b="1" i="1" kern="1200" dirty="0" err="1">
              <a:solidFill>
                <a:srgbClr val="FF0000"/>
              </a:solidFill>
              <a:latin typeface="Times New Roman" panose="02020603050405020304" pitchFamily="18" charset="0"/>
              <a:cs typeface="Times New Roman" panose="02020603050405020304" pitchFamily="18" charset="0"/>
            </a:rPr>
            <a:t>chính</a:t>
          </a:r>
          <a:r>
            <a:rPr lang="en-US" sz="2400" b="1" i="1" kern="1200" dirty="0">
              <a:solidFill>
                <a:srgbClr val="FF0000"/>
              </a:solidFill>
              <a:latin typeface="Times New Roman" panose="02020603050405020304" pitchFamily="18" charset="0"/>
              <a:cs typeface="Times New Roman" panose="02020603050405020304" pitchFamily="18" charset="0"/>
            </a:rPr>
            <a:t> </a:t>
          </a:r>
          <a:r>
            <a:rPr lang="en-US" sz="2400" b="1" i="1" kern="1200" dirty="0" err="1">
              <a:solidFill>
                <a:srgbClr val="FF0000"/>
              </a:solidFill>
              <a:latin typeface="Times New Roman" panose="02020603050405020304" pitchFamily="18" charset="0"/>
              <a:cs typeface="Times New Roman" panose="02020603050405020304" pitchFamily="18" charset="0"/>
            </a:rPr>
            <a:t>sách</a:t>
          </a:r>
          <a:r>
            <a:rPr lang="en-US" sz="2400" b="1" i="1" kern="1200" dirty="0">
              <a:solidFill>
                <a:srgbClr val="FF0000"/>
              </a:solidFill>
              <a:latin typeface="Times New Roman" panose="02020603050405020304" pitchFamily="18" charset="0"/>
              <a:cs typeface="Times New Roman" panose="02020603050405020304" pitchFamily="18" charset="0"/>
            </a:rPr>
            <a:t>, </a:t>
          </a:r>
          <a:r>
            <a:rPr lang="en-US" sz="2400" b="1" i="1" kern="1200" dirty="0" err="1">
              <a:solidFill>
                <a:srgbClr val="FF0000"/>
              </a:solidFill>
              <a:latin typeface="Times New Roman" panose="02020603050405020304" pitchFamily="18" charset="0"/>
              <a:cs typeface="Times New Roman" panose="02020603050405020304" pitchFamily="18" charset="0"/>
            </a:rPr>
            <a:t>pháp</a:t>
          </a:r>
          <a:r>
            <a:rPr lang="en-US" sz="2400" b="1" i="1" kern="1200" dirty="0">
              <a:solidFill>
                <a:srgbClr val="FF0000"/>
              </a:solidFill>
              <a:latin typeface="Times New Roman" panose="02020603050405020304" pitchFamily="18" charset="0"/>
              <a:cs typeface="Times New Roman" panose="02020603050405020304" pitchFamily="18" charset="0"/>
            </a:rPr>
            <a:t> </a:t>
          </a:r>
          <a:r>
            <a:rPr lang="en-US" sz="2400" b="1" i="1" kern="1200" dirty="0" err="1">
              <a:solidFill>
                <a:srgbClr val="FF0000"/>
              </a:solidFill>
              <a:latin typeface="Times New Roman" panose="02020603050405020304" pitchFamily="18" charset="0"/>
              <a:cs typeface="Times New Roman" panose="02020603050405020304" pitchFamily="18" charset="0"/>
            </a:rPr>
            <a:t>luật</a:t>
          </a:r>
          <a:r>
            <a:rPr lang="en-US" sz="2400" b="1" i="1" kern="1200" dirty="0">
              <a:solidFill>
                <a:srgbClr val="FF0000"/>
              </a:solidFill>
              <a:latin typeface="Times New Roman" panose="02020603050405020304" pitchFamily="18" charset="0"/>
              <a:cs typeface="Times New Roman" panose="02020603050405020304" pitchFamily="18" charset="0"/>
            </a:rPr>
            <a:t> </a:t>
          </a:r>
          <a:r>
            <a:rPr lang="en-US" sz="2400" b="1" i="1" kern="1200" dirty="0" err="1">
              <a:solidFill>
                <a:srgbClr val="FF0000"/>
              </a:solidFill>
              <a:latin typeface="Times New Roman" panose="02020603050405020304" pitchFamily="18" charset="0"/>
              <a:cs typeface="Times New Roman" panose="02020603050405020304" pitchFamily="18" charset="0"/>
            </a:rPr>
            <a:t>về</a:t>
          </a:r>
          <a:r>
            <a:rPr lang="en-US" sz="2400" b="1" i="1" kern="1200" dirty="0">
              <a:solidFill>
                <a:srgbClr val="FF0000"/>
              </a:solidFill>
              <a:latin typeface="Times New Roman" panose="02020603050405020304" pitchFamily="18" charset="0"/>
              <a:cs typeface="Times New Roman" panose="02020603050405020304" pitchFamily="18" charset="0"/>
            </a:rPr>
            <a:t> an </a:t>
          </a:r>
          <a:r>
            <a:rPr lang="en-US" sz="2400" b="1" i="1" kern="1200" dirty="0" err="1">
              <a:solidFill>
                <a:srgbClr val="FF0000"/>
              </a:solidFill>
              <a:latin typeface="Times New Roman" panose="02020603050405020304" pitchFamily="18" charset="0"/>
              <a:cs typeface="Times New Roman" panose="02020603050405020304" pitchFamily="18" charset="0"/>
            </a:rPr>
            <a:t>sinh</a:t>
          </a:r>
          <a:r>
            <a:rPr lang="en-US" sz="2400" b="1" i="1" kern="1200" dirty="0">
              <a:solidFill>
                <a:srgbClr val="FF0000"/>
              </a:solidFill>
              <a:latin typeface="Times New Roman" panose="02020603050405020304" pitchFamily="18" charset="0"/>
              <a:cs typeface="Times New Roman" panose="02020603050405020304" pitchFamily="18" charset="0"/>
            </a:rPr>
            <a:t> </a:t>
          </a:r>
          <a:r>
            <a:rPr lang="en-US" sz="2400" b="1" i="1" kern="1200" dirty="0" err="1">
              <a:solidFill>
                <a:srgbClr val="FF0000"/>
              </a:solidFill>
              <a:latin typeface="Times New Roman" panose="02020603050405020304" pitchFamily="18" charset="0"/>
              <a:cs typeface="Times New Roman" panose="02020603050405020304" pitchFamily="18" charset="0"/>
            </a:rPr>
            <a:t>xã</a:t>
          </a:r>
          <a:r>
            <a:rPr lang="en-US" sz="2400" b="1" i="1" kern="1200" dirty="0">
              <a:solidFill>
                <a:srgbClr val="FF0000"/>
              </a:solidFill>
              <a:latin typeface="Times New Roman" panose="02020603050405020304" pitchFamily="18" charset="0"/>
              <a:cs typeface="Times New Roman" panose="02020603050405020304" pitchFamily="18" charset="0"/>
            </a:rPr>
            <a:t> </a:t>
          </a:r>
          <a:r>
            <a:rPr lang="en-US" sz="2400" b="1" i="1" kern="1200" dirty="0" err="1">
              <a:solidFill>
                <a:srgbClr val="FF0000"/>
              </a:solidFill>
              <a:latin typeface="Times New Roman" panose="02020603050405020304" pitchFamily="18" charset="0"/>
              <a:cs typeface="Times New Roman" panose="02020603050405020304" pitchFamily="18" charset="0"/>
            </a:rPr>
            <a:t>hội</a:t>
          </a:r>
          <a:r>
            <a:rPr lang="en-US" sz="2400" b="1" i="1" kern="1200" dirty="0">
              <a:solidFill>
                <a:srgbClr val="FF0000"/>
              </a:solidFill>
              <a:latin typeface="Times New Roman" panose="02020603050405020304" pitchFamily="18" charset="0"/>
              <a:cs typeface="Times New Roman" panose="02020603050405020304" pitchFamily="18" charset="0"/>
            </a:rPr>
            <a:t>, </a:t>
          </a:r>
          <a:r>
            <a:rPr lang="en-US" sz="2400" b="1" i="1" kern="1200" dirty="0" err="1">
              <a:solidFill>
                <a:srgbClr val="FF0000"/>
              </a:solidFill>
              <a:latin typeface="Times New Roman" panose="02020603050405020304" pitchFamily="18" charset="0"/>
              <a:cs typeface="Times New Roman" panose="02020603050405020304" pitchFamily="18" charset="0"/>
            </a:rPr>
            <a:t>trong</a:t>
          </a:r>
          <a:r>
            <a:rPr lang="en-US" sz="2400" b="1" i="1" kern="1200" dirty="0">
              <a:solidFill>
                <a:srgbClr val="FF0000"/>
              </a:solidFill>
              <a:latin typeface="Times New Roman" panose="02020603050405020304" pitchFamily="18" charset="0"/>
              <a:cs typeface="Times New Roman" panose="02020603050405020304" pitchFamily="18" charset="0"/>
            </a:rPr>
            <a:t> </a:t>
          </a:r>
          <a:r>
            <a:rPr lang="en-US" sz="2400" b="1" i="1" kern="1200" dirty="0" err="1">
              <a:solidFill>
                <a:srgbClr val="FF0000"/>
              </a:solidFill>
              <a:latin typeface="Times New Roman" panose="02020603050405020304" pitchFamily="18" charset="0"/>
              <a:cs typeface="Times New Roman" panose="02020603050405020304" pitchFamily="18" charset="0"/>
            </a:rPr>
            <a:t>đó</a:t>
          </a:r>
          <a:r>
            <a:rPr lang="en-US" sz="2400" b="1" i="1" kern="1200" dirty="0">
              <a:solidFill>
                <a:srgbClr val="FF0000"/>
              </a:solidFill>
              <a:latin typeface="Times New Roman" panose="02020603050405020304" pitchFamily="18" charset="0"/>
              <a:cs typeface="Times New Roman" panose="02020603050405020304" pitchFamily="18" charset="0"/>
            </a:rPr>
            <a:t> </a:t>
          </a:r>
          <a:r>
            <a:rPr lang="en-US" sz="2400" b="1" i="1" kern="1200" dirty="0" err="1">
              <a:solidFill>
                <a:srgbClr val="FF0000"/>
              </a:solidFill>
              <a:latin typeface="Times New Roman" panose="02020603050405020304" pitchFamily="18" charset="0"/>
              <a:cs typeface="Times New Roman" panose="02020603050405020304" pitchFamily="18" charset="0"/>
            </a:rPr>
            <a:t>có</a:t>
          </a:r>
          <a:r>
            <a:rPr lang="en-US" sz="2400" b="1" i="1" kern="1200" dirty="0">
              <a:solidFill>
                <a:srgbClr val="FF0000"/>
              </a:solidFill>
              <a:latin typeface="Times New Roman" panose="02020603050405020304" pitchFamily="18" charset="0"/>
              <a:cs typeface="Times New Roman" panose="02020603050405020304" pitchFamily="18" charset="0"/>
            </a:rPr>
            <a:t> </a:t>
          </a:r>
          <a:r>
            <a:rPr lang="en-US" sz="2400" b="1" i="1" kern="1200" dirty="0" err="1">
              <a:solidFill>
                <a:srgbClr val="FF0000"/>
              </a:solidFill>
              <a:latin typeface="Times New Roman" panose="02020603050405020304" pitchFamily="18" charset="0"/>
              <a:cs typeface="Times New Roman" panose="02020603050405020304" pitchFamily="18" charset="0"/>
            </a:rPr>
            <a:t>chính</a:t>
          </a:r>
          <a:r>
            <a:rPr lang="en-US" sz="2400" b="1" i="1" kern="1200" dirty="0">
              <a:solidFill>
                <a:srgbClr val="FF0000"/>
              </a:solidFill>
              <a:latin typeface="Times New Roman" panose="02020603050405020304" pitchFamily="18" charset="0"/>
              <a:cs typeface="Times New Roman" panose="02020603050405020304" pitchFamily="18" charset="0"/>
            </a:rPr>
            <a:t> </a:t>
          </a:r>
          <a:r>
            <a:rPr lang="en-US" sz="2400" b="1" i="1" kern="1200" dirty="0" err="1">
              <a:solidFill>
                <a:srgbClr val="FF0000"/>
              </a:solidFill>
              <a:latin typeface="Times New Roman" panose="02020603050405020304" pitchFamily="18" charset="0"/>
              <a:cs typeface="Times New Roman" panose="02020603050405020304" pitchFamily="18" charset="0"/>
            </a:rPr>
            <a:t>sách</a:t>
          </a:r>
          <a:r>
            <a:rPr lang="en-US" sz="2400" b="1" i="1" kern="1200" dirty="0">
              <a:solidFill>
                <a:srgbClr val="FF0000"/>
              </a:solidFill>
              <a:latin typeface="Times New Roman" panose="02020603050405020304" pitchFamily="18" charset="0"/>
              <a:cs typeface="Times New Roman" panose="02020603050405020304" pitchFamily="18" charset="0"/>
            </a:rPr>
            <a:t> BHXH</a:t>
          </a:r>
        </a:p>
      </dsp:txBody>
      <dsp:txXfrm>
        <a:off x="604289" y="2916497"/>
        <a:ext cx="10608269" cy="1129146"/>
      </dsp:txXfrm>
    </dsp:sp>
    <dsp:sp modelId="{2BE367C3-5C2B-48D1-8A27-92221BE9C874}">
      <dsp:nvSpPr>
        <dsp:cNvPr id="0" name=""/>
        <dsp:cNvSpPr/>
      </dsp:nvSpPr>
      <dsp:spPr>
        <a:xfrm>
          <a:off x="60372" y="2937153"/>
          <a:ext cx="1087834" cy="1087834"/>
        </a:xfrm>
        <a:prstGeom prst="ellipse">
          <a:avLst/>
        </a:prstGeom>
        <a:solidFill>
          <a:schemeClr val="lt1">
            <a:hueOff val="0"/>
            <a:satOff val="0"/>
            <a:lumOff val="0"/>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D7E316-931C-4DF2-83AF-6126E95A0629}">
      <dsp:nvSpPr>
        <dsp:cNvPr id="0" name=""/>
        <dsp:cNvSpPr/>
      </dsp:nvSpPr>
      <dsp:spPr>
        <a:xfrm>
          <a:off x="5011612" y="1114184"/>
          <a:ext cx="3413971" cy="390506"/>
        </a:xfrm>
        <a:custGeom>
          <a:avLst/>
          <a:gdLst/>
          <a:ahLst/>
          <a:cxnLst/>
          <a:rect l="0" t="0" r="0" b="0"/>
          <a:pathLst>
            <a:path>
              <a:moveTo>
                <a:pt x="0" y="0"/>
              </a:moveTo>
              <a:lnTo>
                <a:pt x="0" y="189909"/>
              </a:lnTo>
              <a:lnTo>
                <a:pt x="3413971" y="189909"/>
              </a:lnTo>
              <a:lnTo>
                <a:pt x="3413971" y="390506"/>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E97BAC86-223A-4C6F-9C9B-26D6A94F5993}">
      <dsp:nvSpPr>
        <dsp:cNvPr id="0" name=""/>
        <dsp:cNvSpPr/>
      </dsp:nvSpPr>
      <dsp:spPr>
        <a:xfrm>
          <a:off x="5011612" y="1114184"/>
          <a:ext cx="1102328" cy="348572"/>
        </a:xfrm>
        <a:custGeom>
          <a:avLst/>
          <a:gdLst/>
          <a:ahLst/>
          <a:cxnLst/>
          <a:rect l="0" t="0" r="0" b="0"/>
          <a:pathLst>
            <a:path>
              <a:moveTo>
                <a:pt x="0" y="0"/>
              </a:moveTo>
              <a:lnTo>
                <a:pt x="0" y="147975"/>
              </a:lnTo>
              <a:lnTo>
                <a:pt x="1102328" y="147975"/>
              </a:lnTo>
              <a:lnTo>
                <a:pt x="1102328" y="348572"/>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5A1CC25A-D708-4102-ACC2-F19F90ACF319}">
      <dsp:nvSpPr>
        <dsp:cNvPr id="0" name=""/>
        <dsp:cNvSpPr/>
      </dsp:nvSpPr>
      <dsp:spPr>
        <a:xfrm>
          <a:off x="3802298" y="1114184"/>
          <a:ext cx="1209313" cy="348572"/>
        </a:xfrm>
        <a:custGeom>
          <a:avLst/>
          <a:gdLst/>
          <a:ahLst/>
          <a:cxnLst/>
          <a:rect l="0" t="0" r="0" b="0"/>
          <a:pathLst>
            <a:path>
              <a:moveTo>
                <a:pt x="1209313" y="0"/>
              </a:moveTo>
              <a:lnTo>
                <a:pt x="1209313" y="147975"/>
              </a:lnTo>
              <a:lnTo>
                <a:pt x="0" y="147975"/>
              </a:lnTo>
              <a:lnTo>
                <a:pt x="0" y="348572"/>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4E7D42CE-1C23-430C-9057-674D792FB98B}">
      <dsp:nvSpPr>
        <dsp:cNvPr id="0" name=""/>
        <dsp:cNvSpPr/>
      </dsp:nvSpPr>
      <dsp:spPr>
        <a:xfrm>
          <a:off x="1499959" y="1114184"/>
          <a:ext cx="3511652" cy="348572"/>
        </a:xfrm>
        <a:custGeom>
          <a:avLst/>
          <a:gdLst/>
          <a:ahLst/>
          <a:cxnLst/>
          <a:rect l="0" t="0" r="0" b="0"/>
          <a:pathLst>
            <a:path>
              <a:moveTo>
                <a:pt x="3511652" y="0"/>
              </a:moveTo>
              <a:lnTo>
                <a:pt x="3511652" y="147975"/>
              </a:lnTo>
              <a:lnTo>
                <a:pt x="0" y="147975"/>
              </a:lnTo>
              <a:lnTo>
                <a:pt x="0" y="348572"/>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08B55CF1-6CD9-4A3F-8FCA-597A423D1BC4}">
      <dsp:nvSpPr>
        <dsp:cNvPr id="0" name=""/>
        <dsp:cNvSpPr/>
      </dsp:nvSpPr>
      <dsp:spPr>
        <a:xfrm>
          <a:off x="1152621" y="59617"/>
          <a:ext cx="7717982" cy="1054567"/>
        </a:xfrm>
        <a:prstGeom prst="rect">
          <a:avLst/>
        </a:prstGeom>
        <a:solidFill>
          <a:schemeClr val="accent1">
            <a:lumMod val="75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000" b="1" i="0" u="none" strike="noStrike" kern="1200" cap="none" normalizeH="0" baseline="0" dirty="0">
              <a:ln/>
              <a:solidFill>
                <a:schemeClr val="bg1"/>
              </a:solidFill>
              <a:effectLst/>
              <a:latin typeface="Times New Roman" panose="02020603050405020304" pitchFamily="18" charset="0"/>
              <a:cs typeface="Times New Roman" panose="02020603050405020304" pitchFamily="18" charset="0"/>
            </a:rPr>
            <a:t>PHẦN 2: MỘT SỐ ĐIỂM MỚI</a:t>
          </a:r>
        </a:p>
      </dsp:txBody>
      <dsp:txXfrm>
        <a:off x="1152621" y="59617"/>
        <a:ext cx="7717982" cy="1054567"/>
      </dsp:txXfrm>
    </dsp:sp>
    <dsp:sp modelId="{34A2C532-987F-43E1-9CD0-0F4A144D1373}">
      <dsp:nvSpPr>
        <dsp:cNvPr id="0" name=""/>
        <dsp:cNvSpPr/>
      </dsp:nvSpPr>
      <dsp:spPr>
        <a:xfrm>
          <a:off x="554994" y="1462756"/>
          <a:ext cx="1889930" cy="3149976"/>
        </a:xfrm>
        <a:prstGeom prst="rect">
          <a:avLst/>
        </a:prstGeom>
        <a:solidFill>
          <a:schemeClr val="accent6">
            <a:lumMod val="20000"/>
            <a:lumOff val="8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6510" tIns="16510" rIns="16510" bIns="1651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600" b="1" i="0" u="none" strike="noStrike" kern="1200" cap="none" normalizeH="0" baseline="0" dirty="0">
            <a:ln/>
            <a:solidFill>
              <a:schemeClr val="bg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600" b="1" i="0" u="none" strike="noStrike" kern="1200" cap="none" normalizeH="0" baseline="0" dirty="0">
            <a:ln/>
            <a:solidFill>
              <a:schemeClr val="bg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600" b="1" i="0" u="none" strike="noStrike" kern="1200" cap="none" normalizeH="0" baseline="0" dirty="0">
              <a:ln/>
              <a:solidFill>
                <a:srgbClr val="0000FF"/>
              </a:solidFill>
              <a:effectLst/>
              <a:latin typeface="Times New Roman" panose="02020603050405020304" pitchFamily="18" charset="0"/>
              <a:cs typeface="Times New Roman" panose="02020603050405020304" pitchFamily="18" charset="0"/>
            </a:rPr>
            <a:t>VỀ CÔNG TÁC THU, PHÁT TRIỂN ĐỐI TƯỢNG THAM GIA BHXH, BHTN</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kern="1200" cap="none" normalizeH="0" baseline="0" dirty="0">
            <a:ln/>
            <a:solidFill>
              <a:schemeClr val="bg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kern="1200" cap="none" normalizeH="0" baseline="0" dirty="0">
            <a:ln/>
            <a:solidFill>
              <a:schemeClr val="bg1"/>
            </a:solidFill>
            <a:effectLst/>
            <a:latin typeface="Times New Roman" panose="02020603050405020304" pitchFamily="18" charset="0"/>
            <a:cs typeface="Times New Roman" panose="02020603050405020304" pitchFamily="18" charset="0"/>
          </a:endParaRPr>
        </a:p>
      </dsp:txBody>
      <dsp:txXfrm>
        <a:off x="554994" y="1462756"/>
        <a:ext cx="1889930" cy="3149976"/>
      </dsp:txXfrm>
    </dsp:sp>
    <dsp:sp modelId="{7851788E-12C4-43FB-94F0-C1E07D3E833A}">
      <dsp:nvSpPr>
        <dsp:cNvPr id="0" name=""/>
        <dsp:cNvSpPr/>
      </dsp:nvSpPr>
      <dsp:spPr>
        <a:xfrm>
          <a:off x="2847074" y="1462756"/>
          <a:ext cx="1910448" cy="3149976"/>
        </a:xfrm>
        <a:prstGeom prst="rect">
          <a:avLst/>
        </a:prstGeom>
        <a:solidFill>
          <a:schemeClr val="accent2">
            <a:lumMod val="20000"/>
            <a:lumOff val="80000"/>
          </a:schemeClr>
        </a:solidFill>
        <a:ln>
          <a:solidFill>
            <a:schemeClr val="accent2">
              <a:lumMod val="20000"/>
              <a:lumOff val="80000"/>
            </a:schemeClr>
          </a:solid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8415" tIns="18415" rIns="18415" bIns="184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900" b="1" i="0" u="none" strike="noStrike" kern="1200" cap="none" normalizeH="0" baseline="0" dirty="0">
              <a:ln/>
              <a:solidFill>
                <a:srgbClr val="0000FF"/>
              </a:solidFill>
              <a:effectLst/>
              <a:latin typeface="Times New Roman" panose="02020603050405020304" pitchFamily="18" charset="0"/>
              <a:cs typeface="Times New Roman" panose="02020603050405020304" pitchFamily="18" charset="0"/>
            </a:rPr>
            <a:t> </a:t>
          </a:r>
          <a:r>
            <a:rPr kumimoji="0" lang="en-US" sz="3000" b="1" i="0" u="none" strike="noStrike" kern="1200" cap="none" normalizeH="0" baseline="0" dirty="0">
              <a:ln/>
              <a:solidFill>
                <a:srgbClr val="0000FF"/>
              </a:solidFill>
              <a:effectLst/>
              <a:latin typeface="Times New Roman" panose="02020603050405020304" pitchFamily="18" charset="0"/>
              <a:cs typeface="Times New Roman" panose="02020603050405020304" pitchFamily="18" charset="0"/>
            </a:rPr>
            <a:t>VỀ CÁC CHẾ ĐỘ GIẢI QUYẾT CÁC CHẾ ĐỘ</a:t>
          </a:r>
        </a:p>
      </dsp:txBody>
      <dsp:txXfrm>
        <a:off x="2847074" y="1462756"/>
        <a:ext cx="1910448" cy="3149976"/>
      </dsp:txXfrm>
    </dsp:sp>
    <dsp:sp modelId="{5766DFD4-0679-473D-A93F-BFFC8A9D3F5C}">
      <dsp:nvSpPr>
        <dsp:cNvPr id="0" name=""/>
        <dsp:cNvSpPr/>
      </dsp:nvSpPr>
      <dsp:spPr>
        <a:xfrm>
          <a:off x="5158716" y="1462756"/>
          <a:ext cx="1910448" cy="3149976"/>
        </a:xfrm>
        <a:prstGeom prst="rect">
          <a:avLst/>
        </a:prstGeom>
        <a:solidFill>
          <a:srgbClr val="9EE3EC"/>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9050" tIns="19050" rIns="19050" bIns="190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 sz="3000" b="1" kern="1200" dirty="0">
              <a:solidFill>
                <a:srgbClr val="0000FF"/>
              </a:solidFill>
              <a:latin typeface="Times New Roman" panose="02020603050405020304" pitchFamily="18" charset="0"/>
              <a:cs typeface="Times New Roman" panose="02020603050405020304" pitchFamily="18" charset="0"/>
            </a:rPr>
            <a:t> VỀ CÔNG TÁC CHI TRẢ, QUẢN LÝ NGƯỜI HƯỞNG</a:t>
          </a:r>
          <a:endParaRPr kumimoji="0" lang="en-US" sz="3000" b="1" i="0" u="none" strike="noStrike" kern="1200" cap="none" normalizeH="0" baseline="0" dirty="0">
            <a:ln/>
            <a:solidFill>
              <a:srgbClr val="0000FF"/>
            </a:solidFill>
            <a:effectLst/>
            <a:latin typeface="Times New Roman" panose="02020603050405020304" pitchFamily="18" charset="0"/>
            <a:cs typeface="Times New Roman" panose="02020603050405020304" pitchFamily="18" charset="0"/>
          </a:endParaRPr>
        </a:p>
      </dsp:txBody>
      <dsp:txXfrm>
        <a:off x="5158716" y="1462756"/>
        <a:ext cx="1910448" cy="3149976"/>
      </dsp:txXfrm>
    </dsp:sp>
    <dsp:sp modelId="{C6C009EF-490B-4524-B54F-5C669199954D}">
      <dsp:nvSpPr>
        <dsp:cNvPr id="0" name=""/>
        <dsp:cNvSpPr/>
      </dsp:nvSpPr>
      <dsp:spPr>
        <a:xfrm>
          <a:off x="7470359" y="1504691"/>
          <a:ext cx="1910448" cy="3108041"/>
        </a:xfrm>
        <a:prstGeom prst="rect">
          <a:avLst/>
        </a:prstGeom>
        <a:solidFill>
          <a:srgbClr val="9EE3EC"/>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9050" tIns="19050" rIns="19050" bIns="190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 sz="3000" b="1" kern="1200" dirty="0">
              <a:solidFill>
                <a:srgbClr val="FF0000"/>
              </a:solidFill>
              <a:latin typeface="Times New Roman" panose="02020603050405020304" pitchFamily="18" charset="0"/>
              <a:cs typeface="Times New Roman" panose="02020603050405020304" pitchFamily="18" charset="0"/>
            </a:rPr>
            <a:t>TRÁCH NHIỆM CỦA UBND CÁC CẤ</a:t>
          </a:r>
          <a:r>
            <a:rPr lang="en" sz="3200" b="1" kern="1200" dirty="0">
              <a:solidFill>
                <a:srgbClr val="FF0000"/>
              </a:solidFill>
              <a:latin typeface="Times New Roman" panose="02020603050405020304" pitchFamily="18" charset="0"/>
              <a:cs typeface="Times New Roman" panose="02020603050405020304" pitchFamily="18" charset="0"/>
            </a:rPr>
            <a:t>P</a:t>
          </a:r>
          <a:endParaRPr kumimoji="0" lang="en-US" sz="3200" b="1" i="0" u="none" strike="noStrike" kern="1200" cap="none" normalizeH="0" baseline="0" dirty="0">
            <a:ln/>
            <a:solidFill>
              <a:srgbClr val="FF0000"/>
            </a:solidFill>
            <a:effectLst/>
            <a:latin typeface="Times New Roman" panose="02020603050405020304" pitchFamily="18" charset="0"/>
            <a:cs typeface="Times New Roman" panose="02020603050405020304" pitchFamily="18" charset="0"/>
          </a:endParaRPr>
        </a:p>
      </dsp:txBody>
      <dsp:txXfrm>
        <a:off x="7470359" y="1504691"/>
        <a:ext cx="1910448" cy="31080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30A22E-1775-413F-BE03-D7F8B79CDFAD}">
      <dsp:nvSpPr>
        <dsp:cNvPr id="0" name=""/>
        <dsp:cNvSpPr/>
      </dsp:nvSpPr>
      <dsp:spPr>
        <a:xfrm>
          <a:off x="5006877" y="1144126"/>
          <a:ext cx="3913120" cy="382865"/>
        </a:xfrm>
        <a:custGeom>
          <a:avLst/>
          <a:gdLst/>
          <a:ahLst/>
          <a:cxnLst/>
          <a:rect l="0" t="0" r="0" b="0"/>
          <a:pathLst>
            <a:path>
              <a:moveTo>
                <a:pt x="0" y="0"/>
              </a:moveTo>
              <a:lnTo>
                <a:pt x="0" y="204238"/>
              </a:lnTo>
              <a:lnTo>
                <a:pt x="3913120" y="204238"/>
              </a:lnTo>
              <a:lnTo>
                <a:pt x="3913120" y="382865"/>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ABD7E316-931C-4DF2-83AF-6126E95A0629}">
      <dsp:nvSpPr>
        <dsp:cNvPr id="0" name=""/>
        <dsp:cNvSpPr/>
      </dsp:nvSpPr>
      <dsp:spPr>
        <a:xfrm>
          <a:off x="5006877" y="1144126"/>
          <a:ext cx="2028878" cy="402744"/>
        </a:xfrm>
        <a:custGeom>
          <a:avLst/>
          <a:gdLst/>
          <a:ahLst/>
          <a:cxnLst/>
          <a:rect l="0" t="0" r="0" b="0"/>
          <a:pathLst>
            <a:path>
              <a:moveTo>
                <a:pt x="0" y="0"/>
              </a:moveTo>
              <a:lnTo>
                <a:pt x="0" y="224117"/>
              </a:lnTo>
              <a:lnTo>
                <a:pt x="2028878" y="224117"/>
              </a:lnTo>
              <a:lnTo>
                <a:pt x="2028878" y="402744"/>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E97BAC86-223A-4C6F-9C9B-26D6A94F5993}">
      <dsp:nvSpPr>
        <dsp:cNvPr id="0" name=""/>
        <dsp:cNvSpPr/>
      </dsp:nvSpPr>
      <dsp:spPr>
        <a:xfrm>
          <a:off x="4960459" y="1144126"/>
          <a:ext cx="91440" cy="353672"/>
        </a:xfrm>
        <a:custGeom>
          <a:avLst/>
          <a:gdLst/>
          <a:ahLst/>
          <a:cxnLst/>
          <a:rect l="0" t="0" r="0" b="0"/>
          <a:pathLst>
            <a:path>
              <a:moveTo>
                <a:pt x="46417" y="0"/>
              </a:moveTo>
              <a:lnTo>
                <a:pt x="46417" y="175045"/>
              </a:lnTo>
              <a:lnTo>
                <a:pt x="45720" y="175045"/>
              </a:lnTo>
              <a:lnTo>
                <a:pt x="45720" y="353672"/>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5A1CC25A-D708-4102-ACC2-F19F90ACF319}">
      <dsp:nvSpPr>
        <dsp:cNvPr id="0" name=""/>
        <dsp:cNvSpPr/>
      </dsp:nvSpPr>
      <dsp:spPr>
        <a:xfrm>
          <a:off x="2929276" y="1144126"/>
          <a:ext cx="2077601" cy="388283"/>
        </a:xfrm>
        <a:custGeom>
          <a:avLst/>
          <a:gdLst/>
          <a:ahLst/>
          <a:cxnLst/>
          <a:rect l="0" t="0" r="0" b="0"/>
          <a:pathLst>
            <a:path>
              <a:moveTo>
                <a:pt x="2077601" y="0"/>
              </a:moveTo>
              <a:lnTo>
                <a:pt x="2077601" y="209656"/>
              </a:lnTo>
              <a:lnTo>
                <a:pt x="0" y="209656"/>
              </a:lnTo>
              <a:lnTo>
                <a:pt x="0" y="388283"/>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4E7D42CE-1C23-430C-9057-674D792FB98B}">
      <dsp:nvSpPr>
        <dsp:cNvPr id="0" name=""/>
        <dsp:cNvSpPr/>
      </dsp:nvSpPr>
      <dsp:spPr>
        <a:xfrm>
          <a:off x="860435" y="1144126"/>
          <a:ext cx="4146441" cy="403126"/>
        </a:xfrm>
        <a:custGeom>
          <a:avLst/>
          <a:gdLst/>
          <a:ahLst/>
          <a:cxnLst/>
          <a:rect l="0" t="0" r="0" b="0"/>
          <a:pathLst>
            <a:path>
              <a:moveTo>
                <a:pt x="4146441" y="0"/>
              </a:moveTo>
              <a:lnTo>
                <a:pt x="4146441" y="224500"/>
              </a:lnTo>
              <a:lnTo>
                <a:pt x="0" y="224500"/>
              </a:lnTo>
              <a:lnTo>
                <a:pt x="0" y="403126"/>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08B55CF1-6CD9-4A3F-8FCA-597A423D1BC4}">
      <dsp:nvSpPr>
        <dsp:cNvPr id="0" name=""/>
        <dsp:cNvSpPr/>
      </dsp:nvSpPr>
      <dsp:spPr>
        <a:xfrm>
          <a:off x="1570537" y="205059"/>
          <a:ext cx="6872679" cy="939067"/>
        </a:xfrm>
        <a:prstGeom prst="rect">
          <a:avLst/>
        </a:prstGeom>
        <a:solidFill>
          <a:schemeClr val="accent5">
            <a:lumMod val="75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kern="1200" cap="none" normalizeH="0" baseline="0" dirty="0" err="1">
              <a:ln/>
              <a:solidFill>
                <a:schemeClr val="bg1"/>
              </a:solidFill>
              <a:effectLst/>
              <a:latin typeface="Times New Roman" panose="02020603050405020304" pitchFamily="18" charset="0"/>
              <a:cs typeface="Times New Roman" panose="02020603050405020304" pitchFamily="18" charset="0"/>
            </a:rPr>
            <a:t>Các</a:t>
          </a:r>
          <a:r>
            <a:rPr kumimoji="0" lang="en-US" sz="2800" b="1" i="0" u="none" strike="noStrike" kern="1200" cap="none" normalizeH="0" baseline="0" dirty="0">
              <a:ln/>
              <a:solidFill>
                <a:schemeClr val="bg1"/>
              </a:solidFill>
              <a:effectLst/>
              <a:latin typeface="Times New Roman" panose="02020603050405020304" pitchFamily="18" charset="0"/>
              <a:cs typeface="Times New Roman" panose="02020603050405020304" pitchFamily="18" charset="0"/>
            </a:rPr>
            <a:t> </a:t>
          </a:r>
          <a:r>
            <a:rPr kumimoji="0" lang="en-US" sz="2800" b="1" i="0" u="none" strike="noStrike" kern="1200" cap="none" normalizeH="0" baseline="0" dirty="0" err="1">
              <a:ln/>
              <a:solidFill>
                <a:schemeClr val="bg1"/>
              </a:solidFill>
              <a:effectLst/>
              <a:latin typeface="Times New Roman" panose="02020603050405020304" pitchFamily="18" charset="0"/>
              <a:cs typeface="Times New Roman" panose="02020603050405020304" pitchFamily="18" charset="0"/>
            </a:rPr>
            <a:t>chế</a:t>
          </a:r>
          <a:r>
            <a:rPr kumimoji="0" lang="en-US" sz="2800" b="1" i="0" u="none" strike="noStrike" kern="1200" cap="none" normalizeH="0" baseline="0" dirty="0">
              <a:ln/>
              <a:solidFill>
                <a:schemeClr val="bg1"/>
              </a:solidFill>
              <a:effectLst/>
              <a:latin typeface="Times New Roman" panose="02020603050405020304" pitchFamily="18" charset="0"/>
              <a:cs typeface="Times New Roman" panose="02020603050405020304" pitchFamily="18" charset="0"/>
            </a:rPr>
            <a:t> </a:t>
          </a:r>
          <a:r>
            <a:rPr kumimoji="0" lang="en-US" sz="2800" b="1" i="0" u="none" strike="noStrike" kern="1200" cap="none" normalizeH="0" baseline="0" dirty="0" err="1">
              <a:ln/>
              <a:solidFill>
                <a:schemeClr val="bg1"/>
              </a:solidFill>
              <a:effectLst/>
              <a:latin typeface="Times New Roman" panose="02020603050405020304" pitchFamily="18" charset="0"/>
              <a:cs typeface="Times New Roman" panose="02020603050405020304" pitchFamily="18" charset="0"/>
            </a:rPr>
            <a:t>độ</a:t>
          </a:r>
          <a:r>
            <a:rPr kumimoji="0" lang="en-US" sz="2800" b="1" i="0" u="none" strike="noStrike" kern="1200" cap="none" normalizeH="0" baseline="0" dirty="0">
              <a:ln/>
              <a:solidFill>
                <a:schemeClr val="bg1"/>
              </a:solidFill>
              <a:effectLst/>
              <a:latin typeface="Times New Roman" panose="02020603050405020304" pitchFamily="18" charset="0"/>
              <a:cs typeface="Times New Roman" panose="02020603050405020304" pitchFamily="18" charset="0"/>
            </a:rPr>
            <a:t> BHXH, BHTN</a:t>
          </a:r>
        </a:p>
      </dsp:txBody>
      <dsp:txXfrm>
        <a:off x="1570537" y="205059"/>
        <a:ext cx="6872679" cy="939067"/>
      </dsp:txXfrm>
    </dsp:sp>
    <dsp:sp modelId="{34A2C532-987F-43E1-9CD0-0F4A144D1373}">
      <dsp:nvSpPr>
        <dsp:cNvPr id="0" name=""/>
        <dsp:cNvSpPr/>
      </dsp:nvSpPr>
      <dsp:spPr>
        <a:xfrm>
          <a:off x="9831" y="1547253"/>
          <a:ext cx="1701208" cy="3504532"/>
        </a:xfrm>
        <a:prstGeom prst="rect">
          <a:avLst/>
        </a:prstGeom>
        <a:solidFill>
          <a:srgbClr val="9CE6F8"/>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kern="1200" cap="none" normalizeH="0" baseline="0" dirty="0">
            <a:ln/>
            <a:solidFill>
              <a:schemeClr val="bg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en-US" sz="18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BHXH </a:t>
          </a:r>
          <a:r>
            <a:rPr lang="en-US" sz="1800" b="1" kern="120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bắt</a:t>
          </a:r>
          <a:r>
            <a:rPr lang="en-US" sz="18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1800" b="1" kern="1200" dirty="0" err="1"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buộc</a:t>
          </a:r>
          <a:endParaRPr lang="en-US" sz="1800" b="1" kern="12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18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18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a) Ốm đau; </a:t>
          </a:r>
          <a:endParaRPr lang="en-US" sz="18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18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b) Thai sản; </a:t>
          </a:r>
          <a:endParaRPr lang="en-US" sz="18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18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c) Hưu trí; </a:t>
          </a:r>
          <a:endParaRPr lang="en-US" sz="18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18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d) Tử tuất;</a:t>
          </a:r>
          <a:endParaRPr lang="en-US" sz="18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18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đ) Bảo hiểm </a:t>
          </a:r>
          <a:r>
            <a:rPr lang="en-US" sz="1800" b="1" kern="12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TNLĐ</a:t>
          </a:r>
          <a:r>
            <a:rPr lang="vi-VN" sz="1800" b="1" kern="12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vi-VN" sz="18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bệnh nghề </a:t>
          </a:r>
          <a:r>
            <a:rPr lang="en-US" sz="1800" b="1" kern="12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n</a:t>
          </a:r>
          <a:r>
            <a:rPr lang="vi-VN" sz="1800" b="1" kern="12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ghiệp </a:t>
          </a:r>
          <a:r>
            <a:rPr lang="vi-VN" sz="18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theo quy định của Luật An toàn, vệ sinh lao động</a:t>
          </a:r>
          <a:r>
            <a:rPr lang="vi-VN" sz="1800" kern="12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a:t>
          </a:r>
          <a:endParaRPr lang="en-US" sz="1800" kern="12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endParaRPr kumimoji="0" lang="en-US" sz="18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endParaRPr>
        </a:p>
        <a:p>
          <a:pPr marL="0" lvl="0" indent="0" algn="l" defTabSz="914400">
            <a:lnSpc>
              <a:spcPct val="100000"/>
            </a:lnSpc>
            <a:spcBef>
              <a:spcPct val="0"/>
            </a:spcBef>
            <a:spcAft>
              <a:spcPct val="0"/>
            </a:spcAft>
            <a:buNone/>
          </a:pPr>
          <a:endParaRPr kumimoji="0" lang="en-US" sz="1800" b="1" i="0" u="none" strike="noStrike" kern="1200" cap="none" normalizeH="0" baseline="0" dirty="0">
            <a:ln/>
            <a:solidFill>
              <a:srgbClr val="0000FF"/>
            </a:solidFill>
            <a:effectLst/>
            <a:latin typeface="Times New Roman" panose="02020603050405020304" pitchFamily="18" charset="0"/>
            <a:cs typeface="Times New Roman" panose="02020603050405020304" pitchFamily="18" charset="0"/>
          </a:endParaRPr>
        </a:p>
      </dsp:txBody>
      <dsp:txXfrm>
        <a:off x="9831" y="1547253"/>
        <a:ext cx="1701208" cy="3504532"/>
      </dsp:txXfrm>
    </dsp:sp>
    <dsp:sp modelId="{7851788E-12C4-43FB-94F0-C1E07D3E833A}">
      <dsp:nvSpPr>
        <dsp:cNvPr id="0" name=""/>
        <dsp:cNvSpPr/>
      </dsp:nvSpPr>
      <dsp:spPr>
        <a:xfrm>
          <a:off x="2078671" y="1532410"/>
          <a:ext cx="1701208" cy="3533597"/>
        </a:xfrm>
        <a:prstGeom prst="rect">
          <a:avLst/>
        </a:prstGeom>
        <a:solidFill>
          <a:srgbClr val="9CE6F8"/>
        </a:solidFill>
        <a:ln>
          <a:solidFill>
            <a:srgbClr val="FFC000"/>
          </a:solid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0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BHXH</a:t>
          </a:r>
        </a:p>
        <a:p>
          <a:pPr marL="0" marR="0" lvl="0" indent="0" algn="ctr" defTabSz="914400" rtl="0" eaLnBrk="1" fontAlgn="base" latinLnBrk="0" hangingPunct="1">
            <a:lnSpc>
              <a:spcPct val="100000"/>
            </a:lnSpc>
            <a:spcBef>
              <a:spcPct val="0"/>
            </a:spcBef>
            <a:spcAft>
              <a:spcPct val="0"/>
            </a:spcAft>
            <a:buClrTx/>
            <a:buSzTx/>
            <a:buFontTx/>
            <a:buNone/>
            <a:tabLst/>
          </a:pPr>
          <a:r>
            <a:rPr lang="vi-VN" sz="20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tự nguyện</a:t>
          </a:r>
          <a:endParaRPr lang="en-US" sz="20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2000" b="1" kern="1200"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a) </a:t>
          </a:r>
          <a:r>
            <a:rPr lang="en-US" sz="2000" b="1" kern="1200" dirty="0" err="1">
              <a:solidFill>
                <a:srgbClr val="FF0000"/>
              </a:solidFill>
              <a:latin typeface="Times New Roman" panose="02020603050405020304" pitchFamily="18" charset="0"/>
              <a:ea typeface="Roboto Condensed" panose="020B0604020202020204" charset="0"/>
              <a:cs typeface="Times New Roman" panose="02020603050405020304" pitchFamily="18" charset="0"/>
            </a:rPr>
            <a:t>Trợ</a:t>
          </a:r>
          <a:r>
            <a:rPr lang="en-US" sz="2000" b="1" kern="1200"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 </a:t>
          </a:r>
          <a:r>
            <a:rPr lang="en-US" sz="2000" b="1" kern="1200" dirty="0" err="1">
              <a:solidFill>
                <a:srgbClr val="FF0000"/>
              </a:solidFill>
              <a:latin typeface="Times New Roman" panose="02020603050405020304" pitchFamily="18" charset="0"/>
              <a:ea typeface="Roboto Condensed" panose="020B0604020202020204" charset="0"/>
              <a:cs typeface="Times New Roman" panose="02020603050405020304" pitchFamily="18" charset="0"/>
            </a:rPr>
            <a:t>cấp</a:t>
          </a:r>
          <a:r>
            <a:rPr lang="en-US" sz="2000" b="1" kern="1200"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 t</a:t>
          </a:r>
          <a:r>
            <a:rPr lang="vi-VN" sz="2000" b="1" kern="1200"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hai sản;</a:t>
          </a:r>
          <a:endParaRPr lang="en-US" sz="2000" b="1" kern="1200" dirty="0">
            <a:solidFill>
              <a:srgbClr val="FF0000"/>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20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b) Hưu trí;</a:t>
          </a:r>
          <a:endParaRPr lang="en-US" sz="20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20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c) Tử tuất;</a:t>
          </a:r>
          <a:endParaRPr lang="en-US" sz="20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l" defTabSz="914400">
            <a:lnSpc>
              <a:spcPct val="100000"/>
            </a:lnSpc>
            <a:spcBef>
              <a:spcPct val="0"/>
            </a:spcBef>
            <a:spcAft>
              <a:spcPct val="0"/>
            </a:spcAft>
            <a:buNone/>
          </a:pPr>
          <a:r>
            <a:rPr lang="vi-VN" sz="2000" b="1" kern="1200"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d) Bảo hiểm </a:t>
          </a:r>
          <a:r>
            <a:rPr lang="en-US" sz="2000" b="1" kern="1200" dirty="0" smtClean="0">
              <a:solidFill>
                <a:srgbClr val="FF0000"/>
              </a:solidFill>
              <a:latin typeface="Times New Roman" panose="02020603050405020304" pitchFamily="18" charset="0"/>
              <a:ea typeface="Roboto Condensed" panose="020B0604020202020204" charset="0"/>
              <a:cs typeface="Times New Roman" panose="02020603050405020304" pitchFamily="18" charset="0"/>
            </a:rPr>
            <a:t>TNLĐ</a:t>
          </a:r>
          <a:r>
            <a:rPr lang="vi-VN" sz="2000" b="1" kern="1200" dirty="0" smtClean="0">
              <a:solidFill>
                <a:srgbClr val="FF0000"/>
              </a:solidFill>
              <a:latin typeface="Times New Roman" panose="02020603050405020304" pitchFamily="18" charset="0"/>
              <a:ea typeface="Roboto Condensed" panose="020B0604020202020204" charset="0"/>
              <a:cs typeface="Times New Roman" panose="02020603050405020304" pitchFamily="18" charset="0"/>
            </a:rPr>
            <a:t> </a:t>
          </a:r>
          <a:r>
            <a:rPr lang="vi-VN" sz="20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theo</a:t>
          </a:r>
          <a:r>
            <a:rPr lang="vi-VN" sz="2000" b="1" kern="1200"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 </a:t>
          </a:r>
          <a:r>
            <a:rPr lang="vi-VN" sz="20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quy định của Luật An toàn, vệ sinh lao động.</a:t>
          </a:r>
          <a:endParaRPr kumimoji="0" lang="en-US" sz="2000" b="1" i="0" u="none" strike="noStrike" kern="1200" cap="none" normalizeH="0" baseline="0" dirty="0">
            <a:ln/>
            <a:solidFill>
              <a:srgbClr val="0000FF"/>
            </a:solidFill>
            <a:effectLst/>
            <a:latin typeface="Times New Roman" panose="02020603050405020304" pitchFamily="18" charset="0"/>
            <a:cs typeface="Times New Roman" panose="02020603050405020304" pitchFamily="18" charset="0"/>
          </a:endParaRPr>
        </a:p>
      </dsp:txBody>
      <dsp:txXfrm>
        <a:off x="2078671" y="1532410"/>
        <a:ext cx="1701208" cy="3533597"/>
      </dsp:txXfrm>
    </dsp:sp>
    <dsp:sp modelId="{5766DFD4-0679-473D-A93F-BFFC8A9D3F5C}">
      <dsp:nvSpPr>
        <dsp:cNvPr id="0" name=""/>
        <dsp:cNvSpPr/>
      </dsp:nvSpPr>
      <dsp:spPr>
        <a:xfrm>
          <a:off x="4155575" y="1497799"/>
          <a:ext cx="1701208" cy="3587007"/>
        </a:xfrm>
        <a:prstGeom prst="rect">
          <a:avLst/>
        </a:prstGeom>
        <a:solidFill>
          <a:srgbClr val="9CE6F8"/>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en-US" sz="2000" b="1" kern="12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vi-VN" sz="2000" b="1" kern="12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Bảo </a:t>
          </a:r>
          <a:r>
            <a:rPr lang="vi-VN" sz="20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hiểm </a:t>
          </a:r>
          <a:endParaRPr lang="en-US" sz="2000" b="1" kern="12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vi-VN" sz="2000" b="1" kern="12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thất </a:t>
          </a:r>
          <a:r>
            <a:rPr lang="vi-VN" sz="2000" b="1" kern="120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nghiệp theo quy định của Luật Việc </a:t>
          </a:r>
          <a:r>
            <a:rPr lang="vi-VN" sz="2000" b="1" kern="12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làm</a:t>
          </a:r>
          <a:endParaRPr lang="en-US" sz="2000" b="1" kern="12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2000" b="1" kern="12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2000" b="1" kern="12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2000" b="1" kern="120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kern="1200" cap="none" normalizeH="0" baseline="0" dirty="0">
            <a:ln/>
            <a:solidFill>
              <a:srgbClr val="0000FF"/>
            </a:solidFill>
            <a:effectLst/>
            <a:latin typeface="Times New Roman" panose="02020603050405020304" pitchFamily="18" charset="0"/>
            <a:cs typeface="Times New Roman" panose="02020603050405020304" pitchFamily="18" charset="0"/>
          </a:endParaRPr>
        </a:p>
      </dsp:txBody>
      <dsp:txXfrm>
        <a:off x="4155575" y="1497799"/>
        <a:ext cx="1701208" cy="3587007"/>
      </dsp:txXfrm>
    </dsp:sp>
    <dsp:sp modelId="{C6C009EF-490B-4524-B54F-5C669199954D}">
      <dsp:nvSpPr>
        <dsp:cNvPr id="0" name=""/>
        <dsp:cNvSpPr/>
      </dsp:nvSpPr>
      <dsp:spPr>
        <a:xfrm>
          <a:off x="6185151" y="1546870"/>
          <a:ext cx="1701208" cy="3481047"/>
        </a:xfrm>
        <a:prstGeom prst="rect">
          <a:avLst/>
        </a:prstGeom>
        <a:solidFill>
          <a:srgbClr val="9CE6F8"/>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1" i="0" u="none" strike="noStrike" kern="1200" cap="none" normalizeH="0" baseline="0" dirty="0">
            <a:ln/>
            <a:solidFill>
              <a:srgbClr val="004A82"/>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vi-VN" sz="2200" b="1" kern="1200"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Trợ cấp</a:t>
          </a:r>
          <a:endParaRPr lang="en-US" sz="2200" b="1" kern="1200" dirty="0">
            <a:solidFill>
              <a:srgbClr val="FF0000"/>
            </a:solidFill>
            <a:latin typeface="Times New Roman" panose="02020603050405020304" pitchFamily="18" charset="0"/>
            <a:ea typeface="Roboto Condensed" panose="020B060402020202020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vi-VN" sz="2200" b="1" kern="1200"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 hưu trí xã </a:t>
          </a:r>
          <a:r>
            <a:rPr lang="vi-VN" sz="2200" b="1" kern="1200" dirty="0" smtClean="0">
              <a:solidFill>
                <a:srgbClr val="FF0000"/>
              </a:solidFill>
              <a:latin typeface="Times New Roman" panose="02020603050405020304" pitchFamily="18" charset="0"/>
              <a:ea typeface="Roboto Condensed" panose="020B0604020202020204" charset="0"/>
              <a:cs typeface="Times New Roman" panose="02020603050405020304" pitchFamily="18" charset="0"/>
            </a:rPr>
            <a:t>hội</a:t>
          </a:r>
          <a:r>
            <a:rPr lang="en-US" sz="2200" b="1" kern="1200" dirty="0" smtClean="0">
              <a:solidFill>
                <a:srgbClr val="FF0000"/>
              </a:solidFill>
              <a:latin typeface="Times New Roman" panose="02020603050405020304" pitchFamily="18" charset="0"/>
              <a:ea typeface="Roboto Condensed" panose="020B0604020202020204" charset="0"/>
              <a:cs typeface="Times New Roman" panose="02020603050405020304" pitchFamily="18" charset="0"/>
            </a:rPr>
            <a:t>:</a:t>
          </a:r>
          <a:endParaRPr lang="en-US" sz="2200" b="1" kern="1200" dirty="0">
            <a:solidFill>
              <a:srgbClr val="FF0000"/>
            </a:solidFill>
            <a:latin typeface="Times New Roman" panose="02020603050405020304" pitchFamily="18" charset="0"/>
            <a:ea typeface="Roboto Condensed" panose="020B0604020202020204" charset="0"/>
            <a:cs typeface="Times New Roman" panose="02020603050405020304" pitchFamily="18" charset="0"/>
          </a:endParaRPr>
        </a:p>
        <a:p>
          <a:pPr marL="0" lvl="0" indent="0" algn="ctr" defTabSz="914400">
            <a:lnSpc>
              <a:spcPct val="100000"/>
            </a:lnSpc>
            <a:spcBef>
              <a:spcPct val="0"/>
            </a:spcBef>
            <a:spcAft>
              <a:spcPct val="0"/>
            </a:spcAft>
            <a:buNone/>
          </a:pPr>
          <a:r>
            <a:rPr kumimoji="0" lang="en-US" sz="22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rPr>
            <a:t>NSNN </a:t>
          </a:r>
          <a:r>
            <a:rPr kumimoji="0" lang="en-US" sz="2200" b="1" i="0" u="none" strike="noStrike" kern="1200" cap="none" normalizeH="0" baseline="0" dirty="0" err="1" smtClean="0">
              <a:ln/>
              <a:solidFill>
                <a:srgbClr val="0000FF"/>
              </a:solidFill>
              <a:effectLst/>
              <a:latin typeface="Times New Roman" panose="02020603050405020304" pitchFamily="18" charset="0"/>
              <a:cs typeface="Times New Roman" panose="02020603050405020304" pitchFamily="18" charset="0"/>
            </a:rPr>
            <a:t>cung</a:t>
          </a:r>
          <a:r>
            <a:rPr kumimoji="0" lang="en-US" sz="22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rPr>
            <a:t> </a:t>
          </a:r>
          <a:r>
            <a:rPr kumimoji="0" lang="en-US" sz="2200" b="1" i="0" u="none" strike="noStrike" kern="1200" cap="none" normalizeH="0" baseline="0" dirty="0" err="1" smtClean="0">
              <a:ln/>
              <a:solidFill>
                <a:srgbClr val="0000FF"/>
              </a:solidFill>
              <a:effectLst/>
              <a:latin typeface="Times New Roman" panose="02020603050405020304" pitchFamily="18" charset="0"/>
              <a:cs typeface="Times New Roman" panose="02020603050405020304" pitchFamily="18" charset="0"/>
            </a:rPr>
            <a:t>cấp</a:t>
          </a:r>
          <a:r>
            <a:rPr kumimoji="0" lang="en-US" sz="22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rPr>
            <a:t> 1 </a:t>
          </a:r>
          <a:r>
            <a:rPr kumimoji="0" lang="en-US" sz="2200" b="1" i="0" u="none" strike="noStrike" kern="1200" cap="none" normalizeH="0" baseline="0" dirty="0" err="1" smtClean="0">
              <a:ln/>
              <a:solidFill>
                <a:srgbClr val="0000FF"/>
              </a:solidFill>
              <a:effectLst/>
              <a:latin typeface="Times New Roman" panose="02020603050405020304" pitchFamily="18" charset="0"/>
              <a:cs typeface="Times New Roman" panose="02020603050405020304" pitchFamily="18" charset="0"/>
            </a:rPr>
            <a:t>khoản</a:t>
          </a:r>
          <a:r>
            <a:rPr kumimoji="0" lang="en-US" sz="22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rPr>
            <a:t> </a:t>
          </a:r>
          <a:r>
            <a:rPr kumimoji="0" lang="en-US" sz="2200" b="1" i="0" u="none" strike="noStrike" kern="1200" cap="none" normalizeH="0" baseline="0" dirty="0" err="1" smtClean="0">
              <a:ln/>
              <a:solidFill>
                <a:srgbClr val="0000FF"/>
              </a:solidFill>
              <a:effectLst/>
              <a:latin typeface="Times New Roman" panose="02020603050405020304" pitchFamily="18" charset="0"/>
              <a:cs typeface="Times New Roman" panose="02020603050405020304" pitchFamily="18" charset="0"/>
            </a:rPr>
            <a:t>trợ</a:t>
          </a:r>
          <a:r>
            <a:rPr kumimoji="0" lang="en-US" sz="22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rPr>
            <a:t> </a:t>
          </a:r>
          <a:r>
            <a:rPr kumimoji="0" lang="en-US" sz="2200" b="1" i="0" u="none" strike="noStrike" kern="1200" cap="none" normalizeH="0" baseline="0" dirty="0" err="1" smtClean="0">
              <a:ln/>
              <a:solidFill>
                <a:srgbClr val="0000FF"/>
              </a:solidFill>
              <a:effectLst/>
              <a:latin typeface="Times New Roman" panose="02020603050405020304" pitchFamily="18" charset="0"/>
              <a:cs typeface="Times New Roman" panose="02020603050405020304" pitchFamily="18" charset="0"/>
            </a:rPr>
            <a:t>cấp</a:t>
          </a:r>
          <a:r>
            <a:rPr kumimoji="0" lang="en-US" sz="22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rPr>
            <a:t> </a:t>
          </a:r>
          <a:r>
            <a:rPr kumimoji="0" lang="en-US" sz="2200" b="1" i="0" u="none" strike="noStrike" kern="1200" cap="none" normalizeH="0" baseline="0" dirty="0" err="1" smtClean="0">
              <a:ln/>
              <a:solidFill>
                <a:srgbClr val="0000FF"/>
              </a:solidFill>
              <a:effectLst/>
              <a:latin typeface="Times New Roman" panose="02020603050405020304" pitchFamily="18" charset="0"/>
              <a:cs typeface="Times New Roman" panose="02020603050405020304" pitchFamily="18" charset="0"/>
            </a:rPr>
            <a:t>cho</a:t>
          </a:r>
          <a:r>
            <a:rPr kumimoji="0" lang="en-US" sz="22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rPr>
            <a:t> NCT </a:t>
          </a:r>
          <a:r>
            <a:rPr kumimoji="0" lang="en-US" sz="2200" b="1" i="0" u="none" strike="noStrike" kern="1200" cap="none" normalizeH="0" baseline="0" dirty="0" err="1" smtClean="0">
              <a:ln/>
              <a:solidFill>
                <a:srgbClr val="0000FF"/>
              </a:solidFill>
              <a:effectLst/>
              <a:latin typeface="Times New Roman" panose="02020603050405020304" pitchFamily="18" charset="0"/>
              <a:cs typeface="Times New Roman" panose="02020603050405020304" pitchFamily="18" charset="0"/>
            </a:rPr>
            <a:t>không</a:t>
          </a:r>
          <a:r>
            <a:rPr kumimoji="0" lang="en-US" sz="22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rPr>
            <a:t> </a:t>
          </a:r>
          <a:r>
            <a:rPr kumimoji="0" lang="en-US" sz="2200" b="1" i="0" u="none" strike="noStrike" kern="1200" cap="none" normalizeH="0" baseline="0" dirty="0" err="1" smtClean="0">
              <a:ln/>
              <a:solidFill>
                <a:srgbClr val="0000FF"/>
              </a:solidFill>
              <a:effectLst/>
              <a:latin typeface="Times New Roman" panose="02020603050405020304" pitchFamily="18" charset="0"/>
              <a:cs typeface="Times New Roman" panose="02020603050405020304" pitchFamily="18" charset="0"/>
            </a:rPr>
            <a:t>có</a:t>
          </a:r>
          <a:r>
            <a:rPr kumimoji="0" lang="en-US" sz="22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rPr>
            <a:t> </a:t>
          </a:r>
          <a:r>
            <a:rPr kumimoji="0" lang="en-US" sz="2200" b="1" i="0" u="none" strike="noStrike" kern="1200" cap="none" normalizeH="0" baseline="0" dirty="0" err="1" smtClean="0">
              <a:ln/>
              <a:solidFill>
                <a:srgbClr val="0000FF"/>
              </a:solidFill>
              <a:effectLst/>
              <a:latin typeface="Times New Roman" panose="02020603050405020304" pitchFamily="18" charset="0"/>
              <a:cs typeface="Times New Roman" panose="02020603050405020304" pitchFamily="18" charset="0"/>
            </a:rPr>
            <a:t>lương</a:t>
          </a:r>
          <a:r>
            <a:rPr kumimoji="0" lang="en-US" sz="22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rPr>
            <a:t> </a:t>
          </a:r>
          <a:r>
            <a:rPr kumimoji="0" lang="en-US" sz="2200" b="1" i="0" u="none" strike="noStrike" kern="1200" cap="none" normalizeH="0" baseline="0" dirty="0" err="1" smtClean="0">
              <a:ln/>
              <a:solidFill>
                <a:srgbClr val="0000FF"/>
              </a:solidFill>
              <a:effectLst/>
              <a:latin typeface="Times New Roman" panose="02020603050405020304" pitchFamily="18" charset="0"/>
              <a:cs typeface="Times New Roman" panose="02020603050405020304" pitchFamily="18" charset="0"/>
            </a:rPr>
            <a:t>hưu</a:t>
          </a:r>
          <a:r>
            <a:rPr kumimoji="0" lang="en-US" sz="22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rPr>
            <a:t>, TC </a:t>
          </a:r>
          <a:r>
            <a:rPr kumimoji="0" lang="en-US" sz="2200" b="1" i="0" u="none" strike="noStrike" kern="1200" cap="none" normalizeH="0" baseline="0" dirty="0" err="1" smtClean="0">
              <a:ln/>
              <a:solidFill>
                <a:srgbClr val="0000FF"/>
              </a:solidFill>
              <a:effectLst/>
              <a:latin typeface="Times New Roman" panose="02020603050405020304" pitchFamily="18" charset="0"/>
              <a:cs typeface="Times New Roman" panose="02020603050405020304" pitchFamily="18" charset="0"/>
            </a:rPr>
            <a:t>hàng</a:t>
          </a:r>
          <a:r>
            <a:rPr kumimoji="0" lang="en-US" sz="22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rPr>
            <a:t> </a:t>
          </a:r>
          <a:r>
            <a:rPr kumimoji="0" lang="en-US" sz="2200" b="1" i="0" u="none" strike="noStrike" kern="1200" cap="none" normalizeH="0" baseline="0" dirty="0" err="1" smtClean="0">
              <a:ln/>
              <a:solidFill>
                <a:srgbClr val="0000FF"/>
              </a:solidFill>
              <a:effectLst/>
              <a:latin typeface="Times New Roman" panose="02020603050405020304" pitchFamily="18" charset="0"/>
              <a:cs typeface="Times New Roman" panose="02020603050405020304" pitchFamily="18" charset="0"/>
            </a:rPr>
            <a:t>tháng</a:t>
          </a:r>
          <a:endParaRPr kumimoji="0" lang="en-US" sz="2200" b="1" i="0" u="none" strike="noStrike" kern="1200" cap="none" normalizeH="0" baseline="0" dirty="0" smtClean="0">
            <a:ln/>
            <a:solidFill>
              <a:srgbClr val="0000FF"/>
            </a:solidFill>
            <a:effectLst/>
            <a:latin typeface="Times New Roman" panose="02020603050405020304" pitchFamily="18" charset="0"/>
            <a:cs typeface="Times New Roman" panose="02020603050405020304" pitchFamily="18" charset="0"/>
          </a:endParaRPr>
        </a:p>
        <a:p>
          <a:pPr marL="0" lvl="0" indent="0" algn="l" defTabSz="914400">
            <a:lnSpc>
              <a:spcPct val="100000"/>
            </a:lnSpc>
            <a:spcBef>
              <a:spcPct val="0"/>
            </a:spcBef>
            <a:spcAft>
              <a:spcPct val="0"/>
            </a:spcAft>
            <a:buNone/>
          </a:pPr>
          <a:endParaRPr kumimoji="0" lang="en-US" sz="2200" b="1" i="0" u="none" strike="noStrike" kern="1200" cap="none" normalizeH="0" baseline="0" dirty="0">
            <a:ln/>
            <a:solidFill>
              <a:srgbClr val="FF0000"/>
            </a:solidFill>
            <a:effectLst/>
            <a:latin typeface="Times New Roman" panose="02020603050405020304" pitchFamily="18" charset="0"/>
            <a:cs typeface="Times New Roman" panose="02020603050405020304" pitchFamily="18" charset="0"/>
          </a:endParaRPr>
        </a:p>
      </dsp:txBody>
      <dsp:txXfrm>
        <a:off x="6185151" y="1546870"/>
        <a:ext cx="1701208" cy="3481047"/>
      </dsp:txXfrm>
    </dsp:sp>
    <dsp:sp modelId="{083D2803-5253-4D11-9659-D4D1D0644958}">
      <dsp:nvSpPr>
        <dsp:cNvPr id="0" name=""/>
        <dsp:cNvSpPr/>
      </dsp:nvSpPr>
      <dsp:spPr>
        <a:xfrm>
          <a:off x="8069393" y="1526992"/>
          <a:ext cx="1701208" cy="3529719"/>
        </a:xfrm>
        <a:prstGeom prst="rect">
          <a:avLst/>
        </a:prstGeom>
        <a:solidFill>
          <a:srgbClr val="9EE3EC"/>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en-US" sz="2400" b="1" kern="1200" dirty="0" smtClean="0">
            <a:solidFill>
              <a:srgbClr val="FF0000"/>
            </a:solidFill>
            <a:latin typeface="+mj-lt"/>
            <a:ea typeface="Roboto Condensed" panose="020B0604020202020204" charset="0"/>
            <a:cs typeface="Roboto Condensed" panose="020B060402020202020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2400" b="1" kern="1200" dirty="0" smtClean="0">
            <a:solidFill>
              <a:srgbClr val="FF0000"/>
            </a:solidFill>
            <a:latin typeface="+mj-lt"/>
            <a:ea typeface="Roboto Condensed" panose="020B0604020202020204" charset="0"/>
            <a:cs typeface="Roboto Condensed" panose="020B060402020202020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2400" b="1" kern="1200" dirty="0" smtClean="0">
            <a:solidFill>
              <a:srgbClr val="FF0000"/>
            </a:solidFill>
            <a:latin typeface="+mj-lt"/>
            <a:ea typeface="Roboto Condensed" panose="020B0604020202020204" charset="0"/>
            <a:cs typeface="Roboto Condensed" panose="020B060402020202020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vi-VN" sz="2400" b="1" kern="1200" dirty="0" smtClean="0">
              <a:solidFill>
                <a:srgbClr val="FF0000"/>
              </a:solidFill>
              <a:latin typeface="+mj-lt"/>
              <a:ea typeface="Roboto Condensed" panose="020B0604020202020204" charset="0"/>
              <a:cs typeface="Roboto Condensed" panose="020B0604020202020204" charset="0"/>
            </a:rPr>
            <a:t>Bảo </a:t>
          </a:r>
          <a:r>
            <a:rPr lang="vi-VN" sz="2400" b="1" kern="1200" dirty="0">
              <a:solidFill>
                <a:srgbClr val="FF0000"/>
              </a:solidFill>
              <a:latin typeface="+mj-lt"/>
              <a:ea typeface="Roboto Condensed" panose="020B0604020202020204" charset="0"/>
              <a:cs typeface="Roboto Condensed" panose="020B0604020202020204" charset="0"/>
            </a:rPr>
            <a:t>hiểm </a:t>
          </a:r>
          <a:endParaRPr lang="en-US" sz="2400" b="1" kern="1200" dirty="0">
            <a:solidFill>
              <a:srgbClr val="FF0000"/>
            </a:solidFill>
            <a:latin typeface="+mj-lt"/>
            <a:ea typeface="Roboto Condensed" panose="020B0604020202020204" charset="0"/>
            <a:cs typeface="Roboto Condensed" panose="020B060402020202020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vi-VN" sz="2400" b="1" kern="1200" dirty="0">
              <a:solidFill>
                <a:srgbClr val="FF0000"/>
              </a:solidFill>
              <a:latin typeface="+mj-lt"/>
              <a:ea typeface="Roboto Condensed" panose="020B0604020202020204" charset="0"/>
              <a:cs typeface="Roboto Condensed" panose="020B0604020202020204" charset="0"/>
            </a:rPr>
            <a:t>hưu trí </a:t>
          </a:r>
          <a:endParaRPr lang="en-US" sz="2400" b="1" kern="1200" dirty="0">
            <a:solidFill>
              <a:srgbClr val="FF0000"/>
            </a:solidFill>
            <a:latin typeface="+mj-lt"/>
            <a:ea typeface="Roboto Condensed" panose="020B0604020202020204" charset="0"/>
            <a:cs typeface="Roboto Condensed" panose="020B060402020202020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vi-VN" sz="2400" b="1" kern="1200" dirty="0">
              <a:solidFill>
                <a:srgbClr val="FF0000"/>
              </a:solidFill>
              <a:latin typeface="+mj-lt"/>
              <a:ea typeface="Roboto Condensed" panose="020B0604020202020204" charset="0"/>
              <a:cs typeface="Roboto Condensed" panose="020B0604020202020204" charset="0"/>
            </a:rPr>
            <a:t>bổ </a:t>
          </a:r>
          <a:r>
            <a:rPr lang="vi-VN" sz="2400" b="1" kern="1200" dirty="0" smtClean="0">
              <a:solidFill>
                <a:srgbClr val="FF0000"/>
              </a:solidFill>
              <a:latin typeface="+mj-lt"/>
              <a:ea typeface="Roboto Condensed" panose="020B0604020202020204" charset="0"/>
              <a:cs typeface="Roboto Condensed" panose="020B0604020202020204" charset="0"/>
            </a:rPr>
            <a:t>sun</a:t>
          </a:r>
          <a:r>
            <a:rPr lang="en-US" sz="2400" b="1" kern="1200" dirty="0" smtClean="0">
              <a:solidFill>
                <a:srgbClr val="FF0000"/>
              </a:solidFill>
              <a:latin typeface="+mj-lt"/>
              <a:ea typeface="Roboto Condensed" panose="020B0604020202020204" charset="0"/>
              <a:cs typeface="Roboto Condensed" panose="020B0604020202020204" charset="0"/>
            </a:rPr>
            <a:t>g</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kern="1200"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kern="1200"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kern="1200"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kern="1200"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kern="1200"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kern="1200"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kern="1200"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kern="1200"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kern="1200" cap="none" normalizeH="0" baseline="0" dirty="0" smtClean="0">
            <a:ln/>
            <a:solidFill>
              <a:srgbClr val="FF0000"/>
            </a:solidFill>
            <a:effectLst/>
            <a:latin typeface="+mj-lt"/>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kern="1200" cap="none" normalizeH="0" baseline="0" dirty="0">
            <a:ln/>
            <a:solidFill>
              <a:schemeClr val="tx1"/>
            </a:solidFill>
            <a:effectLst/>
            <a:latin typeface="+mj-lt"/>
            <a:cs typeface="Times New Roman" panose="02020603050405020304" pitchFamily="18" charset="0"/>
          </a:endParaRPr>
        </a:p>
      </dsp:txBody>
      <dsp:txXfrm>
        <a:off x="8069393" y="1526992"/>
        <a:ext cx="1701208" cy="35297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22AD6B-8B2F-2641-B414-8C8D703C9E89}">
      <dsp:nvSpPr>
        <dsp:cNvPr id="0" name=""/>
        <dsp:cNvSpPr/>
      </dsp:nvSpPr>
      <dsp:spPr>
        <a:xfrm>
          <a:off x="0" y="317465"/>
          <a:ext cx="10603812" cy="1019603"/>
        </a:xfrm>
        <a:prstGeom prst="roundRect">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2974" tIns="187452" rIns="822974" bIns="142240" numCol="1" spcCol="1270" anchor="ctr" anchorCtr="0">
          <a:noAutofit/>
        </a:bodyPr>
        <a:lstStyle/>
        <a:p>
          <a:pPr marL="171450" lvl="1" indent="-171450" algn="just" defTabSz="711200">
            <a:lnSpc>
              <a:spcPct val="100000"/>
            </a:lnSpc>
            <a:spcBef>
              <a:spcPct val="0"/>
            </a:spcBef>
            <a:spcAft>
              <a:spcPts val="0"/>
            </a:spcAft>
            <a:buChar char="••"/>
          </a:pP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Khuyến</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khích</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các</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địa</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phương</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hỗ</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trợ</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thêm</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tiền</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đóng</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BHXH cho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người</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tham</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gia</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BHXH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tự</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nguyện</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và</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hỗ</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trợ</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thêm</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cho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người</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hưởng</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trợ</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cấp</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hưu</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trí</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xã</a:t>
          </a:r>
          <a:r>
            <a:rPr lang="es-E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s-E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hội</a:t>
          </a:r>
          <a:endPar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endParaRPr>
        </a:p>
      </dsp:txBody>
      <dsp:txXfrm>
        <a:off x="49773" y="367238"/>
        <a:ext cx="10504266" cy="920057"/>
      </dsp:txXfrm>
    </dsp:sp>
    <dsp:sp modelId="{C814251D-49CC-AA41-8787-9A970B2F2D73}">
      <dsp:nvSpPr>
        <dsp:cNvPr id="0" name=""/>
        <dsp:cNvSpPr/>
      </dsp:nvSpPr>
      <dsp:spPr>
        <a:xfrm>
          <a:off x="530190" y="80250"/>
          <a:ext cx="5706473" cy="369924"/>
        </a:xfrm>
        <a:prstGeom prst="roundRect">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280559" tIns="0" rIns="280559" bIns="0" numCol="1" spcCol="1270" anchor="ctr" anchorCtr="0">
          <a:noAutofit/>
        </a:bodyPr>
        <a:lstStyle/>
        <a:p>
          <a:pPr lvl="0" algn="l" defTabSz="889000">
            <a:lnSpc>
              <a:spcPct val="100000"/>
            </a:lnSpc>
            <a:spcBef>
              <a:spcPct val="0"/>
            </a:spcBef>
            <a:spcAft>
              <a:spcPts val="0"/>
            </a:spcAft>
          </a:pPr>
          <a:r>
            <a:rPr lang="en-US" sz="2000" b="1" kern="1200" dirty="0" err="1">
              <a:solidFill>
                <a:srgbClr val="FF0000"/>
              </a:solidFill>
              <a:latin typeface="Times New Roman" panose="02020603050405020304" pitchFamily="18" charset="0"/>
              <a:ea typeface="Roboto" panose="02000000000000000000" pitchFamily="2" charset="0"/>
              <a:cs typeface="Times New Roman" panose="02020603050405020304" pitchFamily="18" charset="0"/>
            </a:rPr>
            <a:t>Khoản</a:t>
          </a:r>
          <a:r>
            <a:rPr lang="en-US" sz="2000" b="1" kern="1200" dirty="0">
              <a:solidFill>
                <a:srgbClr val="FF0000"/>
              </a:solidFill>
              <a:latin typeface="Times New Roman" panose="02020603050405020304" pitchFamily="18" charset="0"/>
              <a:ea typeface="Roboto" panose="02000000000000000000" pitchFamily="2" charset="0"/>
              <a:cs typeface="Times New Roman" panose="02020603050405020304" pitchFamily="18" charset="0"/>
            </a:rPr>
            <a:t> 1, </a:t>
          </a:r>
          <a:r>
            <a:rPr lang="en-US" sz="2000" b="1" kern="1200" dirty="0" err="1">
              <a:solidFill>
                <a:srgbClr val="FF0000"/>
              </a:solidFill>
              <a:latin typeface="Times New Roman" panose="02020603050405020304" pitchFamily="18" charset="0"/>
              <a:ea typeface="Roboto" panose="02000000000000000000" pitchFamily="2" charset="0"/>
              <a:cs typeface="Times New Roman" panose="02020603050405020304" pitchFamily="18" charset="0"/>
            </a:rPr>
            <a:t>Điều</a:t>
          </a:r>
          <a:r>
            <a:rPr lang="en-US" sz="2000" b="1" kern="1200" dirty="0">
              <a:solidFill>
                <a:srgbClr val="FF0000"/>
              </a:solidFill>
              <a:latin typeface="Times New Roman" panose="02020603050405020304" pitchFamily="18" charset="0"/>
              <a:ea typeface="Roboto" panose="02000000000000000000" pitchFamily="2" charset="0"/>
              <a:cs typeface="Times New Roman" panose="02020603050405020304" pitchFamily="18" charset="0"/>
            </a:rPr>
            <a:t> 36 </a:t>
          </a:r>
          <a:r>
            <a:rPr lang="en-US" sz="2000" b="1" kern="1200" dirty="0" err="1">
              <a:solidFill>
                <a:srgbClr val="FF0000"/>
              </a:solidFill>
              <a:latin typeface="Times New Roman" panose="02020603050405020304" pitchFamily="18" charset="0"/>
              <a:ea typeface="Roboto" panose="02000000000000000000" pitchFamily="2" charset="0"/>
              <a:cs typeface="Times New Roman" panose="02020603050405020304" pitchFamily="18" charset="0"/>
            </a:rPr>
            <a:t>và</a:t>
          </a:r>
          <a:r>
            <a:rPr lang="en-US" sz="2000" b="1" kern="1200" dirty="0">
              <a:solidFill>
                <a:srgbClr val="FF0000"/>
              </a:solidFill>
              <a:latin typeface="Times New Roman" panose="02020603050405020304" pitchFamily="18" charset="0"/>
              <a:ea typeface="Roboto" panose="02000000000000000000" pitchFamily="2" charset="0"/>
              <a:cs typeface="Times New Roman" panose="02020603050405020304" pitchFamily="18" charset="0"/>
            </a:rPr>
            <a:t> </a:t>
          </a:r>
          <a:r>
            <a:rPr lang="en-US" sz="2000" b="1" kern="1200" dirty="0" err="1">
              <a:solidFill>
                <a:srgbClr val="FF0000"/>
              </a:solidFill>
              <a:latin typeface="Times New Roman" panose="02020603050405020304" pitchFamily="18" charset="0"/>
              <a:ea typeface="Roboto" panose="02000000000000000000" pitchFamily="2" charset="0"/>
              <a:cs typeface="Times New Roman" panose="02020603050405020304" pitchFamily="18" charset="0"/>
            </a:rPr>
            <a:t>Khoản</a:t>
          </a:r>
          <a:r>
            <a:rPr lang="en-US" sz="2000" b="1" kern="1200" dirty="0">
              <a:solidFill>
                <a:srgbClr val="FF0000"/>
              </a:solidFill>
              <a:latin typeface="Times New Roman" panose="02020603050405020304" pitchFamily="18" charset="0"/>
              <a:ea typeface="Roboto" panose="02000000000000000000" pitchFamily="2" charset="0"/>
              <a:cs typeface="Times New Roman" panose="02020603050405020304" pitchFamily="18" charset="0"/>
            </a:rPr>
            <a:t> 6 </a:t>
          </a:r>
          <a:r>
            <a:rPr lang="en-US" sz="2000" b="1" kern="1200" dirty="0" err="1">
              <a:solidFill>
                <a:srgbClr val="FF0000"/>
              </a:solidFill>
              <a:latin typeface="Times New Roman" panose="02020603050405020304" pitchFamily="18" charset="0"/>
              <a:ea typeface="Roboto" panose="02000000000000000000" pitchFamily="2" charset="0"/>
              <a:cs typeface="Times New Roman" panose="02020603050405020304" pitchFamily="18" charset="0"/>
            </a:rPr>
            <a:t>Điều</a:t>
          </a:r>
          <a:r>
            <a:rPr lang="en-US" sz="2000" b="1" kern="1200" dirty="0">
              <a:solidFill>
                <a:srgbClr val="FF0000"/>
              </a:solidFill>
              <a:latin typeface="Times New Roman" panose="02020603050405020304" pitchFamily="18" charset="0"/>
              <a:ea typeface="Roboto" panose="02000000000000000000" pitchFamily="2" charset="0"/>
              <a:cs typeface="Times New Roman" panose="02020603050405020304" pitchFamily="18" charset="0"/>
            </a:rPr>
            <a:t> 6</a:t>
          </a:r>
        </a:p>
      </dsp:txBody>
      <dsp:txXfrm>
        <a:off x="548248" y="98308"/>
        <a:ext cx="5670357" cy="333808"/>
      </dsp:txXfrm>
    </dsp:sp>
    <dsp:sp modelId="{171F92F8-389F-1F44-9FF8-AF9196E6A67D}">
      <dsp:nvSpPr>
        <dsp:cNvPr id="0" name=""/>
        <dsp:cNvSpPr/>
      </dsp:nvSpPr>
      <dsp:spPr>
        <a:xfrm>
          <a:off x="0" y="1636986"/>
          <a:ext cx="10603812" cy="1019603"/>
        </a:xfrm>
        <a:prstGeom prst="roundRect">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2974" tIns="187452" rIns="822974" bIns="142240" numCol="1" spcCol="1270" anchor="ctr" anchorCtr="0">
          <a:noAutofit/>
        </a:bodyPr>
        <a:lstStyle/>
        <a:p>
          <a:pPr marL="171450" lvl="1" indent="-171450" algn="just" defTabSz="711200">
            <a:lnSpc>
              <a:spcPct val="100000"/>
            </a:lnSpc>
            <a:spcBef>
              <a:spcPct val="0"/>
            </a:spcBef>
            <a:spcAft>
              <a:spcPts val="0"/>
            </a:spcAft>
            <a:buChar char="••"/>
          </a:pPr>
          <a:r>
            <a:rPr lang="af-ZA" sz="2000" b="0" i="0" u="none" strike="noStrike" kern="1200" cap="none" dirty="0">
              <a:solidFill>
                <a:srgbClr val="263248"/>
              </a:solidFill>
              <a:latin typeface="Roboto Condensed Light"/>
              <a:ea typeface="Roboto Condensed Light"/>
              <a:cs typeface="Roboto Condensed Light"/>
            </a:rPr>
            <a:t> </a:t>
          </a:r>
          <a:r>
            <a:rPr lang="af-ZA"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UBND các cấp phối hợp với cơ quan BHXH để tổ chức việc xác định đối tượng tham gia BHXH</a:t>
          </a:r>
          <a:endPar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endParaRPr>
        </a:p>
      </dsp:txBody>
      <dsp:txXfrm>
        <a:off x="49773" y="1686759"/>
        <a:ext cx="10504266" cy="920057"/>
      </dsp:txXfrm>
    </dsp:sp>
    <dsp:sp modelId="{B8B042DF-8BB3-4645-A504-2E79852D3A3E}">
      <dsp:nvSpPr>
        <dsp:cNvPr id="0" name=""/>
        <dsp:cNvSpPr/>
      </dsp:nvSpPr>
      <dsp:spPr>
        <a:xfrm>
          <a:off x="510181" y="1395452"/>
          <a:ext cx="5706473" cy="369924"/>
        </a:xfrm>
        <a:prstGeom prst="roundRect">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280559" tIns="0" rIns="280559" bIns="0" numCol="1" spcCol="1270" anchor="ctr" anchorCtr="0">
          <a:noAutofit/>
        </a:bodyPr>
        <a:lstStyle/>
        <a:p>
          <a:pPr lvl="0" algn="l" defTabSz="889000">
            <a:lnSpc>
              <a:spcPct val="100000"/>
            </a:lnSpc>
            <a:spcBef>
              <a:spcPct val="0"/>
            </a:spcBef>
            <a:spcAft>
              <a:spcPts val="0"/>
            </a:spcAft>
          </a:pPr>
          <a:r>
            <a:rPr lang="en-US" sz="2000" b="1" kern="1200" dirty="0" err="1">
              <a:solidFill>
                <a:srgbClr val="FF0000"/>
              </a:solidFill>
              <a:latin typeface="Times New Roman" panose="02020603050405020304" pitchFamily="18" charset="0"/>
              <a:ea typeface="Roboto" panose="02000000000000000000" pitchFamily="2" charset="0"/>
              <a:cs typeface="Times New Roman" panose="02020603050405020304" pitchFamily="18" charset="0"/>
            </a:rPr>
            <a:t>Điều</a:t>
          </a:r>
          <a:r>
            <a:rPr lang="en-US" sz="2000" b="1" kern="1200" dirty="0">
              <a:solidFill>
                <a:srgbClr val="FF0000"/>
              </a:solidFill>
              <a:latin typeface="Times New Roman" panose="02020603050405020304" pitchFamily="18" charset="0"/>
              <a:ea typeface="Roboto" panose="02000000000000000000" pitchFamily="2" charset="0"/>
              <a:cs typeface="Times New Roman" panose="02020603050405020304" pitchFamily="18" charset="0"/>
            </a:rPr>
            <a:t> 30</a:t>
          </a:r>
        </a:p>
      </dsp:txBody>
      <dsp:txXfrm>
        <a:off x="528239" y="1413510"/>
        <a:ext cx="5670357" cy="333808"/>
      </dsp:txXfrm>
    </dsp:sp>
    <dsp:sp modelId="{7D728EEA-1348-974B-9786-6BE6C0969C48}">
      <dsp:nvSpPr>
        <dsp:cNvPr id="0" name=""/>
        <dsp:cNvSpPr/>
      </dsp:nvSpPr>
      <dsp:spPr>
        <a:xfrm>
          <a:off x="0" y="2928205"/>
          <a:ext cx="10603812" cy="1019603"/>
        </a:xfrm>
        <a:prstGeom prst="roundRect">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2974" tIns="187452" rIns="822974" bIns="142240" numCol="1" spcCol="1270" anchor="ctr" anchorCtr="0">
          <a:noAutofit/>
        </a:bodyPr>
        <a:lstStyle/>
        <a:p>
          <a:pPr marL="171450" lvl="1" indent="-171450" algn="just" defTabSz="711200">
            <a:lnSpc>
              <a:spcPct val="100000"/>
            </a:lnSpc>
            <a:spcBef>
              <a:spcPct val="0"/>
            </a:spcBef>
            <a:spcAft>
              <a:spcPts val="0"/>
            </a:spcAft>
            <a:buChar char="••"/>
          </a:pPr>
          <a:r>
            <a:rPr lang="vi-VN" sz="2000" b="0" i="0" u="none" strike="noStrike" kern="1200" cap="none" dirty="0">
              <a:solidFill>
                <a:srgbClr val="263248"/>
              </a:solidFill>
              <a:latin typeface="Roboto Condensed Light"/>
              <a:ea typeface="Roboto Condensed Light"/>
              <a:cs typeface="Roboto Condensed Light"/>
            </a:rPr>
            <a:t> </a:t>
          </a:r>
          <a:r>
            <a:rPr lang="vi-VN"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Chủ tịch UBND cấp tỉnh có trách nhiệm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giải</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quyết</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khiếu</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nại</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tố</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cáo</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vi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phạm</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về</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BHXH</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rPr>
            <a:t>trước</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rPr>
            <a:t> 1/1/1995</a:t>
          </a:r>
        </a:p>
      </dsp:txBody>
      <dsp:txXfrm>
        <a:off x="49773" y="2977978"/>
        <a:ext cx="10504266" cy="920057"/>
      </dsp:txXfrm>
    </dsp:sp>
    <dsp:sp modelId="{B913BA4A-98DD-894C-94FF-F5AC09FC3AD1}">
      <dsp:nvSpPr>
        <dsp:cNvPr id="0" name=""/>
        <dsp:cNvSpPr/>
      </dsp:nvSpPr>
      <dsp:spPr>
        <a:xfrm>
          <a:off x="530190" y="2690991"/>
          <a:ext cx="5706473" cy="369924"/>
        </a:xfrm>
        <a:prstGeom prst="roundRect">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280559" tIns="0" rIns="280559" bIns="0" numCol="1" spcCol="1270" anchor="ctr" anchorCtr="0">
          <a:noAutofit/>
        </a:bodyPr>
        <a:lstStyle/>
        <a:p>
          <a:pPr lvl="0" algn="l" defTabSz="889000">
            <a:lnSpc>
              <a:spcPct val="100000"/>
            </a:lnSpc>
            <a:spcBef>
              <a:spcPct val="0"/>
            </a:spcBef>
            <a:spcAft>
              <a:spcPts val="0"/>
            </a:spcAft>
          </a:pPr>
          <a:r>
            <a:rPr lang="en-US" sz="2000" b="1" kern="1200" dirty="0" err="1">
              <a:solidFill>
                <a:srgbClr val="FF0000"/>
              </a:solidFill>
              <a:latin typeface="Times New Roman" panose="02020603050405020304" pitchFamily="18" charset="0"/>
              <a:ea typeface="Roboto" panose="02000000000000000000" pitchFamily="2" charset="0"/>
              <a:cs typeface="Times New Roman" panose="02020603050405020304" pitchFamily="18" charset="0"/>
            </a:rPr>
            <a:t>Điều</a:t>
          </a:r>
          <a:r>
            <a:rPr lang="en-US" sz="2000" b="1" kern="1200" dirty="0">
              <a:solidFill>
                <a:srgbClr val="FF0000"/>
              </a:solidFill>
              <a:latin typeface="Times New Roman" panose="02020603050405020304" pitchFamily="18" charset="0"/>
              <a:ea typeface="Roboto" panose="02000000000000000000" pitchFamily="2" charset="0"/>
              <a:cs typeface="Times New Roman" panose="02020603050405020304" pitchFamily="18" charset="0"/>
            </a:rPr>
            <a:t> 131</a:t>
          </a:r>
        </a:p>
      </dsp:txBody>
      <dsp:txXfrm>
        <a:off x="548248" y="2709049"/>
        <a:ext cx="5670357" cy="333808"/>
      </dsp:txXfrm>
    </dsp:sp>
    <dsp:sp modelId="{5E972AD9-0D96-8640-8CD2-B0007255C2AB}">
      <dsp:nvSpPr>
        <dsp:cNvPr id="0" name=""/>
        <dsp:cNvSpPr/>
      </dsp:nvSpPr>
      <dsp:spPr>
        <a:xfrm>
          <a:off x="0" y="4233575"/>
          <a:ext cx="10603812" cy="1319718"/>
        </a:xfrm>
        <a:prstGeom prst="roundRect">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2974" tIns="187452" rIns="822974" bIns="142240" numCol="1" spcCol="1270" anchor="ctr" anchorCtr="0">
          <a:noAutofit/>
        </a:bodyPr>
        <a:lstStyle/>
        <a:p>
          <a:pPr marL="228600" lvl="1" indent="-228600" algn="just" defTabSz="889000">
            <a:lnSpc>
              <a:spcPct val="100000"/>
            </a:lnSpc>
            <a:spcBef>
              <a:spcPct val="0"/>
            </a:spcBef>
            <a:spcAft>
              <a:spcPts val="0"/>
            </a:spcAft>
            <a:buChar char="••"/>
          </a:pPr>
          <a:r>
            <a:rPr lang="vi-VN"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UBND cấp tỉnh chịu trách nhiệm trước HĐND cùng cấp trong việc chỉ đạo, tổ chức thực hiện chính sách BHXH, phát triển đối tượng, chậm đóng, trốn đóng BHXH bắt buộc.</a:t>
          </a:r>
          <a:endPar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endParaRPr>
        </a:p>
        <a:p>
          <a:pPr marL="228600" lvl="1" indent="-228600" algn="l" defTabSz="889000">
            <a:lnSpc>
              <a:spcPct val="100000"/>
            </a:lnSpc>
            <a:spcBef>
              <a:spcPct val="0"/>
            </a:spcBef>
            <a:spcAft>
              <a:spcPts val="0"/>
            </a:spcAft>
            <a:buChar char="••"/>
          </a:pPr>
          <a:r>
            <a:rPr lang="vi-VN"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UBND các cấp thực hiện quản lý nhà nước về </a:t>
          </a:r>
          <a:r>
            <a:rPr lang="en-US" sz="2000" b="1" i="0" u="none" strike="noStrike" kern="1200" cap="none"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BHXH</a:t>
          </a:r>
          <a:r>
            <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vi-VN"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theo phân cấp của </a:t>
          </a:r>
          <a:r>
            <a:rPr lang="en-US" sz="2000" b="1" i="0" u="none" strike="noStrike" kern="1200" cap="none" smtClean="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CP )</a:t>
          </a:r>
          <a:endParaRPr lang="en-US" sz="2000" b="1" i="0" u="none" strike="noStrike" kern="1200" cap="none"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endParaRPr>
        </a:p>
      </dsp:txBody>
      <dsp:txXfrm>
        <a:off x="64423" y="4297998"/>
        <a:ext cx="10474966" cy="1190872"/>
      </dsp:txXfrm>
    </dsp:sp>
    <dsp:sp modelId="{25B176DD-3B85-3D4F-8971-124DFCE0EF79}">
      <dsp:nvSpPr>
        <dsp:cNvPr id="0" name=""/>
        <dsp:cNvSpPr/>
      </dsp:nvSpPr>
      <dsp:spPr>
        <a:xfrm>
          <a:off x="530190" y="3996361"/>
          <a:ext cx="5706473" cy="369924"/>
        </a:xfrm>
        <a:prstGeom prst="roundRect">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207515" tIns="0" rIns="207515" bIns="0" numCol="1" spcCol="1270" anchor="ctr" anchorCtr="0">
          <a:noAutofit/>
        </a:bodyPr>
        <a:lstStyle/>
        <a:p>
          <a:pPr marL="0" lvl="0" indent="0" algn="l" defTabSz="711200">
            <a:lnSpc>
              <a:spcPct val="100000"/>
            </a:lnSpc>
            <a:spcBef>
              <a:spcPct val="0"/>
            </a:spcBef>
            <a:spcAft>
              <a:spcPts val="0"/>
            </a:spcAft>
            <a:buNone/>
          </a:pPr>
          <a:r>
            <a:rPr lang="en-US" sz="2000" b="1" kern="1200" dirty="0" err="1">
              <a:solidFill>
                <a:srgbClr val="FF0000"/>
              </a:solidFill>
              <a:latin typeface="Times New Roman" panose="02020603050405020304" pitchFamily="18" charset="0"/>
              <a:ea typeface="Roboto" panose="02000000000000000000" pitchFamily="2" charset="0"/>
              <a:cs typeface="Times New Roman" panose="02020603050405020304" pitchFamily="18" charset="0"/>
            </a:rPr>
            <a:t>Điều</a:t>
          </a:r>
          <a:r>
            <a:rPr lang="en-US" sz="2000" b="1" kern="1200" dirty="0">
              <a:solidFill>
                <a:srgbClr val="FF0000"/>
              </a:solidFill>
              <a:latin typeface="Times New Roman" panose="02020603050405020304" pitchFamily="18" charset="0"/>
              <a:ea typeface="Roboto" panose="02000000000000000000" pitchFamily="2" charset="0"/>
              <a:cs typeface="Times New Roman" panose="02020603050405020304" pitchFamily="18" charset="0"/>
            </a:rPr>
            <a:t> 138 </a:t>
          </a:r>
        </a:p>
      </dsp:txBody>
      <dsp:txXfrm>
        <a:off x="548248" y="4014419"/>
        <a:ext cx="5670357" cy="333808"/>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FE333C2-9D38-446D-B605-4B198E672EEE}" type="datetimeFigureOut">
              <a:rPr lang="en-US" smtClean="0"/>
              <a:t>11/23/2024</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9719925C-8D63-4199-BC1E-3337F16E9F1C}" type="slidenum">
              <a:rPr lang="en-US" smtClean="0"/>
              <a:t>‹#›</a:t>
            </a:fld>
            <a:endParaRPr lang="en-US"/>
          </a:p>
        </p:txBody>
      </p:sp>
    </p:spTree>
    <p:extLst>
      <p:ext uri="{BB962C8B-B14F-4D97-AF65-F5344CB8AC3E}">
        <p14:creationId xmlns:p14="http://schemas.microsoft.com/office/powerpoint/2010/main" val="33577844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8CF800D-27E9-4FD6-A649-A6B6BDD6B29C}" type="datetimeFigureOut">
              <a:rPr lang="en-US" smtClean="0"/>
              <a:t>11/23/2024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AD337ED-DF6A-478B-B3E7-BAE96C3D74DA}" type="slidenum">
              <a:rPr lang="en-US" smtClean="0"/>
              <a:t>‹#›</a:t>
            </a:fld>
            <a:endParaRPr lang="en-US"/>
          </a:p>
        </p:txBody>
      </p:sp>
    </p:spTree>
    <p:extLst>
      <p:ext uri="{BB962C8B-B14F-4D97-AF65-F5344CB8AC3E}">
        <p14:creationId xmlns:p14="http://schemas.microsoft.com/office/powerpoint/2010/main" val="3626182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5</a:t>
            </a:fld>
            <a:endParaRPr lang="en-US"/>
          </a:p>
        </p:txBody>
      </p:sp>
    </p:spTree>
    <p:extLst>
      <p:ext uri="{BB962C8B-B14F-4D97-AF65-F5344CB8AC3E}">
        <p14:creationId xmlns:p14="http://schemas.microsoft.com/office/powerpoint/2010/main" val="18406251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24</a:t>
            </a:fld>
            <a:endParaRPr lang="en-US"/>
          </a:p>
        </p:txBody>
      </p:sp>
    </p:spTree>
    <p:extLst>
      <p:ext uri="{BB962C8B-B14F-4D97-AF65-F5344CB8AC3E}">
        <p14:creationId xmlns:p14="http://schemas.microsoft.com/office/powerpoint/2010/main" val="39358885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27</a:t>
            </a:fld>
            <a:endParaRPr lang="en-US"/>
          </a:p>
        </p:txBody>
      </p:sp>
    </p:spTree>
    <p:extLst>
      <p:ext uri="{BB962C8B-B14F-4D97-AF65-F5344CB8AC3E}">
        <p14:creationId xmlns:p14="http://schemas.microsoft.com/office/powerpoint/2010/main" val="4445166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28</a:t>
            </a:fld>
            <a:endParaRPr lang="en-US"/>
          </a:p>
        </p:txBody>
      </p:sp>
    </p:spTree>
    <p:extLst>
      <p:ext uri="{BB962C8B-B14F-4D97-AF65-F5344CB8AC3E}">
        <p14:creationId xmlns:p14="http://schemas.microsoft.com/office/powerpoint/2010/main" val="8036522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29</a:t>
            </a:fld>
            <a:endParaRPr lang="en-US"/>
          </a:p>
        </p:txBody>
      </p:sp>
    </p:spTree>
    <p:extLst>
      <p:ext uri="{BB962C8B-B14F-4D97-AF65-F5344CB8AC3E}">
        <p14:creationId xmlns:p14="http://schemas.microsoft.com/office/powerpoint/2010/main" val="9057497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30</a:t>
            </a:fld>
            <a:endParaRPr lang="en-US"/>
          </a:p>
        </p:txBody>
      </p:sp>
    </p:spTree>
    <p:extLst>
      <p:ext uri="{BB962C8B-B14F-4D97-AF65-F5344CB8AC3E}">
        <p14:creationId xmlns:p14="http://schemas.microsoft.com/office/powerpoint/2010/main" val="38193333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31</a:t>
            </a:fld>
            <a:endParaRPr lang="en-US"/>
          </a:p>
        </p:txBody>
      </p:sp>
    </p:spTree>
    <p:extLst>
      <p:ext uri="{BB962C8B-B14F-4D97-AF65-F5344CB8AC3E}">
        <p14:creationId xmlns:p14="http://schemas.microsoft.com/office/powerpoint/2010/main" val="23177266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36</a:t>
            </a:fld>
            <a:endParaRPr lang="en-US"/>
          </a:p>
        </p:txBody>
      </p:sp>
    </p:spTree>
    <p:extLst>
      <p:ext uri="{BB962C8B-B14F-4D97-AF65-F5344CB8AC3E}">
        <p14:creationId xmlns:p14="http://schemas.microsoft.com/office/powerpoint/2010/main" val="11629880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37</a:t>
            </a:fld>
            <a:endParaRPr lang="en-US"/>
          </a:p>
        </p:txBody>
      </p:sp>
    </p:spTree>
    <p:extLst>
      <p:ext uri="{BB962C8B-B14F-4D97-AF65-F5344CB8AC3E}">
        <p14:creationId xmlns:p14="http://schemas.microsoft.com/office/powerpoint/2010/main" val="30603647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38</a:t>
            </a:fld>
            <a:endParaRPr lang="en-US"/>
          </a:p>
        </p:txBody>
      </p:sp>
    </p:spTree>
    <p:extLst>
      <p:ext uri="{BB962C8B-B14F-4D97-AF65-F5344CB8AC3E}">
        <p14:creationId xmlns:p14="http://schemas.microsoft.com/office/powerpoint/2010/main" val="36858708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49</a:t>
            </a:fld>
            <a:endParaRPr lang="en-US"/>
          </a:p>
        </p:txBody>
      </p:sp>
    </p:spTree>
    <p:extLst>
      <p:ext uri="{BB962C8B-B14F-4D97-AF65-F5344CB8AC3E}">
        <p14:creationId xmlns:p14="http://schemas.microsoft.com/office/powerpoint/2010/main" val="2345615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50CFE06D-481B-DE7F-FF36-A6357A47B275}"/>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B56DC8D3-FF5A-1905-DDF2-2A22E4A4EB40}"/>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31546FAE-4094-55C5-1A50-A35B28BB9F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 xmlns:a16="http://schemas.microsoft.com/office/drawing/2014/main" id="{5A7E4F7C-BF2A-29C5-0418-7A97A90B9337}"/>
              </a:ext>
            </a:extLst>
          </p:cNvPr>
          <p:cNvSpPr>
            <a:spLocks noGrp="1"/>
          </p:cNvSpPr>
          <p:nvPr>
            <p:ph type="sldNum" sz="quarter" idx="10"/>
          </p:nvPr>
        </p:nvSpPr>
        <p:spPr/>
        <p:txBody>
          <a:bodyPr/>
          <a:lstStyle/>
          <a:p>
            <a:fld id="{AAD337ED-DF6A-478B-B3E7-BAE96C3D74DA}" type="slidenum">
              <a:rPr lang="en-US" smtClean="0"/>
              <a:t>6</a:t>
            </a:fld>
            <a:endParaRPr lang="en-US"/>
          </a:p>
        </p:txBody>
      </p:sp>
    </p:spTree>
    <p:extLst>
      <p:ext uri="{BB962C8B-B14F-4D97-AF65-F5344CB8AC3E}">
        <p14:creationId xmlns:p14="http://schemas.microsoft.com/office/powerpoint/2010/main" val="14445539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51</a:t>
            </a:fld>
            <a:endParaRPr lang="en-US"/>
          </a:p>
        </p:txBody>
      </p:sp>
    </p:spTree>
    <p:extLst>
      <p:ext uri="{BB962C8B-B14F-4D97-AF65-F5344CB8AC3E}">
        <p14:creationId xmlns:p14="http://schemas.microsoft.com/office/powerpoint/2010/main" val="32978925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55</a:t>
            </a:fld>
            <a:endParaRPr lang="en-US"/>
          </a:p>
        </p:txBody>
      </p:sp>
    </p:spTree>
    <p:extLst>
      <p:ext uri="{BB962C8B-B14F-4D97-AF65-F5344CB8AC3E}">
        <p14:creationId xmlns:p14="http://schemas.microsoft.com/office/powerpoint/2010/main" val="1188715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56</a:t>
            </a:fld>
            <a:endParaRPr lang="en-US"/>
          </a:p>
        </p:txBody>
      </p:sp>
    </p:spTree>
    <p:extLst>
      <p:ext uri="{BB962C8B-B14F-4D97-AF65-F5344CB8AC3E}">
        <p14:creationId xmlns:p14="http://schemas.microsoft.com/office/powerpoint/2010/main" val="4209853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9</a:t>
            </a:fld>
            <a:endParaRPr lang="en-US"/>
          </a:p>
        </p:txBody>
      </p:sp>
    </p:spTree>
    <p:extLst>
      <p:ext uri="{BB962C8B-B14F-4D97-AF65-F5344CB8AC3E}">
        <p14:creationId xmlns:p14="http://schemas.microsoft.com/office/powerpoint/2010/main" val="3968756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10</a:t>
            </a:fld>
            <a:endParaRPr lang="en-US"/>
          </a:p>
        </p:txBody>
      </p:sp>
    </p:spTree>
    <p:extLst>
      <p:ext uri="{BB962C8B-B14F-4D97-AF65-F5344CB8AC3E}">
        <p14:creationId xmlns:p14="http://schemas.microsoft.com/office/powerpoint/2010/main" val="690583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D337ED-DF6A-478B-B3E7-BAE96C3D74DA}" type="slidenum">
              <a:rPr lang="en-US" smtClean="0"/>
              <a:t>11</a:t>
            </a:fld>
            <a:endParaRPr lang="en-US"/>
          </a:p>
        </p:txBody>
      </p:sp>
    </p:spTree>
    <p:extLst>
      <p:ext uri="{BB962C8B-B14F-4D97-AF65-F5344CB8AC3E}">
        <p14:creationId xmlns:p14="http://schemas.microsoft.com/office/powerpoint/2010/main" val="42908036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12</a:t>
            </a:fld>
            <a:endParaRPr lang="en-US"/>
          </a:p>
        </p:txBody>
      </p:sp>
    </p:spTree>
    <p:extLst>
      <p:ext uri="{BB962C8B-B14F-4D97-AF65-F5344CB8AC3E}">
        <p14:creationId xmlns:p14="http://schemas.microsoft.com/office/powerpoint/2010/main" val="32997402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D337ED-DF6A-478B-B3E7-BAE96C3D74DA}" type="slidenum">
              <a:rPr lang="en-US" smtClean="0"/>
              <a:t>13</a:t>
            </a:fld>
            <a:endParaRPr lang="en-US"/>
          </a:p>
        </p:txBody>
      </p:sp>
    </p:spTree>
    <p:extLst>
      <p:ext uri="{BB962C8B-B14F-4D97-AF65-F5344CB8AC3E}">
        <p14:creationId xmlns:p14="http://schemas.microsoft.com/office/powerpoint/2010/main" val="28364645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D337ED-DF6A-478B-B3E7-BAE96C3D74DA}" type="slidenum">
              <a:rPr lang="en-US" smtClean="0"/>
              <a:t>14</a:t>
            </a:fld>
            <a:endParaRPr lang="en-US"/>
          </a:p>
        </p:txBody>
      </p:sp>
    </p:spTree>
    <p:extLst>
      <p:ext uri="{BB962C8B-B14F-4D97-AF65-F5344CB8AC3E}">
        <p14:creationId xmlns:p14="http://schemas.microsoft.com/office/powerpoint/2010/main" val="15237246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337ED-DF6A-478B-B3E7-BAE96C3D74DA}" type="slidenum">
              <a:rPr lang="en-US" smtClean="0"/>
              <a:t>17</a:t>
            </a:fld>
            <a:endParaRPr lang="en-US"/>
          </a:p>
        </p:txBody>
      </p:sp>
    </p:spTree>
    <p:extLst>
      <p:ext uri="{BB962C8B-B14F-4D97-AF65-F5344CB8AC3E}">
        <p14:creationId xmlns:p14="http://schemas.microsoft.com/office/powerpoint/2010/main" val="2971544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7B11CC8-89EC-2346-81A3-9F94D31097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x-none"/>
          </a:p>
        </p:txBody>
      </p:sp>
      <p:sp>
        <p:nvSpPr>
          <p:cNvPr id="3" name="Subtitle 2">
            <a:extLst>
              <a:ext uri="{FF2B5EF4-FFF2-40B4-BE49-F238E27FC236}">
                <a16:creationId xmlns="" xmlns:a16="http://schemas.microsoft.com/office/drawing/2014/main" id="{0DAFD3B4-A373-E485-ED99-69BA8CBE51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sp>
        <p:nvSpPr>
          <p:cNvPr id="4" name="Date Placeholder 3">
            <a:extLst>
              <a:ext uri="{FF2B5EF4-FFF2-40B4-BE49-F238E27FC236}">
                <a16:creationId xmlns="" xmlns:a16="http://schemas.microsoft.com/office/drawing/2014/main" id="{B9CCE19B-F2B5-612F-6147-DEA413B5C9A4}"/>
              </a:ext>
            </a:extLst>
          </p:cNvPr>
          <p:cNvSpPr>
            <a:spLocks noGrp="1"/>
          </p:cNvSpPr>
          <p:nvPr>
            <p:ph type="dt" sz="half" idx="10"/>
          </p:nvPr>
        </p:nvSpPr>
        <p:spPr/>
        <p:txBody>
          <a:bodyPr/>
          <a:lstStyle/>
          <a:p>
            <a:fld id="{332A641D-7B5F-284D-AD02-90AADDC46C66}" type="datetimeFigureOut">
              <a:rPr lang="x-none" smtClean="0"/>
              <a:t>11/23/2024</a:t>
            </a:fld>
            <a:endParaRPr lang="x-none"/>
          </a:p>
        </p:txBody>
      </p:sp>
      <p:sp>
        <p:nvSpPr>
          <p:cNvPr id="5" name="Footer Placeholder 4">
            <a:extLst>
              <a:ext uri="{FF2B5EF4-FFF2-40B4-BE49-F238E27FC236}">
                <a16:creationId xmlns="" xmlns:a16="http://schemas.microsoft.com/office/drawing/2014/main" id="{2A57E232-5458-36ED-EB95-1AD0116DC1F6}"/>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 xmlns:a16="http://schemas.microsoft.com/office/drawing/2014/main" id="{93CE1939-B056-4027-E5D4-CC868E49D8F1}"/>
              </a:ext>
            </a:extLst>
          </p:cNvPr>
          <p:cNvSpPr>
            <a:spLocks noGrp="1"/>
          </p:cNvSpPr>
          <p:nvPr>
            <p:ph type="sldNum" sz="quarter" idx="12"/>
          </p:nvPr>
        </p:nvSpPr>
        <p:spPr/>
        <p:txBody>
          <a:bodyPr/>
          <a:lstStyle/>
          <a:p>
            <a:fld id="{C8549AB8-FB7E-9840-8892-C1093759F577}" type="slidenum">
              <a:rPr lang="x-none" smtClean="0"/>
              <a:t>‹#›</a:t>
            </a:fld>
            <a:endParaRPr lang="x-none"/>
          </a:p>
        </p:txBody>
      </p:sp>
    </p:spTree>
    <p:extLst>
      <p:ext uri="{BB962C8B-B14F-4D97-AF65-F5344CB8AC3E}">
        <p14:creationId xmlns:p14="http://schemas.microsoft.com/office/powerpoint/2010/main" val="3759783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49CE7D5-6811-93D7-CEDF-AC48A4539592}"/>
              </a:ext>
            </a:extLst>
          </p:cNvPr>
          <p:cNvSpPr>
            <a:spLocks noGrp="1"/>
          </p:cNvSpPr>
          <p:nvPr>
            <p:ph type="title"/>
          </p:nvPr>
        </p:nvSpPr>
        <p:spPr/>
        <p:txBody>
          <a:bodyPr/>
          <a:lstStyle/>
          <a:p>
            <a:r>
              <a:rPr lang="en-US"/>
              <a:t>Click to edit Master title style</a:t>
            </a:r>
            <a:endParaRPr lang="x-none"/>
          </a:p>
        </p:txBody>
      </p:sp>
      <p:sp>
        <p:nvSpPr>
          <p:cNvPr id="3" name="Vertical Text Placeholder 2">
            <a:extLst>
              <a:ext uri="{FF2B5EF4-FFF2-40B4-BE49-F238E27FC236}">
                <a16:creationId xmlns="" xmlns:a16="http://schemas.microsoft.com/office/drawing/2014/main" id="{05D9445C-2F0A-6033-5265-FA90C3663A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 xmlns:a16="http://schemas.microsoft.com/office/drawing/2014/main" id="{076D0F8B-A103-8A70-E748-E45302F48FC7}"/>
              </a:ext>
            </a:extLst>
          </p:cNvPr>
          <p:cNvSpPr>
            <a:spLocks noGrp="1"/>
          </p:cNvSpPr>
          <p:nvPr>
            <p:ph type="dt" sz="half" idx="10"/>
          </p:nvPr>
        </p:nvSpPr>
        <p:spPr/>
        <p:txBody>
          <a:bodyPr/>
          <a:lstStyle/>
          <a:p>
            <a:fld id="{332A641D-7B5F-284D-AD02-90AADDC46C66}" type="datetimeFigureOut">
              <a:rPr lang="x-none" smtClean="0"/>
              <a:t>11/23/2024</a:t>
            </a:fld>
            <a:endParaRPr lang="x-none"/>
          </a:p>
        </p:txBody>
      </p:sp>
      <p:sp>
        <p:nvSpPr>
          <p:cNvPr id="5" name="Footer Placeholder 4">
            <a:extLst>
              <a:ext uri="{FF2B5EF4-FFF2-40B4-BE49-F238E27FC236}">
                <a16:creationId xmlns="" xmlns:a16="http://schemas.microsoft.com/office/drawing/2014/main" id="{5192858D-2F51-90CE-E6FC-EE6946C3DB80}"/>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 xmlns:a16="http://schemas.microsoft.com/office/drawing/2014/main" id="{AA1F5DA3-6AC3-9C8E-1C76-EB5DC5EEE1E1}"/>
              </a:ext>
            </a:extLst>
          </p:cNvPr>
          <p:cNvSpPr>
            <a:spLocks noGrp="1"/>
          </p:cNvSpPr>
          <p:nvPr>
            <p:ph type="sldNum" sz="quarter" idx="12"/>
          </p:nvPr>
        </p:nvSpPr>
        <p:spPr/>
        <p:txBody>
          <a:bodyPr/>
          <a:lstStyle/>
          <a:p>
            <a:fld id="{C8549AB8-FB7E-9840-8892-C1093759F577}" type="slidenum">
              <a:rPr lang="x-none" smtClean="0"/>
              <a:t>‹#›</a:t>
            </a:fld>
            <a:endParaRPr lang="x-none"/>
          </a:p>
        </p:txBody>
      </p:sp>
    </p:spTree>
    <p:extLst>
      <p:ext uri="{BB962C8B-B14F-4D97-AF65-F5344CB8AC3E}">
        <p14:creationId xmlns:p14="http://schemas.microsoft.com/office/powerpoint/2010/main" val="803241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712D71A8-F66E-69F6-EB36-31D38A47D69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x-none"/>
          </a:p>
        </p:txBody>
      </p:sp>
      <p:sp>
        <p:nvSpPr>
          <p:cNvPr id="3" name="Vertical Text Placeholder 2">
            <a:extLst>
              <a:ext uri="{FF2B5EF4-FFF2-40B4-BE49-F238E27FC236}">
                <a16:creationId xmlns="" xmlns:a16="http://schemas.microsoft.com/office/drawing/2014/main" id="{247CD1AC-9464-9ECE-BC1C-283CD1089D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 xmlns:a16="http://schemas.microsoft.com/office/drawing/2014/main" id="{6A0A8C2F-69AA-0041-0C70-D10E831A5799}"/>
              </a:ext>
            </a:extLst>
          </p:cNvPr>
          <p:cNvSpPr>
            <a:spLocks noGrp="1"/>
          </p:cNvSpPr>
          <p:nvPr>
            <p:ph type="dt" sz="half" idx="10"/>
          </p:nvPr>
        </p:nvSpPr>
        <p:spPr/>
        <p:txBody>
          <a:bodyPr/>
          <a:lstStyle/>
          <a:p>
            <a:fld id="{332A641D-7B5F-284D-AD02-90AADDC46C66}" type="datetimeFigureOut">
              <a:rPr lang="x-none" smtClean="0"/>
              <a:t>11/23/2024</a:t>
            </a:fld>
            <a:endParaRPr lang="x-none"/>
          </a:p>
        </p:txBody>
      </p:sp>
      <p:sp>
        <p:nvSpPr>
          <p:cNvPr id="5" name="Footer Placeholder 4">
            <a:extLst>
              <a:ext uri="{FF2B5EF4-FFF2-40B4-BE49-F238E27FC236}">
                <a16:creationId xmlns="" xmlns:a16="http://schemas.microsoft.com/office/drawing/2014/main" id="{9AE872B2-D42C-9FFF-3BFE-95AA8948B38B}"/>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 xmlns:a16="http://schemas.microsoft.com/office/drawing/2014/main" id="{798BB62C-F8B4-6FB6-678C-C6CBB8F38D88}"/>
              </a:ext>
            </a:extLst>
          </p:cNvPr>
          <p:cNvSpPr>
            <a:spLocks noGrp="1"/>
          </p:cNvSpPr>
          <p:nvPr>
            <p:ph type="sldNum" sz="quarter" idx="12"/>
          </p:nvPr>
        </p:nvSpPr>
        <p:spPr/>
        <p:txBody>
          <a:bodyPr/>
          <a:lstStyle/>
          <a:p>
            <a:fld id="{C8549AB8-FB7E-9840-8892-C1093759F577}" type="slidenum">
              <a:rPr lang="x-none" smtClean="0"/>
              <a:t>‹#›</a:t>
            </a:fld>
            <a:endParaRPr lang="x-none"/>
          </a:p>
        </p:txBody>
      </p:sp>
    </p:spTree>
    <p:extLst>
      <p:ext uri="{BB962C8B-B14F-4D97-AF65-F5344CB8AC3E}">
        <p14:creationId xmlns:p14="http://schemas.microsoft.com/office/powerpoint/2010/main" val="708284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FFA16C-36B9-6381-5452-1344A66A7C03}"/>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DF80B2C9-C9F3-BC72-DC9B-211F115C83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 xmlns:a16="http://schemas.microsoft.com/office/drawing/2014/main" id="{B132881F-C2AB-1BD5-1315-4F2D5B2BB7F7}"/>
              </a:ext>
            </a:extLst>
          </p:cNvPr>
          <p:cNvSpPr>
            <a:spLocks noGrp="1"/>
          </p:cNvSpPr>
          <p:nvPr>
            <p:ph type="dt" sz="half" idx="10"/>
          </p:nvPr>
        </p:nvSpPr>
        <p:spPr/>
        <p:txBody>
          <a:bodyPr/>
          <a:lstStyle/>
          <a:p>
            <a:fld id="{332A641D-7B5F-284D-AD02-90AADDC46C66}" type="datetimeFigureOut">
              <a:rPr lang="x-none" smtClean="0"/>
              <a:t>11/23/2024</a:t>
            </a:fld>
            <a:endParaRPr lang="x-none"/>
          </a:p>
        </p:txBody>
      </p:sp>
      <p:sp>
        <p:nvSpPr>
          <p:cNvPr id="5" name="Footer Placeholder 4">
            <a:extLst>
              <a:ext uri="{FF2B5EF4-FFF2-40B4-BE49-F238E27FC236}">
                <a16:creationId xmlns="" xmlns:a16="http://schemas.microsoft.com/office/drawing/2014/main" id="{019C9822-84E5-98B9-57DB-C7F9EE27D5C0}"/>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 xmlns:a16="http://schemas.microsoft.com/office/drawing/2014/main" id="{43C8ABBE-D330-9C7C-C4B6-B85B60B6771B}"/>
              </a:ext>
            </a:extLst>
          </p:cNvPr>
          <p:cNvSpPr>
            <a:spLocks noGrp="1"/>
          </p:cNvSpPr>
          <p:nvPr>
            <p:ph type="sldNum" sz="quarter" idx="12"/>
          </p:nvPr>
        </p:nvSpPr>
        <p:spPr/>
        <p:txBody>
          <a:bodyPr/>
          <a:lstStyle/>
          <a:p>
            <a:fld id="{C8549AB8-FB7E-9840-8892-C1093759F577}" type="slidenum">
              <a:rPr lang="x-none" smtClean="0"/>
              <a:t>‹#›</a:t>
            </a:fld>
            <a:endParaRPr lang="x-none"/>
          </a:p>
        </p:txBody>
      </p:sp>
    </p:spTree>
    <p:extLst>
      <p:ext uri="{BB962C8B-B14F-4D97-AF65-F5344CB8AC3E}">
        <p14:creationId xmlns:p14="http://schemas.microsoft.com/office/powerpoint/2010/main" val="295255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FDDDFEF-D2DE-3529-1DE7-EE3CC8251A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x-none"/>
          </a:p>
        </p:txBody>
      </p:sp>
      <p:sp>
        <p:nvSpPr>
          <p:cNvPr id="3" name="Text Placeholder 2">
            <a:extLst>
              <a:ext uri="{FF2B5EF4-FFF2-40B4-BE49-F238E27FC236}">
                <a16:creationId xmlns="" xmlns:a16="http://schemas.microsoft.com/office/drawing/2014/main" id="{D98D4371-A4DF-4B06-3BFC-8B76A407AC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A50BD150-8A48-C6D3-745C-93FDADBB767D}"/>
              </a:ext>
            </a:extLst>
          </p:cNvPr>
          <p:cNvSpPr>
            <a:spLocks noGrp="1"/>
          </p:cNvSpPr>
          <p:nvPr>
            <p:ph type="dt" sz="half" idx="10"/>
          </p:nvPr>
        </p:nvSpPr>
        <p:spPr/>
        <p:txBody>
          <a:bodyPr/>
          <a:lstStyle/>
          <a:p>
            <a:fld id="{332A641D-7B5F-284D-AD02-90AADDC46C66}" type="datetimeFigureOut">
              <a:rPr lang="x-none" smtClean="0"/>
              <a:t>11/23/2024</a:t>
            </a:fld>
            <a:endParaRPr lang="x-none"/>
          </a:p>
        </p:txBody>
      </p:sp>
      <p:sp>
        <p:nvSpPr>
          <p:cNvPr id="5" name="Footer Placeholder 4">
            <a:extLst>
              <a:ext uri="{FF2B5EF4-FFF2-40B4-BE49-F238E27FC236}">
                <a16:creationId xmlns="" xmlns:a16="http://schemas.microsoft.com/office/drawing/2014/main" id="{8E6F5FBA-5E70-B4CF-A58A-79AE14C4D285}"/>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 xmlns:a16="http://schemas.microsoft.com/office/drawing/2014/main" id="{76AF2D15-CF66-D441-E0A5-A9E2238B2239}"/>
              </a:ext>
            </a:extLst>
          </p:cNvPr>
          <p:cNvSpPr>
            <a:spLocks noGrp="1"/>
          </p:cNvSpPr>
          <p:nvPr>
            <p:ph type="sldNum" sz="quarter" idx="12"/>
          </p:nvPr>
        </p:nvSpPr>
        <p:spPr/>
        <p:txBody>
          <a:bodyPr/>
          <a:lstStyle/>
          <a:p>
            <a:fld id="{C8549AB8-FB7E-9840-8892-C1093759F577}" type="slidenum">
              <a:rPr lang="x-none" smtClean="0"/>
              <a:t>‹#›</a:t>
            </a:fld>
            <a:endParaRPr lang="x-none"/>
          </a:p>
        </p:txBody>
      </p:sp>
    </p:spTree>
    <p:extLst>
      <p:ext uri="{BB962C8B-B14F-4D97-AF65-F5344CB8AC3E}">
        <p14:creationId xmlns:p14="http://schemas.microsoft.com/office/powerpoint/2010/main" val="878340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6A24742-2989-5E99-4503-8ACFF15544FD}"/>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17CE680E-B05E-039C-A7AC-4209620CBEE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Content Placeholder 3">
            <a:extLst>
              <a:ext uri="{FF2B5EF4-FFF2-40B4-BE49-F238E27FC236}">
                <a16:creationId xmlns="" xmlns:a16="http://schemas.microsoft.com/office/drawing/2014/main" id="{DF118FE9-2E64-364E-4B28-1E35C36E20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5" name="Date Placeholder 4">
            <a:extLst>
              <a:ext uri="{FF2B5EF4-FFF2-40B4-BE49-F238E27FC236}">
                <a16:creationId xmlns="" xmlns:a16="http://schemas.microsoft.com/office/drawing/2014/main" id="{F96D4D97-E1E2-8F76-F569-175DD25A8ED5}"/>
              </a:ext>
            </a:extLst>
          </p:cNvPr>
          <p:cNvSpPr>
            <a:spLocks noGrp="1"/>
          </p:cNvSpPr>
          <p:nvPr>
            <p:ph type="dt" sz="half" idx="10"/>
          </p:nvPr>
        </p:nvSpPr>
        <p:spPr/>
        <p:txBody>
          <a:bodyPr/>
          <a:lstStyle/>
          <a:p>
            <a:fld id="{332A641D-7B5F-284D-AD02-90AADDC46C66}" type="datetimeFigureOut">
              <a:rPr lang="x-none" smtClean="0"/>
              <a:t>11/23/2024</a:t>
            </a:fld>
            <a:endParaRPr lang="x-none"/>
          </a:p>
        </p:txBody>
      </p:sp>
      <p:sp>
        <p:nvSpPr>
          <p:cNvPr id="6" name="Footer Placeholder 5">
            <a:extLst>
              <a:ext uri="{FF2B5EF4-FFF2-40B4-BE49-F238E27FC236}">
                <a16:creationId xmlns="" xmlns:a16="http://schemas.microsoft.com/office/drawing/2014/main" id="{D43CEF67-35B2-D49D-AD39-DAEFED77D87E}"/>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 xmlns:a16="http://schemas.microsoft.com/office/drawing/2014/main" id="{917ECA6F-A3D5-B080-3F3A-94B6B949CA08}"/>
              </a:ext>
            </a:extLst>
          </p:cNvPr>
          <p:cNvSpPr>
            <a:spLocks noGrp="1"/>
          </p:cNvSpPr>
          <p:nvPr>
            <p:ph type="sldNum" sz="quarter" idx="12"/>
          </p:nvPr>
        </p:nvSpPr>
        <p:spPr/>
        <p:txBody>
          <a:bodyPr/>
          <a:lstStyle/>
          <a:p>
            <a:fld id="{C8549AB8-FB7E-9840-8892-C1093759F577}" type="slidenum">
              <a:rPr lang="x-none" smtClean="0"/>
              <a:t>‹#›</a:t>
            </a:fld>
            <a:endParaRPr lang="x-none"/>
          </a:p>
        </p:txBody>
      </p:sp>
    </p:spTree>
    <p:extLst>
      <p:ext uri="{BB962C8B-B14F-4D97-AF65-F5344CB8AC3E}">
        <p14:creationId xmlns:p14="http://schemas.microsoft.com/office/powerpoint/2010/main" val="3916042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669B2A9-6FCD-734F-971B-2F773B787C41}"/>
              </a:ext>
            </a:extLst>
          </p:cNvPr>
          <p:cNvSpPr>
            <a:spLocks noGrp="1"/>
          </p:cNvSpPr>
          <p:nvPr>
            <p:ph type="title"/>
          </p:nvPr>
        </p:nvSpPr>
        <p:spPr>
          <a:xfrm>
            <a:off x="839788" y="365125"/>
            <a:ext cx="10515600" cy="1325563"/>
          </a:xfrm>
        </p:spPr>
        <p:txBody>
          <a:bodyPr/>
          <a:lstStyle/>
          <a:p>
            <a:r>
              <a:rPr lang="en-US"/>
              <a:t>Click to edit Master title style</a:t>
            </a:r>
            <a:endParaRPr lang="x-none"/>
          </a:p>
        </p:txBody>
      </p:sp>
      <p:sp>
        <p:nvSpPr>
          <p:cNvPr id="3" name="Text Placeholder 2">
            <a:extLst>
              <a:ext uri="{FF2B5EF4-FFF2-40B4-BE49-F238E27FC236}">
                <a16:creationId xmlns="" xmlns:a16="http://schemas.microsoft.com/office/drawing/2014/main" id="{81FF92BB-AF16-F3DC-144D-A67B0C032D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E159C9BE-05A8-4FDD-8A67-A2DB5EA4B72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5" name="Text Placeholder 4">
            <a:extLst>
              <a:ext uri="{FF2B5EF4-FFF2-40B4-BE49-F238E27FC236}">
                <a16:creationId xmlns="" xmlns:a16="http://schemas.microsoft.com/office/drawing/2014/main" id="{6AF24ED5-FF1C-EC2E-764E-E4DFF11A46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A023C8A3-61FB-502B-AE3E-D1795310349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7" name="Date Placeholder 6">
            <a:extLst>
              <a:ext uri="{FF2B5EF4-FFF2-40B4-BE49-F238E27FC236}">
                <a16:creationId xmlns="" xmlns:a16="http://schemas.microsoft.com/office/drawing/2014/main" id="{4D4EC640-F271-CF2D-3502-597A4C0B98A1}"/>
              </a:ext>
            </a:extLst>
          </p:cNvPr>
          <p:cNvSpPr>
            <a:spLocks noGrp="1"/>
          </p:cNvSpPr>
          <p:nvPr>
            <p:ph type="dt" sz="half" idx="10"/>
          </p:nvPr>
        </p:nvSpPr>
        <p:spPr/>
        <p:txBody>
          <a:bodyPr/>
          <a:lstStyle/>
          <a:p>
            <a:fld id="{332A641D-7B5F-284D-AD02-90AADDC46C66}" type="datetimeFigureOut">
              <a:rPr lang="x-none" smtClean="0"/>
              <a:t>11/23/2024</a:t>
            </a:fld>
            <a:endParaRPr lang="x-none"/>
          </a:p>
        </p:txBody>
      </p:sp>
      <p:sp>
        <p:nvSpPr>
          <p:cNvPr id="8" name="Footer Placeholder 7">
            <a:extLst>
              <a:ext uri="{FF2B5EF4-FFF2-40B4-BE49-F238E27FC236}">
                <a16:creationId xmlns="" xmlns:a16="http://schemas.microsoft.com/office/drawing/2014/main" id="{5854B904-5C07-B07D-C012-5C3625BF1B5A}"/>
              </a:ext>
            </a:extLst>
          </p:cNvPr>
          <p:cNvSpPr>
            <a:spLocks noGrp="1"/>
          </p:cNvSpPr>
          <p:nvPr>
            <p:ph type="ftr" sz="quarter" idx="11"/>
          </p:nvPr>
        </p:nvSpPr>
        <p:spPr/>
        <p:txBody>
          <a:bodyPr/>
          <a:lstStyle/>
          <a:p>
            <a:endParaRPr lang="x-none"/>
          </a:p>
        </p:txBody>
      </p:sp>
      <p:sp>
        <p:nvSpPr>
          <p:cNvPr id="9" name="Slide Number Placeholder 8">
            <a:extLst>
              <a:ext uri="{FF2B5EF4-FFF2-40B4-BE49-F238E27FC236}">
                <a16:creationId xmlns="" xmlns:a16="http://schemas.microsoft.com/office/drawing/2014/main" id="{E3EBA3E3-C9F6-032B-D5FA-0E8A1A2522E9}"/>
              </a:ext>
            </a:extLst>
          </p:cNvPr>
          <p:cNvSpPr>
            <a:spLocks noGrp="1"/>
          </p:cNvSpPr>
          <p:nvPr>
            <p:ph type="sldNum" sz="quarter" idx="12"/>
          </p:nvPr>
        </p:nvSpPr>
        <p:spPr/>
        <p:txBody>
          <a:bodyPr/>
          <a:lstStyle/>
          <a:p>
            <a:fld id="{C8549AB8-FB7E-9840-8892-C1093759F577}" type="slidenum">
              <a:rPr lang="x-none" smtClean="0"/>
              <a:t>‹#›</a:t>
            </a:fld>
            <a:endParaRPr lang="x-none"/>
          </a:p>
        </p:txBody>
      </p:sp>
    </p:spTree>
    <p:extLst>
      <p:ext uri="{BB962C8B-B14F-4D97-AF65-F5344CB8AC3E}">
        <p14:creationId xmlns:p14="http://schemas.microsoft.com/office/powerpoint/2010/main" val="3522334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666E202-135E-F2D5-AB29-3690DFA63337}"/>
              </a:ext>
            </a:extLst>
          </p:cNvPr>
          <p:cNvSpPr>
            <a:spLocks noGrp="1"/>
          </p:cNvSpPr>
          <p:nvPr>
            <p:ph type="title"/>
          </p:nvPr>
        </p:nvSpPr>
        <p:spPr/>
        <p:txBody>
          <a:bodyPr/>
          <a:lstStyle/>
          <a:p>
            <a:r>
              <a:rPr lang="en-US"/>
              <a:t>Click to edit Master title style</a:t>
            </a:r>
            <a:endParaRPr lang="x-none"/>
          </a:p>
        </p:txBody>
      </p:sp>
      <p:sp>
        <p:nvSpPr>
          <p:cNvPr id="3" name="Date Placeholder 2">
            <a:extLst>
              <a:ext uri="{FF2B5EF4-FFF2-40B4-BE49-F238E27FC236}">
                <a16:creationId xmlns="" xmlns:a16="http://schemas.microsoft.com/office/drawing/2014/main" id="{A25EFC50-94DB-8DD3-179C-4D0D80ACB8C1}"/>
              </a:ext>
            </a:extLst>
          </p:cNvPr>
          <p:cNvSpPr>
            <a:spLocks noGrp="1"/>
          </p:cNvSpPr>
          <p:nvPr>
            <p:ph type="dt" sz="half" idx="10"/>
          </p:nvPr>
        </p:nvSpPr>
        <p:spPr/>
        <p:txBody>
          <a:bodyPr/>
          <a:lstStyle/>
          <a:p>
            <a:fld id="{332A641D-7B5F-284D-AD02-90AADDC46C66}" type="datetimeFigureOut">
              <a:rPr lang="x-none" smtClean="0"/>
              <a:t>11/23/2024</a:t>
            </a:fld>
            <a:endParaRPr lang="x-none"/>
          </a:p>
        </p:txBody>
      </p:sp>
      <p:sp>
        <p:nvSpPr>
          <p:cNvPr id="4" name="Footer Placeholder 3">
            <a:extLst>
              <a:ext uri="{FF2B5EF4-FFF2-40B4-BE49-F238E27FC236}">
                <a16:creationId xmlns="" xmlns:a16="http://schemas.microsoft.com/office/drawing/2014/main" id="{77524DB7-53EB-538F-104C-CC4331DCFC63}"/>
              </a:ext>
            </a:extLst>
          </p:cNvPr>
          <p:cNvSpPr>
            <a:spLocks noGrp="1"/>
          </p:cNvSpPr>
          <p:nvPr>
            <p:ph type="ftr" sz="quarter" idx="11"/>
          </p:nvPr>
        </p:nvSpPr>
        <p:spPr/>
        <p:txBody>
          <a:bodyPr/>
          <a:lstStyle/>
          <a:p>
            <a:endParaRPr lang="x-none"/>
          </a:p>
        </p:txBody>
      </p:sp>
      <p:sp>
        <p:nvSpPr>
          <p:cNvPr id="5" name="Slide Number Placeholder 4">
            <a:extLst>
              <a:ext uri="{FF2B5EF4-FFF2-40B4-BE49-F238E27FC236}">
                <a16:creationId xmlns="" xmlns:a16="http://schemas.microsoft.com/office/drawing/2014/main" id="{2A135CBB-0232-8696-D8CE-36E0E986E56D}"/>
              </a:ext>
            </a:extLst>
          </p:cNvPr>
          <p:cNvSpPr>
            <a:spLocks noGrp="1"/>
          </p:cNvSpPr>
          <p:nvPr>
            <p:ph type="sldNum" sz="quarter" idx="12"/>
          </p:nvPr>
        </p:nvSpPr>
        <p:spPr/>
        <p:txBody>
          <a:bodyPr/>
          <a:lstStyle/>
          <a:p>
            <a:fld id="{C8549AB8-FB7E-9840-8892-C1093759F577}" type="slidenum">
              <a:rPr lang="x-none" smtClean="0"/>
              <a:t>‹#›</a:t>
            </a:fld>
            <a:endParaRPr lang="x-none"/>
          </a:p>
        </p:txBody>
      </p:sp>
    </p:spTree>
    <p:extLst>
      <p:ext uri="{BB962C8B-B14F-4D97-AF65-F5344CB8AC3E}">
        <p14:creationId xmlns:p14="http://schemas.microsoft.com/office/powerpoint/2010/main" val="3730466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56521991-9CD0-E3CC-0497-C503808E7F53}"/>
              </a:ext>
            </a:extLst>
          </p:cNvPr>
          <p:cNvSpPr>
            <a:spLocks noGrp="1"/>
          </p:cNvSpPr>
          <p:nvPr>
            <p:ph type="dt" sz="half" idx="10"/>
          </p:nvPr>
        </p:nvSpPr>
        <p:spPr/>
        <p:txBody>
          <a:bodyPr/>
          <a:lstStyle/>
          <a:p>
            <a:fld id="{332A641D-7B5F-284D-AD02-90AADDC46C66}" type="datetimeFigureOut">
              <a:rPr lang="x-none" smtClean="0"/>
              <a:t>11/23/2024</a:t>
            </a:fld>
            <a:endParaRPr lang="x-none"/>
          </a:p>
        </p:txBody>
      </p:sp>
      <p:sp>
        <p:nvSpPr>
          <p:cNvPr id="3" name="Footer Placeholder 2">
            <a:extLst>
              <a:ext uri="{FF2B5EF4-FFF2-40B4-BE49-F238E27FC236}">
                <a16:creationId xmlns="" xmlns:a16="http://schemas.microsoft.com/office/drawing/2014/main" id="{DA5F2D29-2C1C-524F-E961-0E85D18C0206}"/>
              </a:ext>
            </a:extLst>
          </p:cNvPr>
          <p:cNvSpPr>
            <a:spLocks noGrp="1"/>
          </p:cNvSpPr>
          <p:nvPr>
            <p:ph type="ftr" sz="quarter" idx="11"/>
          </p:nvPr>
        </p:nvSpPr>
        <p:spPr/>
        <p:txBody>
          <a:bodyPr/>
          <a:lstStyle/>
          <a:p>
            <a:endParaRPr lang="x-none"/>
          </a:p>
        </p:txBody>
      </p:sp>
      <p:sp>
        <p:nvSpPr>
          <p:cNvPr id="4" name="Slide Number Placeholder 3">
            <a:extLst>
              <a:ext uri="{FF2B5EF4-FFF2-40B4-BE49-F238E27FC236}">
                <a16:creationId xmlns="" xmlns:a16="http://schemas.microsoft.com/office/drawing/2014/main" id="{8F18B8EE-3AC3-EFC2-B2D7-29AB899C5753}"/>
              </a:ext>
            </a:extLst>
          </p:cNvPr>
          <p:cNvSpPr>
            <a:spLocks noGrp="1"/>
          </p:cNvSpPr>
          <p:nvPr>
            <p:ph type="sldNum" sz="quarter" idx="12"/>
          </p:nvPr>
        </p:nvSpPr>
        <p:spPr/>
        <p:txBody>
          <a:bodyPr/>
          <a:lstStyle/>
          <a:p>
            <a:fld id="{C8549AB8-FB7E-9840-8892-C1093759F577}" type="slidenum">
              <a:rPr lang="x-none" smtClean="0"/>
              <a:t>‹#›</a:t>
            </a:fld>
            <a:endParaRPr lang="x-none"/>
          </a:p>
        </p:txBody>
      </p:sp>
    </p:spTree>
    <p:extLst>
      <p:ext uri="{BB962C8B-B14F-4D97-AF65-F5344CB8AC3E}">
        <p14:creationId xmlns:p14="http://schemas.microsoft.com/office/powerpoint/2010/main" val="885138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FF6127-6C6A-2EF3-28FC-92A1999832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8179AED-BAB9-2704-7AA8-813712079D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Text Placeholder 3">
            <a:extLst>
              <a:ext uri="{FF2B5EF4-FFF2-40B4-BE49-F238E27FC236}">
                <a16:creationId xmlns="" xmlns:a16="http://schemas.microsoft.com/office/drawing/2014/main" id="{FAEE2577-CDEF-A4EB-4A21-F6050FE559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1FAA235E-B1E5-E597-462B-77CA0327D94D}"/>
              </a:ext>
            </a:extLst>
          </p:cNvPr>
          <p:cNvSpPr>
            <a:spLocks noGrp="1"/>
          </p:cNvSpPr>
          <p:nvPr>
            <p:ph type="dt" sz="half" idx="10"/>
          </p:nvPr>
        </p:nvSpPr>
        <p:spPr/>
        <p:txBody>
          <a:bodyPr/>
          <a:lstStyle/>
          <a:p>
            <a:fld id="{332A641D-7B5F-284D-AD02-90AADDC46C66}" type="datetimeFigureOut">
              <a:rPr lang="x-none" smtClean="0"/>
              <a:t>11/23/2024</a:t>
            </a:fld>
            <a:endParaRPr lang="x-none"/>
          </a:p>
        </p:txBody>
      </p:sp>
      <p:sp>
        <p:nvSpPr>
          <p:cNvPr id="6" name="Footer Placeholder 5">
            <a:extLst>
              <a:ext uri="{FF2B5EF4-FFF2-40B4-BE49-F238E27FC236}">
                <a16:creationId xmlns="" xmlns:a16="http://schemas.microsoft.com/office/drawing/2014/main" id="{DDA83BF7-1A4E-6AC0-F4F5-7FFD1BCBB75B}"/>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 xmlns:a16="http://schemas.microsoft.com/office/drawing/2014/main" id="{7C91E94C-D94C-37C9-AA7A-8047C6256F12}"/>
              </a:ext>
            </a:extLst>
          </p:cNvPr>
          <p:cNvSpPr>
            <a:spLocks noGrp="1"/>
          </p:cNvSpPr>
          <p:nvPr>
            <p:ph type="sldNum" sz="quarter" idx="12"/>
          </p:nvPr>
        </p:nvSpPr>
        <p:spPr/>
        <p:txBody>
          <a:bodyPr/>
          <a:lstStyle/>
          <a:p>
            <a:fld id="{C8549AB8-FB7E-9840-8892-C1093759F577}" type="slidenum">
              <a:rPr lang="x-none" smtClean="0"/>
              <a:t>‹#›</a:t>
            </a:fld>
            <a:endParaRPr lang="x-none"/>
          </a:p>
        </p:txBody>
      </p:sp>
    </p:spTree>
    <p:extLst>
      <p:ext uri="{BB962C8B-B14F-4D97-AF65-F5344CB8AC3E}">
        <p14:creationId xmlns:p14="http://schemas.microsoft.com/office/powerpoint/2010/main" val="4239139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015C146-9710-7421-8829-6F3BF3EED9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x-none"/>
          </a:p>
        </p:txBody>
      </p:sp>
      <p:sp>
        <p:nvSpPr>
          <p:cNvPr id="3" name="Picture Placeholder 2">
            <a:extLst>
              <a:ext uri="{FF2B5EF4-FFF2-40B4-BE49-F238E27FC236}">
                <a16:creationId xmlns="" xmlns:a16="http://schemas.microsoft.com/office/drawing/2014/main" id="{706C6830-B3F1-486E-BFD3-87E5E55259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x-none"/>
          </a:p>
        </p:txBody>
      </p:sp>
      <p:sp>
        <p:nvSpPr>
          <p:cNvPr id="4" name="Text Placeholder 3">
            <a:extLst>
              <a:ext uri="{FF2B5EF4-FFF2-40B4-BE49-F238E27FC236}">
                <a16:creationId xmlns="" xmlns:a16="http://schemas.microsoft.com/office/drawing/2014/main" id="{FE169EC0-9366-BE35-0153-D73010B695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9E78E730-FBD8-98F7-8922-BB9DE77CB720}"/>
              </a:ext>
            </a:extLst>
          </p:cNvPr>
          <p:cNvSpPr>
            <a:spLocks noGrp="1"/>
          </p:cNvSpPr>
          <p:nvPr>
            <p:ph type="dt" sz="half" idx="10"/>
          </p:nvPr>
        </p:nvSpPr>
        <p:spPr/>
        <p:txBody>
          <a:bodyPr/>
          <a:lstStyle/>
          <a:p>
            <a:fld id="{332A641D-7B5F-284D-AD02-90AADDC46C66}" type="datetimeFigureOut">
              <a:rPr lang="x-none" smtClean="0"/>
              <a:t>11/23/2024</a:t>
            </a:fld>
            <a:endParaRPr lang="x-none"/>
          </a:p>
        </p:txBody>
      </p:sp>
      <p:sp>
        <p:nvSpPr>
          <p:cNvPr id="6" name="Footer Placeholder 5">
            <a:extLst>
              <a:ext uri="{FF2B5EF4-FFF2-40B4-BE49-F238E27FC236}">
                <a16:creationId xmlns="" xmlns:a16="http://schemas.microsoft.com/office/drawing/2014/main" id="{7F9A82BC-CB9E-2572-EAA5-8A24AB24DEC5}"/>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 xmlns:a16="http://schemas.microsoft.com/office/drawing/2014/main" id="{B327A6E6-9648-C749-76AD-EBD189338FE5}"/>
              </a:ext>
            </a:extLst>
          </p:cNvPr>
          <p:cNvSpPr>
            <a:spLocks noGrp="1"/>
          </p:cNvSpPr>
          <p:nvPr>
            <p:ph type="sldNum" sz="quarter" idx="12"/>
          </p:nvPr>
        </p:nvSpPr>
        <p:spPr/>
        <p:txBody>
          <a:bodyPr/>
          <a:lstStyle/>
          <a:p>
            <a:fld id="{C8549AB8-FB7E-9840-8892-C1093759F577}" type="slidenum">
              <a:rPr lang="x-none" smtClean="0"/>
              <a:t>‹#›</a:t>
            </a:fld>
            <a:endParaRPr lang="x-none"/>
          </a:p>
        </p:txBody>
      </p:sp>
    </p:spTree>
    <p:extLst>
      <p:ext uri="{BB962C8B-B14F-4D97-AF65-F5344CB8AC3E}">
        <p14:creationId xmlns:p14="http://schemas.microsoft.com/office/powerpoint/2010/main" val="4084215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751223CB-9804-4080-D8C2-12B836FAFC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x-none"/>
          </a:p>
        </p:txBody>
      </p:sp>
      <p:sp>
        <p:nvSpPr>
          <p:cNvPr id="3" name="Text Placeholder 2">
            <a:extLst>
              <a:ext uri="{FF2B5EF4-FFF2-40B4-BE49-F238E27FC236}">
                <a16:creationId xmlns="" xmlns:a16="http://schemas.microsoft.com/office/drawing/2014/main" id="{E4630475-05C3-FFFC-FA2A-DE5E360C92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 xmlns:a16="http://schemas.microsoft.com/office/drawing/2014/main" id="{B124ADB1-6956-B6A8-D84A-14B977145C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2A641D-7B5F-284D-AD02-90AADDC46C66}" type="datetimeFigureOut">
              <a:rPr lang="x-none" smtClean="0"/>
              <a:t>11/23/2024</a:t>
            </a:fld>
            <a:endParaRPr lang="x-none"/>
          </a:p>
        </p:txBody>
      </p:sp>
      <p:sp>
        <p:nvSpPr>
          <p:cNvPr id="5" name="Footer Placeholder 4">
            <a:extLst>
              <a:ext uri="{FF2B5EF4-FFF2-40B4-BE49-F238E27FC236}">
                <a16:creationId xmlns="" xmlns:a16="http://schemas.microsoft.com/office/drawing/2014/main" id="{C2CCFD82-96D0-6AC6-24C4-D63A93631A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a:p>
        </p:txBody>
      </p:sp>
      <p:sp>
        <p:nvSpPr>
          <p:cNvPr id="6" name="Slide Number Placeholder 5">
            <a:extLst>
              <a:ext uri="{FF2B5EF4-FFF2-40B4-BE49-F238E27FC236}">
                <a16:creationId xmlns="" xmlns:a16="http://schemas.microsoft.com/office/drawing/2014/main" id="{8BBCD3D9-507E-5C1C-4B72-8EBF381FD2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549AB8-FB7E-9840-8892-C1093759F577}" type="slidenum">
              <a:rPr lang="x-none" smtClean="0"/>
              <a:t>‹#›</a:t>
            </a:fld>
            <a:endParaRPr lang="x-none"/>
          </a:p>
        </p:txBody>
      </p:sp>
    </p:spTree>
    <p:extLst>
      <p:ext uri="{BB962C8B-B14F-4D97-AF65-F5344CB8AC3E}">
        <p14:creationId xmlns:p14="http://schemas.microsoft.com/office/powerpoint/2010/main" val="2719581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0AC19BB-98B8-D56A-FFEB-6D64AF3D78B2}"/>
              </a:ext>
            </a:extLst>
          </p:cNvPr>
          <p:cNvSpPr>
            <a:spLocks noGrp="1"/>
          </p:cNvSpPr>
          <p:nvPr>
            <p:ph type="ctrTitle"/>
          </p:nvPr>
        </p:nvSpPr>
        <p:spPr>
          <a:xfrm>
            <a:off x="1596827" y="1706997"/>
            <a:ext cx="9311574" cy="1638108"/>
          </a:xfrm>
        </p:spPr>
        <p:txBody>
          <a:bodyPr>
            <a:noAutofit/>
          </a:bodyPr>
          <a:lstStyle/>
          <a:p>
            <a:r>
              <a:rPr lang="en" sz="4800" b="1" dirty="0">
                <a:solidFill>
                  <a:srgbClr val="0000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MỘT SỐ ĐIỂM MỚI </a:t>
            </a:r>
            <a:br>
              <a:rPr lang="en" sz="4800" b="1" dirty="0">
                <a:solidFill>
                  <a:srgbClr val="0000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 sz="4800" b="1" dirty="0">
                <a:solidFill>
                  <a:srgbClr val="0000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CỦA LUẬT BHXH 41/2024/QH15</a:t>
            </a:r>
            <a:endParaRPr lang="x-none" sz="4800" b="1" dirty="0">
              <a:solidFill>
                <a:srgbClr val="0000FF"/>
              </a:solidFill>
              <a:latin typeface="Montserrat" pitchFamily="2" charset="77"/>
            </a:endParaRPr>
          </a:p>
        </p:txBody>
      </p:sp>
      <p:sp>
        <p:nvSpPr>
          <p:cNvPr id="5" name="TextBox 4">
            <a:extLst>
              <a:ext uri="{FF2B5EF4-FFF2-40B4-BE49-F238E27FC236}">
                <a16:creationId xmlns="" xmlns:a16="http://schemas.microsoft.com/office/drawing/2014/main" id="{57C411FE-8E91-FD0A-4A94-14CF349F3A96}"/>
              </a:ext>
            </a:extLst>
          </p:cNvPr>
          <p:cNvSpPr txBox="1"/>
          <p:nvPr/>
        </p:nvSpPr>
        <p:spPr>
          <a:xfrm>
            <a:off x="1744395" y="713177"/>
            <a:ext cx="5980707" cy="707886"/>
          </a:xfrm>
          <a:prstGeom prst="rect">
            <a:avLst/>
          </a:prstGeom>
          <a:solidFill>
            <a:schemeClr val="bg1"/>
          </a:solidFill>
        </p:spPr>
        <p:txBody>
          <a:bodyPr wrap="square" rtlCol="0">
            <a:spAutoFit/>
          </a:bodyPr>
          <a:lstStyle/>
          <a:p>
            <a:pPr algn="ctr"/>
            <a:r>
              <a:rPr lang="en-US" sz="2000" b="1" dirty="0">
                <a:solidFill>
                  <a:srgbClr val="0070C0"/>
                </a:solidFill>
                <a:latin typeface="Times New Roman" panose="02020603050405020304" pitchFamily="18" charset="0"/>
                <a:cs typeface="Times New Roman" panose="02020603050405020304" pitchFamily="18" charset="0"/>
              </a:rPr>
              <a:t>BẢO HIỂM XÃ HỘI VIỆT NAM</a:t>
            </a:r>
          </a:p>
          <a:p>
            <a:pPr algn="ctr"/>
            <a:r>
              <a:rPr lang="en-US" sz="2000" b="1" dirty="0">
                <a:solidFill>
                  <a:srgbClr val="0070C0"/>
                </a:solidFill>
                <a:latin typeface="Times New Roman" panose="02020603050405020304" pitchFamily="18" charset="0"/>
                <a:cs typeface="Times New Roman" panose="02020603050405020304" pitchFamily="18" charset="0"/>
              </a:rPr>
              <a:t>BẢO HIỂM XÃ HỘI THÀNH PHỐ HỒ CHÍ MINH</a:t>
            </a:r>
          </a:p>
        </p:txBody>
      </p:sp>
    </p:spTree>
    <p:extLst>
      <p:ext uri="{BB962C8B-B14F-4D97-AF65-F5344CB8AC3E}">
        <p14:creationId xmlns:p14="http://schemas.microsoft.com/office/powerpoint/2010/main" val="416891933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a:spLocks noChangeArrowheads="1"/>
          </p:cNvSpPr>
          <p:nvPr/>
        </p:nvSpPr>
        <p:spPr bwMode="gray">
          <a:xfrm>
            <a:off x="1795791" y="1868494"/>
            <a:ext cx="1934726" cy="492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14400"/>
            <a:r>
              <a:rPr lang="en-US" altLang="en-US" sz="2600" b="1" dirty="0">
                <a:solidFill>
                  <a:schemeClr val="bg1"/>
                </a:solidFill>
                <a:latin typeface="Times New Roman" pitchFamily="18" charset="0"/>
                <a:cs typeface="Times New Roman" pitchFamily="18" charset="0"/>
              </a:rPr>
              <a:t>MỤC TIÊU</a:t>
            </a:r>
          </a:p>
        </p:txBody>
      </p:sp>
      <p:sp>
        <p:nvSpPr>
          <p:cNvPr id="21" name="Freeform 20"/>
          <p:cNvSpPr/>
          <p:nvPr/>
        </p:nvSpPr>
        <p:spPr>
          <a:xfrm>
            <a:off x="121674" y="1013437"/>
            <a:ext cx="5481684" cy="5737446"/>
          </a:xfrm>
          <a:custGeom>
            <a:avLst/>
            <a:gdLst/>
            <a:ahLst/>
            <a:cxnLst/>
            <a:rect l="l" t="t" r="r" b="b"/>
            <a:pathLst>
              <a:path w="8109143" h="9980483">
                <a:moveTo>
                  <a:pt x="0" y="0"/>
                </a:moveTo>
                <a:lnTo>
                  <a:pt x="8109143" y="0"/>
                </a:lnTo>
                <a:lnTo>
                  <a:pt x="8109143" y="9980483"/>
                </a:lnTo>
                <a:lnTo>
                  <a:pt x="0" y="9980483"/>
                </a:lnTo>
                <a:lnTo>
                  <a:pt x="0" y="0"/>
                </a:lnTo>
                <a:close/>
              </a:path>
            </a:pathLst>
          </a:custGeom>
          <a:blipFill>
            <a:blip r:embed="rId3">
              <a:extLst>
                <a:ext uri="{96DAC541-7B7A-43D3-8B79-37D633B846F1}">
                  <asvg:svgBlip xmlns="" xmlns:asvg="http://schemas.microsoft.com/office/drawing/2016/SVG/main" r:embed="rId4"/>
                </a:ext>
              </a:extLst>
            </a:blip>
            <a:stretch>
              <a:fillRect/>
            </a:stretch>
          </a:blipFill>
          <a:ln>
            <a:solidFill>
              <a:schemeClr val="accent2">
                <a:lumMod val="40000"/>
                <a:lumOff val="60000"/>
              </a:schemeClr>
            </a:solidFill>
          </a:ln>
        </p:spPr>
        <p:txBody>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52396" indent="0" algn="just">
              <a:buNone/>
            </a:pPr>
            <a:endParaRPr lang="en-US" dirty="0">
              <a:latin typeface="Roboto Condensed" panose="02000000000000000000" pitchFamily="2" charset="0"/>
              <a:ea typeface="Roboto Condensed" panose="02000000000000000000" pitchFamily="2" charset="0"/>
              <a:cs typeface="Roboto Condensed" panose="02000000000000000000" pitchFamily="2" charset="0"/>
            </a:endParaRPr>
          </a:p>
          <a:p>
            <a:pPr marL="152396" indent="0" algn="just">
              <a:buNone/>
            </a:pPr>
            <a:endParaRPr lang="en-US" dirty="0">
              <a:latin typeface="Roboto Condensed" panose="02000000000000000000" pitchFamily="2" charset="0"/>
              <a:ea typeface="Roboto Condensed" panose="02000000000000000000" pitchFamily="2" charset="0"/>
              <a:cs typeface="Roboto Condensed" panose="02000000000000000000" pitchFamily="2" charset="0"/>
            </a:endParaRPr>
          </a:p>
          <a:p>
            <a:pPr marL="152396" indent="0" algn="just">
              <a:buNone/>
            </a:pPr>
            <a:endParaRPr lang="en-US" dirty="0">
              <a:solidFill>
                <a:srgbClr val="96F2FE"/>
              </a:solidFill>
              <a:latin typeface="Roboto Condensed" panose="02000000000000000000" pitchFamily="2" charset="0"/>
              <a:ea typeface="Roboto Condensed" panose="02000000000000000000" pitchFamily="2" charset="0"/>
              <a:cs typeface="Roboto Condensed" panose="02000000000000000000" pitchFamily="2" charset="0"/>
            </a:endParaRPr>
          </a:p>
          <a:p>
            <a:pPr marL="152396" indent="0" algn="just">
              <a:buNone/>
            </a:pPr>
            <a:endParaRPr lang="en-US" dirty="0">
              <a:latin typeface="Roboto Condensed" panose="02000000000000000000" pitchFamily="2" charset="0"/>
              <a:ea typeface="Roboto Condensed" panose="02000000000000000000" pitchFamily="2" charset="0"/>
              <a:cs typeface="Roboto Condensed" panose="02000000000000000000" pitchFamily="2" charset="0"/>
            </a:endParaRPr>
          </a:p>
          <a:p>
            <a:pPr marL="152396" indent="0" algn="just">
              <a:buNone/>
            </a:pPr>
            <a:endParaRPr lang="en-US" dirty="0">
              <a:latin typeface="Roboto Condensed" panose="02000000000000000000" pitchFamily="2" charset="0"/>
              <a:ea typeface="Roboto Condensed" panose="02000000000000000000" pitchFamily="2" charset="0"/>
              <a:cs typeface="Roboto Condensed" panose="02000000000000000000" pitchFamily="2" charset="0"/>
            </a:endParaRPr>
          </a:p>
          <a:p>
            <a:pPr marL="152396" indent="0" algn="just">
              <a:buNone/>
            </a:pPr>
            <a:r>
              <a:rPr lang="en-US" sz="2400" b="1" dirty="0">
                <a:solidFill>
                  <a:srgbClr val="0000FF"/>
                </a:solidFill>
                <a:latin typeface="Roboto Condensed" panose="02000000000000000000" pitchFamily="2" charset="0"/>
                <a:ea typeface="Roboto Condensed" panose="02000000000000000000" pitchFamily="2" charset="0"/>
                <a:cs typeface="Roboto Condensed" panose="02000000000000000000" pitchFamily="2"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a:t>
            </a:r>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Bảo đảm an sinh xã hội theo quy</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indent="0" algn="just">
              <a:buNone/>
            </a:pPr>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định của Hiến pháp và thể chế hó</a:t>
            </a:r>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a</a:t>
            </a:r>
          </a:p>
          <a:p>
            <a:pPr marL="152396" indent="0" algn="just">
              <a:buNone/>
            </a:pPr>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Nghị quyết số 28-NQ/TW.</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indent="0" algn="just">
              <a:buNone/>
            </a:pP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Sửa đổi căn bản các vướng mắc,</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indent="0" algn="just">
              <a:buNone/>
            </a:pP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bất cập từ thực tiễn, đảm bảo tính </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indent="0" algn="just">
              <a:buNone/>
            </a:pPr>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khả thi, phù hợp tiêu chuẩn quốc tế</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algn="just"/>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M</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ở rộng, gia tăng quyền, lợi ích, </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algn="just"/>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tạo sự hấp dẫn để thu hút người </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algn="just"/>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lao động tham gia BHXH; thụ</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algn="just"/>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hưởng</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indent="0" algn="just">
              <a:buNone/>
            </a:pP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p:txBody>
      </p:sp>
      <p:sp>
        <p:nvSpPr>
          <p:cNvPr id="22" name="TextBox 7"/>
          <p:cNvSpPr txBox="1"/>
          <p:nvPr/>
        </p:nvSpPr>
        <p:spPr>
          <a:xfrm>
            <a:off x="1349917" y="1395022"/>
            <a:ext cx="3025198" cy="602729"/>
          </a:xfrm>
          <a:prstGeom prst="rect">
            <a:avLst/>
          </a:prstGeom>
        </p:spPr>
        <p:txBody>
          <a:bodyPr wrap="square" lIns="0" tIns="0" rIns="0" bIns="0" rtlCol="0" anchor="t">
            <a:spAutoFit/>
          </a:bodyPr>
          <a:lstStyle/>
          <a:p>
            <a:pPr algn="ctr">
              <a:lnSpc>
                <a:spcPts val="4663"/>
              </a:lnSpc>
            </a:pPr>
            <a:r>
              <a:rPr lang="en-US" sz="3331" b="1" dirty="0">
                <a:solidFill>
                  <a:srgbClr val="FFFFFF"/>
                </a:solidFill>
                <a:latin typeface="Times New Roman" panose="02020603050405020304" pitchFamily="18" charset="0"/>
                <a:cs typeface="Times New Roman" panose="02020603050405020304" pitchFamily="18" charset="0"/>
              </a:rPr>
              <a:t>1. MỤC TIÊU</a:t>
            </a:r>
          </a:p>
        </p:txBody>
      </p:sp>
      <p:sp>
        <p:nvSpPr>
          <p:cNvPr id="23" name="TextBox 7"/>
          <p:cNvSpPr txBox="1"/>
          <p:nvPr/>
        </p:nvSpPr>
        <p:spPr>
          <a:xfrm>
            <a:off x="6060491" y="1795717"/>
            <a:ext cx="2288414" cy="564835"/>
          </a:xfrm>
          <a:prstGeom prst="rect">
            <a:avLst/>
          </a:prstGeom>
        </p:spPr>
        <p:txBody>
          <a:bodyPr lIns="0" tIns="0" rIns="0" bIns="0" rtlCol="0" anchor="t">
            <a:spAutoFit/>
          </a:bodyPr>
          <a:lstStyle/>
          <a:p>
            <a:pPr algn="ctr">
              <a:lnSpc>
                <a:spcPts val="4663"/>
              </a:lnSpc>
            </a:pPr>
            <a:r>
              <a:rPr lang="en-US" sz="3331" b="1" dirty="0">
                <a:solidFill>
                  <a:srgbClr val="FFFFFF"/>
                </a:solidFill>
                <a:latin typeface="Times New Roman" panose="02020603050405020304" pitchFamily="18" charset="0"/>
                <a:cs typeface="Times New Roman" panose="02020603050405020304" pitchFamily="18" charset="0"/>
              </a:rPr>
              <a:t>ĐIỀU KIỆN</a:t>
            </a:r>
          </a:p>
        </p:txBody>
      </p:sp>
      <p:sp>
        <p:nvSpPr>
          <p:cNvPr id="24" name="Freeform 23"/>
          <p:cNvSpPr/>
          <p:nvPr/>
        </p:nvSpPr>
        <p:spPr>
          <a:xfrm>
            <a:off x="5603358" y="989257"/>
            <a:ext cx="6324494" cy="5737446"/>
          </a:xfrm>
          <a:custGeom>
            <a:avLst/>
            <a:gdLst/>
            <a:ahLst/>
            <a:cxnLst/>
            <a:rect l="l" t="t" r="r" b="b"/>
            <a:pathLst>
              <a:path w="8109143" h="9980483">
                <a:moveTo>
                  <a:pt x="0" y="0"/>
                </a:moveTo>
                <a:lnTo>
                  <a:pt x="8109143" y="0"/>
                </a:lnTo>
                <a:lnTo>
                  <a:pt x="8109143" y="9980483"/>
                </a:lnTo>
                <a:lnTo>
                  <a:pt x="0" y="9980483"/>
                </a:lnTo>
                <a:lnTo>
                  <a:pt x="0" y="0"/>
                </a:lnTo>
                <a:close/>
              </a:path>
            </a:pathLst>
          </a:custGeom>
          <a:blipFill>
            <a:blip r:embed="rId3">
              <a:extLst>
                <a:ext uri="{96DAC541-7B7A-43D3-8B79-37D633B846F1}">
                  <asvg:svgBlip xmlns="" xmlns:asvg="http://schemas.microsoft.com/office/drawing/2016/SVG/main" r:embed="rId4"/>
                </a:ext>
              </a:extLst>
            </a:blip>
            <a:stretch>
              <a:fillRect/>
            </a:stretch>
          </a:blipFill>
        </p:spPr>
        <p:txBody>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52396" indent="0" algn="just">
              <a:buNone/>
            </a:pPr>
            <a:endParaRPr lang="en-US" dirty="0">
              <a:latin typeface="Roboto Condensed" panose="02000000000000000000" pitchFamily="2" charset="0"/>
              <a:ea typeface="Roboto Condensed" panose="02000000000000000000" pitchFamily="2" charset="0"/>
              <a:cs typeface="Roboto Condensed" panose="02000000000000000000" pitchFamily="2" charset="0"/>
            </a:endParaRPr>
          </a:p>
          <a:p>
            <a:pPr marL="152396" indent="0" algn="just">
              <a:buNone/>
            </a:pPr>
            <a:endParaRPr lang="en-US" dirty="0">
              <a:latin typeface="Roboto Condensed" panose="02000000000000000000" pitchFamily="2" charset="0"/>
              <a:ea typeface="Roboto Condensed" panose="02000000000000000000" pitchFamily="2" charset="0"/>
              <a:cs typeface="Roboto Condensed" panose="02000000000000000000" pitchFamily="2" charset="0"/>
            </a:endParaRPr>
          </a:p>
          <a:p>
            <a:pPr marL="152396" indent="0" algn="just">
              <a:buNone/>
            </a:pPr>
            <a:endParaRPr lang="en-US" dirty="0">
              <a:latin typeface="Roboto Condensed" panose="02000000000000000000" pitchFamily="2" charset="0"/>
              <a:ea typeface="Roboto Condensed" panose="02000000000000000000" pitchFamily="2" charset="0"/>
              <a:cs typeface="Roboto Condensed" panose="02000000000000000000" pitchFamily="2" charset="0"/>
            </a:endParaRPr>
          </a:p>
          <a:p>
            <a:pPr marL="152396" indent="0" algn="just">
              <a:buNone/>
            </a:pPr>
            <a:endParaRPr lang="en-US" dirty="0">
              <a:latin typeface="Roboto Condensed" panose="02000000000000000000" pitchFamily="2" charset="0"/>
              <a:ea typeface="Roboto Condensed" panose="02000000000000000000" pitchFamily="2" charset="0"/>
              <a:cs typeface="Roboto Condensed" panose="02000000000000000000" pitchFamily="2" charset="0"/>
            </a:endParaRPr>
          </a:p>
          <a:p>
            <a:pPr marL="152396" indent="0" algn="just">
              <a:buNone/>
            </a:pPr>
            <a:endParaRPr lang="en-US" dirty="0">
              <a:latin typeface="Roboto Condensed" panose="02000000000000000000" pitchFamily="2" charset="0"/>
              <a:ea typeface="Roboto Condensed" panose="02000000000000000000" pitchFamily="2" charset="0"/>
              <a:cs typeface="Roboto Condensed" panose="02000000000000000000" pitchFamily="2" charset="0"/>
            </a:endParaRPr>
          </a:p>
          <a:p>
            <a:pPr marL="152396" algn="just"/>
            <a:r>
              <a:rPr lang="vi-VN" b="1" dirty="0">
                <a:latin typeface="Roboto Condensed" panose="02000000000000000000" pitchFamily="2" charset="0"/>
                <a:ea typeface="Roboto Condensed" panose="02000000000000000000" pitchFamily="2" charset="0"/>
                <a:cs typeface="Roboto Condensed" panose="02000000000000000000" pitchFamily="2" charset="0"/>
              </a:rPr>
              <a:t> </a:t>
            </a:r>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Bảo đảm quyền an sinh xã hội</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algn="just"/>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Kế thừa,</a:t>
            </a:r>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phát triển những quy định </a:t>
            </a:r>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p>
          <a:p>
            <a:pPr marL="152396" algn="just"/>
            <a:r>
              <a:rPr lang="en-US" sz="2400" b="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hiện</a:t>
            </a:r>
            <a:r>
              <a:rPr lang="en-US" sz="2400" b="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hành</a:t>
            </a:r>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phù</a:t>
            </a:r>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hợp, sửa đổi các quy định </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algn="just"/>
            <a:r>
              <a:rPr lang="en-US" sz="2400" b="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chưa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phù hợp. </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algn="just"/>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a:t>
            </a:r>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Bảo vệ quyền và lợi ích hợp pháp của </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algn="just"/>
            <a:r>
              <a:rPr lang="en-US" sz="2400" b="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các </a:t>
            </a:r>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b</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ên tham gia BHXH. </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algn="just"/>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Xây dựng các chế độ BHXH theo nguyên </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algn="just"/>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tắc đóng - hưởng, công bằng, bình đẳng, </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algn="just"/>
            <a:r>
              <a:rPr lang="en-US" sz="2400" b="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c</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hia</a:t>
            </a:r>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s</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ẻ và bền vững. </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algn="just"/>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Tham khảo và tiếp thu có chọn lọc kinh </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152396" algn="just"/>
            <a:r>
              <a:rPr lang="en-US" sz="2400" b="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vi-VN" sz="2400" b="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nghiệm </a:t>
            </a: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thế giới</a:t>
            </a:r>
            <a:r>
              <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a:t>
            </a:r>
          </a:p>
        </p:txBody>
      </p:sp>
      <p:sp>
        <p:nvSpPr>
          <p:cNvPr id="26" name="TextBox 7"/>
          <p:cNvSpPr txBox="1"/>
          <p:nvPr/>
        </p:nvSpPr>
        <p:spPr>
          <a:xfrm>
            <a:off x="7179624" y="1093658"/>
            <a:ext cx="3025198" cy="1205458"/>
          </a:xfrm>
          <a:prstGeom prst="rect">
            <a:avLst/>
          </a:prstGeom>
        </p:spPr>
        <p:txBody>
          <a:bodyPr wrap="square" lIns="0" tIns="0" rIns="0" bIns="0" rtlCol="0" anchor="t">
            <a:spAutoFit/>
          </a:bodyPr>
          <a:lstStyle/>
          <a:p>
            <a:pPr algn="ctr">
              <a:lnSpc>
                <a:spcPts val="4663"/>
              </a:lnSpc>
            </a:pPr>
            <a:r>
              <a:rPr lang="en-US" sz="3331" b="1" dirty="0">
                <a:solidFill>
                  <a:srgbClr val="FFFFFF"/>
                </a:solidFill>
                <a:latin typeface="Times New Roman" panose="02020603050405020304" pitchFamily="18" charset="0"/>
                <a:cs typeface="Times New Roman" panose="02020603050405020304" pitchFamily="18" charset="0"/>
              </a:rPr>
              <a:t>2. QUAN ĐIỂM CHỈ ĐẠO</a:t>
            </a:r>
          </a:p>
        </p:txBody>
      </p:sp>
      <p:sp>
        <p:nvSpPr>
          <p:cNvPr id="27" name="TextBox 26">
            <a:extLst>
              <a:ext uri="{FF2B5EF4-FFF2-40B4-BE49-F238E27FC236}">
                <a16:creationId xmlns="" xmlns:a16="http://schemas.microsoft.com/office/drawing/2014/main" id="{57C411FE-8E91-FD0A-4A94-14CF349F3A96}"/>
              </a:ext>
            </a:extLst>
          </p:cNvPr>
          <p:cNvSpPr txBox="1"/>
          <p:nvPr/>
        </p:nvSpPr>
        <p:spPr>
          <a:xfrm>
            <a:off x="-298384" y="357432"/>
            <a:ext cx="8376979" cy="369332"/>
          </a:xfrm>
          <a:prstGeom prst="rect">
            <a:avLst/>
          </a:prstGeom>
          <a:solidFill>
            <a:schemeClr val="bg1"/>
          </a:solidFill>
        </p:spPr>
        <p:txBody>
          <a:bodyPr wrap="square" rtlCol="0">
            <a:spAutoFit/>
          </a:bodyPr>
          <a:lstStyle/>
          <a:p>
            <a:pPr algn="ctr"/>
            <a:endParaRPr lang="en-US" sz="1800" b="1" dirty="0">
              <a:solidFill>
                <a:srgbClr val="080CB8"/>
              </a:solidFill>
              <a:latin typeface="Times New Roman" panose="02020603050405020304" pitchFamily="18" charset="0"/>
              <a:cs typeface="Times New Roman" panose="02020603050405020304" pitchFamily="18" charset="0"/>
            </a:endParaRPr>
          </a:p>
        </p:txBody>
      </p:sp>
      <p:sp>
        <p:nvSpPr>
          <p:cNvPr id="11" name="Rectangle 10"/>
          <p:cNvSpPr/>
          <p:nvPr/>
        </p:nvSpPr>
        <p:spPr>
          <a:xfrm>
            <a:off x="646162" y="324417"/>
            <a:ext cx="6487886" cy="523220"/>
          </a:xfrm>
          <a:prstGeom prst="rect">
            <a:avLst/>
          </a:prstGeom>
          <a:solidFill>
            <a:schemeClr val="bg1"/>
          </a:solidFill>
        </p:spPr>
        <p:txBody>
          <a:bodyPr wrap="square">
            <a:spAutoFit/>
          </a:bodyPr>
          <a:lstStyle/>
          <a:p>
            <a:pPr algn="ctr"/>
            <a:r>
              <a:rPr lang="en-US" sz="2800" b="1" dirty="0" smtClean="0">
                <a:solidFill>
                  <a:srgbClr val="080CB8"/>
                </a:solidFill>
                <a:latin typeface="Times New Roman" panose="02020603050405020304" pitchFamily="18" charset="0"/>
                <a:cs typeface="Times New Roman" panose="02020603050405020304" pitchFamily="18" charset="0"/>
              </a:rPr>
              <a:t>II. MỤC TIÊU, QUAN ĐIỂM CHỈ ĐẠO</a:t>
            </a:r>
            <a:endParaRPr lang="en-US" sz="2800" b="1" dirty="0">
              <a:solidFill>
                <a:srgbClr val="080CB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86681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down)">
                                      <p:cBhvr>
                                        <p:cTn id="7" dur="500"/>
                                        <p:tgtEl>
                                          <p:spTgt spid="2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wipe(down)">
                                      <p:cBhvr>
                                        <p:cTn id="10" dur="500"/>
                                        <p:tgtEl>
                                          <p:spTgt spid="2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wipe(down)">
                                      <p:cBhvr>
                                        <p:cTn id="15"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0AC19BB-98B8-D56A-FFEB-6D64AF3D78B2}"/>
              </a:ext>
            </a:extLst>
          </p:cNvPr>
          <p:cNvSpPr txBox="1">
            <a:spLocks/>
          </p:cNvSpPr>
          <p:nvPr/>
        </p:nvSpPr>
        <p:spPr>
          <a:xfrm>
            <a:off x="1241935" y="1988902"/>
            <a:ext cx="9311574" cy="163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x-none" b="1" dirty="0">
              <a:solidFill>
                <a:srgbClr val="0000FF"/>
              </a:solidFill>
              <a:latin typeface="Montserrat" pitchFamily="2" charset="77"/>
            </a:endParaRPr>
          </a:p>
        </p:txBody>
      </p:sp>
      <p:graphicFrame>
        <p:nvGraphicFramePr>
          <p:cNvPr id="6" name="Diagram 5">
            <a:extLst>
              <a:ext uri="{FF2B5EF4-FFF2-40B4-BE49-F238E27FC236}">
                <a16:creationId xmlns="" xmlns:a16="http://schemas.microsoft.com/office/drawing/2014/main" id="{E2173DCD-9EF6-5EB8-A9C3-A09256DEFFC4}"/>
              </a:ext>
            </a:extLst>
          </p:cNvPr>
          <p:cNvGraphicFramePr/>
          <p:nvPr>
            <p:extLst>
              <p:ext uri="{D42A27DB-BD31-4B8C-83A1-F6EECF244321}">
                <p14:modId xmlns:p14="http://schemas.microsoft.com/office/powerpoint/2010/main" val="3428641306"/>
              </p:ext>
            </p:extLst>
          </p:nvPr>
        </p:nvGraphicFramePr>
        <p:xfrm>
          <a:off x="1031927" y="1743567"/>
          <a:ext cx="9936758" cy="46127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430603" y="334125"/>
            <a:ext cx="5189067" cy="523220"/>
          </a:xfrm>
          <a:prstGeom prst="rect">
            <a:avLst/>
          </a:prstGeom>
          <a:solidFill>
            <a:schemeClr val="bg1"/>
          </a:solidFill>
        </p:spPr>
        <p:txBody>
          <a:bodyPr wrap="square">
            <a:spAutoFit/>
          </a:bodyPr>
          <a:lstStyle/>
          <a:p>
            <a:pPr algn="ctr"/>
            <a:r>
              <a:rPr lang="en-US" sz="2800" b="1" dirty="0" smtClean="0">
                <a:solidFill>
                  <a:srgbClr val="FF0000"/>
                </a:solidFill>
                <a:latin typeface="Times New Roman" panose="02020603050405020304" pitchFamily="18" charset="0"/>
                <a:cs typeface="Times New Roman" panose="02020603050405020304" pitchFamily="18" charset="0"/>
              </a:rPr>
              <a:t>LUẬT BHXH 41/2024/QH15</a:t>
            </a:r>
            <a:endParaRPr lang="en-US"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041963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81732" y="1416265"/>
            <a:ext cx="1099981" cy="461665"/>
          </a:xfrm>
          <a:prstGeom prst="rect">
            <a:avLst/>
          </a:prstGeom>
        </p:spPr>
        <p:txBody>
          <a:bodyPr wrap="none">
            <a:spAutoFit/>
          </a:bodyPr>
          <a:lstStyle/>
          <a:p>
            <a:r>
              <a:rPr lang="en" sz="2400" b="1" i="1" dirty="0">
                <a:solidFill>
                  <a:srgbClr val="FF0000"/>
                </a:solidFill>
              </a:rPr>
              <a:t> </a:t>
            </a:r>
            <a:r>
              <a:rPr lang="af-ZA" sz="2400" b="1" i="1" dirty="0">
                <a:solidFill>
                  <a:srgbClr val="FF0000"/>
                </a:solidFill>
                <a:latin typeface="Times New Roman" panose="02020603050405020304" pitchFamily="18" charset="0"/>
                <a:cs typeface="Times New Roman" panose="02020603050405020304" pitchFamily="18" charset="0"/>
              </a:rPr>
              <a:t>Điều 2</a:t>
            </a:r>
            <a:endParaRPr lang="en-US" sz="2400" b="1" i="1" dirty="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486650" y="1385487"/>
            <a:ext cx="7045518" cy="492443"/>
          </a:xfrm>
          <a:prstGeom prst="rect">
            <a:avLst/>
          </a:prstGeom>
        </p:spPr>
        <p:txBody>
          <a:bodyPr wrap="none">
            <a:spAutoFit/>
          </a:bodyPr>
          <a:lstStyle/>
          <a:p>
            <a:r>
              <a:rPr lang="en-US" sz="2600" b="1" dirty="0">
                <a:solidFill>
                  <a:srgbClr val="0000FF"/>
                </a:solidFill>
                <a:latin typeface="Times New Roman" panose="02020603050405020304" pitchFamily="18" charset="0"/>
                <a:cs typeface="Times New Roman" panose="02020603050405020304" pitchFamily="18" charset="0"/>
              </a:rPr>
              <a:t>a. </a:t>
            </a:r>
            <a:r>
              <a:rPr lang="en-US" sz="2600" b="1" dirty="0" err="1">
                <a:solidFill>
                  <a:srgbClr val="0000FF"/>
                </a:solidFill>
                <a:latin typeface="Times New Roman" panose="02020603050405020304" pitchFamily="18" charset="0"/>
                <a:cs typeface="Times New Roman" panose="02020603050405020304" pitchFamily="18" charset="0"/>
              </a:rPr>
              <a:t>Mở</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rộng</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đối</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tượng</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tham</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gia</a:t>
            </a:r>
            <a:r>
              <a:rPr lang="en-US" sz="2600" b="1" dirty="0">
                <a:solidFill>
                  <a:srgbClr val="0000FF"/>
                </a:solidFill>
                <a:latin typeface="Times New Roman" panose="02020603050405020304" pitchFamily="18" charset="0"/>
                <a:cs typeface="Times New Roman" panose="02020603050405020304" pitchFamily="18" charset="0"/>
              </a:rPr>
              <a:t> BHXH </a:t>
            </a:r>
            <a:r>
              <a:rPr lang="en-US" sz="2600" b="1" dirty="0" err="1">
                <a:solidFill>
                  <a:srgbClr val="0000FF"/>
                </a:solidFill>
                <a:latin typeface="Times New Roman" panose="02020603050405020304" pitchFamily="18" charset="0"/>
                <a:cs typeface="Times New Roman" panose="02020603050405020304" pitchFamily="18" charset="0"/>
              </a:rPr>
              <a:t>bắt</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buộc</a:t>
            </a:r>
            <a:r>
              <a:rPr lang="en-US" sz="2400" b="1" dirty="0">
                <a:solidFill>
                  <a:srgbClr val="0000FF"/>
                </a:solidFill>
                <a:latin typeface="Times New Roman" panose="02020603050405020304" pitchFamily="18" charset="0"/>
                <a:cs typeface="Times New Roman" panose="02020603050405020304" pitchFamily="18" charset="0"/>
              </a:rPr>
              <a:t>:</a:t>
            </a:r>
            <a:endParaRPr lang="en-US" sz="2400" dirty="0">
              <a:solidFill>
                <a:srgbClr val="0000FF"/>
              </a:solidFill>
            </a:endParaRPr>
          </a:p>
        </p:txBody>
      </p:sp>
      <p:sp>
        <p:nvSpPr>
          <p:cNvPr id="10" name="Rectangle 9"/>
          <p:cNvSpPr/>
          <p:nvPr/>
        </p:nvSpPr>
        <p:spPr>
          <a:xfrm>
            <a:off x="521704" y="366931"/>
            <a:ext cx="6487886"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BHTN</a:t>
            </a:r>
          </a:p>
        </p:txBody>
      </p:sp>
      <p:sp>
        <p:nvSpPr>
          <p:cNvPr id="4" name="Rectangle 3"/>
          <p:cNvSpPr/>
          <p:nvPr/>
        </p:nvSpPr>
        <p:spPr>
          <a:xfrm>
            <a:off x="590530" y="953153"/>
            <a:ext cx="4970528" cy="461665"/>
          </a:xfrm>
          <a:prstGeom prst="rect">
            <a:avLst/>
          </a:prstGeom>
        </p:spPr>
        <p:txBody>
          <a:bodyPr wrap="none">
            <a:spAutoFit/>
          </a:bodyPr>
          <a:lstStyle/>
          <a:p>
            <a:r>
              <a:rPr lang="en-US" altLang="en-US" sz="2400" b="1" dirty="0">
                <a:solidFill>
                  <a:srgbClr val="FF0000"/>
                </a:solidFill>
                <a:latin typeface="Times New Roman" pitchFamily="18" charset="0"/>
                <a:cs typeface="Times New Roman" pitchFamily="18" charset="0"/>
              </a:rPr>
              <a:t>1</a:t>
            </a:r>
            <a:r>
              <a:rPr lang="en-US" altLang="en-US" sz="2400" b="1" dirty="0" smtClean="0">
                <a:solidFill>
                  <a:srgbClr val="FF0000"/>
                </a:solidFill>
                <a:latin typeface="Times New Roman" pitchFamily="18" charset="0"/>
                <a:cs typeface="Times New Roman" pitchFamily="18" charset="0"/>
              </a:rPr>
              <a:t>. VỀ </a:t>
            </a:r>
            <a:r>
              <a:rPr lang="en" sz="2400" b="1" dirty="0">
                <a:solidFill>
                  <a:srgbClr val="FF0000"/>
                </a:solidFill>
                <a:latin typeface="Times New Roman" pitchFamily="18" charset="0"/>
                <a:cs typeface="Times New Roman" pitchFamily="18" charset="0"/>
              </a:rPr>
              <a:t>ĐỐI TƯỢNG THAM GIA(tt) </a:t>
            </a:r>
            <a:endParaRPr lang="en-US" altLang="en-US" sz="2400" b="1" dirty="0">
              <a:solidFill>
                <a:srgbClr val="FF0000"/>
              </a:solidFill>
              <a:latin typeface="Times New Roman" pitchFamily="18" charset="0"/>
              <a:cs typeface="Times New Roman" pitchFamily="18" charset="0"/>
            </a:endParaRPr>
          </a:p>
        </p:txBody>
      </p:sp>
      <p:sp>
        <p:nvSpPr>
          <p:cNvPr id="11" name="object 3"/>
          <p:cNvSpPr txBox="1"/>
          <p:nvPr/>
        </p:nvSpPr>
        <p:spPr>
          <a:xfrm>
            <a:off x="972575" y="1817655"/>
            <a:ext cx="11022780" cy="4082528"/>
          </a:xfrm>
          <a:prstGeom prst="rect">
            <a:avLst/>
          </a:prstGeom>
        </p:spPr>
        <p:txBody>
          <a:bodyPr vert="horz" wrap="square" lIns="0" tIns="187325" rIns="0" bIns="0" rtlCol="0">
            <a:spAutoFit/>
          </a:bodyPr>
          <a:lstStyle/>
          <a:p>
            <a:pPr marL="354965" lvl="1" indent="-342265">
              <a:lnSpc>
                <a:spcPct val="100000"/>
              </a:lnSpc>
              <a:spcBef>
                <a:spcPts val="300"/>
              </a:spcBef>
              <a:buFont typeface="Wingdings"/>
              <a:buChar char=""/>
              <a:tabLst>
                <a:tab pos="354965" algn="l"/>
              </a:tabLst>
            </a:pPr>
            <a:r>
              <a:rPr lang="en-US" sz="2400" b="1" dirty="0" err="1" smtClean="0">
                <a:solidFill>
                  <a:srgbClr val="FF0000"/>
                </a:solidFill>
                <a:latin typeface="Times New Roman" panose="02020603050405020304" pitchFamily="18" charset="0"/>
                <a:cs typeface="Times New Roman" panose="02020603050405020304" pitchFamily="18" charset="0"/>
              </a:rPr>
              <a:t>Chủ</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hộ</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kinh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doanh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của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hộ</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kinh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doanh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có</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smtClean="0">
                <a:solidFill>
                  <a:srgbClr val="0000FF"/>
                </a:solidFill>
                <a:latin typeface="Times New Roman" panose="02020603050405020304" pitchFamily="18" charset="0"/>
                <a:cs typeface="Times New Roman" panose="02020603050405020304" pitchFamily="18" charset="0"/>
              </a:rPr>
              <a:t>ĐKKD;</a:t>
            </a:r>
          </a:p>
          <a:p>
            <a:pPr marL="354965" lvl="1" indent="-342265">
              <a:lnSpc>
                <a:spcPct val="100000"/>
              </a:lnSpc>
              <a:spcBef>
                <a:spcPts val="300"/>
              </a:spcBef>
              <a:buFont typeface="Wingdings"/>
              <a:buChar char=""/>
              <a:tabLst>
                <a:tab pos="354965" algn="l"/>
              </a:tabLst>
            </a:pPr>
            <a:r>
              <a:rPr lang="vi-VN" sz="2400" b="1" dirty="0">
                <a:solidFill>
                  <a:srgbClr val="0000FF"/>
                </a:solidFill>
                <a:latin typeface="Times New Roman"/>
                <a:cs typeface="Times New Roman"/>
              </a:rPr>
              <a:t>Người</a:t>
            </a:r>
            <a:r>
              <a:rPr lang="vi-VN" sz="2400" b="1" spc="265" dirty="0">
                <a:solidFill>
                  <a:srgbClr val="0000FF"/>
                </a:solidFill>
                <a:latin typeface="Times New Roman"/>
                <a:cs typeface="Times New Roman"/>
              </a:rPr>
              <a:t> </a:t>
            </a:r>
            <a:r>
              <a:rPr lang="vi-VN" sz="2400" b="1" dirty="0">
                <a:solidFill>
                  <a:srgbClr val="0000FF"/>
                </a:solidFill>
                <a:latin typeface="Times New Roman"/>
                <a:cs typeface="Times New Roman"/>
              </a:rPr>
              <a:t>quản</a:t>
            </a:r>
            <a:r>
              <a:rPr lang="vi-VN" sz="2400" b="1" spc="260" dirty="0">
                <a:solidFill>
                  <a:srgbClr val="0000FF"/>
                </a:solidFill>
                <a:latin typeface="Times New Roman"/>
                <a:cs typeface="Times New Roman"/>
              </a:rPr>
              <a:t> </a:t>
            </a:r>
            <a:r>
              <a:rPr lang="vi-VN" sz="2400" b="1" dirty="0">
                <a:solidFill>
                  <a:srgbClr val="0000FF"/>
                </a:solidFill>
                <a:latin typeface="Times New Roman"/>
                <a:cs typeface="Times New Roman"/>
              </a:rPr>
              <a:t>lý</a:t>
            </a:r>
            <a:r>
              <a:rPr lang="vi-VN" sz="2400" b="1" spc="265" dirty="0">
                <a:solidFill>
                  <a:srgbClr val="0000FF"/>
                </a:solidFill>
                <a:latin typeface="Times New Roman"/>
                <a:cs typeface="Times New Roman"/>
              </a:rPr>
              <a:t> </a:t>
            </a:r>
            <a:r>
              <a:rPr lang="vi-VN" sz="2400" b="1" dirty="0">
                <a:solidFill>
                  <a:srgbClr val="0000FF"/>
                </a:solidFill>
                <a:latin typeface="Times New Roman"/>
                <a:cs typeface="Times New Roman"/>
              </a:rPr>
              <a:t>doanh</a:t>
            </a:r>
            <a:r>
              <a:rPr lang="vi-VN" sz="2400" b="1" spc="275" dirty="0">
                <a:solidFill>
                  <a:srgbClr val="0000FF"/>
                </a:solidFill>
                <a:latin typeface="Times New Roman"/>
                <a:cs typeface="Times New Roman"/>
              </a:rPr>
              <a:t> </a:t>
            </a:r>
            <a:r>
              <a:rPr lang="vi-VN" sz="2400" b="1" dirty="0">
                <a:solidFill>
                  <a:srgbClr val="0000FF"/>
                </a:solidFill>
                <a:latin typeface="Times New Roman"/>
                <a:cs typeface="Times New Roman"/>
              </a:rPr>
              <a:t>nghiệp,</a:t>
            </a:r>
            <a:r>
              <a:rPr lang="vi-VN" sz="2400" b="1" spc="275" dirty="0">
                <a:solidFill>
                  <a:srgbClr val="0000FF"/>
                </a:solidFill>
                <a:latin typeface="Times New Roman"/>
                <a:cs typeface="Times New Roman"/>
              </a:rPr>
              <a:t> </a:t>
            </a:r>
            <a:r>
              <a:rPr lang="vi-VN" sz="2400" b="1" dirty="0">
                <a:solidFill>
                  <a:srgbClr val="0000FF"/>
                </a:solidFill>
                <a:latin typeface="Times New Roman"/>
                <a:cs typeface="Times New Roman"/>
              </a:rPr>
              <a:t>thành</a:t>
            </a:r>
            <a:r>
              <a:rPr lang="vi-VN" sz="2400" b="1" spc="265" dirty="0">
                <a:solidFill>
                  <a:srgbClr val="0000FF"/>
                </a:solidFill>
                <a:latin typeface="Times New Roman"/>
                <a:cs typeface="Times New Roman"/>
              </a:rPr>
              <a:t> </a:t>
            </a:r>
            <a:r>
              <a:rPr lang="vi-VN" sz="2400" b="1" dirty="0">
                <a:solidFill>
                  <a:srgbClr val="0000FF"/>
                </a:solidFill>
                <a:latin typeface="Times New Roman"/>
                <a:cs typeface="Times New Roman"/>
              </a:rPr>
              <a:t>viên</a:t>
            </a:r>
            <a:r>
              <a:rPr lang="vi-VN" sz="2400" b="1" spc="265" dirty="0">
                <a:solidFill>
                  <a:srgbClr val="0000FF"/>
                </a:solidFill>
                <a:latin typeface="Times New Roman"/>
                <a:cs typeface="Times New Roman"/>
              </a:rPr>
              <a:t> </a:t>
            </a:r>
            <a:r>
              <a:rPr lang="vi-VN" sz="2400" b="1" dirty="0">
                <a:solidFill>
                  <a:srgbClr val="0000FF"/>
                </a:solidFill>
                <a:latin typeface="Times New Roman"/>
                <a:cs typeface="Times New Roman"/>
              </a:rPr>
              <a:t>HĐQT,</a:t>
            </a:r>
            <a:r>
              <a:rPr lang="vi-VN" sz="2400" b="1" spc="280" dirty="0">
                <a:solidFill>
                  <a:srgbClr val="0000FF"/>
                </a:solidFill>
                <a:latin typeface="Times New Roman"/>
                <a:cs typeface="Times New Roman"/>
              </a:rPr>
              <a:t> </a:t>
            </a:r>
            <a:r>
              <a:rPr lang="vi-VN" sz="2400" b="1" spc="-20" dirty="0">
                <a:solidFill>
                  <a:srgbClr val="0000FF"/>
                </a:solidFill>
                <a:latin typeface="Times New Roman"/>
                <a:cs typeface="Times New Roman"/>
              </a:rPr>
              <a:t>TGĐ, </a:t>
            </a:r>
            <a:r>
              <a:rPr lang="vi-VN" sz="2400" b="1" dirty="0" smtClean="0">
                <a:solidFill>
                  <a:srgbClr val="0000FF"/>
                </a:solidFill>
                <a:latin typeface="Times New Roman"/>
                <a:cs typeface="Times New Roman"/>
              </a:rPr>
              <a:t>GĐ</a:t>
            </a:r>
            <a:r>
              <a:rPr lang="vi-VN" sz="2400" b="1" dirty="0">
                <a:solidFill>
                  <a:srgbClr val="0000FF"/>
                </a:solidFill>
                <a:latin typeface="Times New Roman"/>
                <a:cs typeface="Times New Roman"/>
              </a:rPr>
              <a:t>,</a:t>
            </a:r>
            <a:r>
              <a:rPr lang="vi-VN" sz="2400" b="1" spc="145" dirty="0">
                <a:solidFill>
                  <a:srgbClr val="0000FF"/>
                </a:solidFill>
                <a:latin typeface="Times New Roman"/>
                <a:cs typeface="Times New Roman"/>
              </a:rPr>
              <a:t> </a:t>
            </a:r>
            <a:r>
              <a:rPr lang="vi-VN" sz="2400" b="1" dirty="0">
                <a:solidFill>
                  <a:srgbClr val="0000FF"/>
                </a:solidFill>
                <a:latin typeface="Times New Roman"/>
                <a:cs typeface="Times New Roman"/>
              </a:rPr>
              <a:t>thành</a:t>
            </a:r>
            <a:r>
              <a:rPr lang="vi-VN" sz="2400" b="1" spc="140" dirty="0">
                <a:solidFill>
                  <a:srgbClr val="0000FF"/>
                </a:solidFill>
                <a:latin typeface="Times New Roman"/>
                <a:cs typeface="Times New Roman"/>
              </a:rPr>
              <a:t> </a:t>
            </a:r>
            <a:r>
              <a:rPr lang="vi-VN" sz="2400" b="1" dirty="0">
                <a:solidFill>
                  <a:srgbClr val="0000FF"/>
                </a:solidFill>
                <a:latin typeface="Times New Roman"/>
                <a:cs typeface="Times New Roman"/>
              </a:rPr>
              <a:t>viên</a:t>
            </a:r>
            <a:r>
              <a:rPr lang="vi-VN" sz="2400" b="1" spc="150" dirty="0">
                <a:solidFill>
                  <a:srgbClr val="0000FF"/>
                </a:solidFill>
                <a:latin typeface="Times New Roman"/>
                <a:cs typeface="Times New Roman"/>
              </a:rPr>
              <a:t> </a:t>
            </a:r>
            <a:r>
              <a:rPr lang="vi-VN" sz="2400" b="1" dirty="0">
                <a:solidFill>
                  <a:srgbClr val="0000FF"/>
                </a:solidFill>
                <a:latin typeface="Times New Roman"/>
                <a:cs typeface="Times New Roman"/>
              </a:rPr>
              <a:t>Ban</a:t>
            </a:r>
            <a:r>
              <a:rPr lang="vi-VN" sz="2400" b="1" spc="135" dirty="0">
                <a:solidFill>
                  <a:srgbClr val="0000FF"/>
                </a:solidFill>
                <a:latin typeface="Times New Roman"/>
                <a:cs typeface="Times New Roman"/>
              </a:rPr>
              <a:t> </a:t>
            </a:r>
            <a:r>
              <a:rPr lang="vi-VN" sz="2400" b="1" dirty="0">
                <a:solidFill>
                  <a:srgbClr val="0000FF"/>
                </a:solidFill>
                <a:latin typeface="Times New Roman"/>
                <a:cs typeface="Times New Roman"/>
              </a:rPr>
              <a:t>kiểm</a:t>
            </a:r>
            <a:r>
              <a:rPr lang="vi-VN" sz="2400" b="1" spc="140" dirty="0">
                <a:solidFill>
                  <a:srgbClr val="0000FF"/>
                </a:solidFill>
                <a:latin typeface="Times New Roman"/>
                <a:cs typeface="Times New Roman"/>
              </a:rPr>
              <a:t> </a:t>
            </a:r>
            <a:r>
              <a:rPr lang="vi-VN" sz="2400" b="1" dirty="0">
                <a:solidFill>
                  <a:srgbClr val="0000FF"/>
                </a:solidFill>
                <a:latin typeface="Times New Roman"/>
                <a:cs typeface="Times New Roman"/>
              </a:rPr>
              <a:t>soát,</a:t>
            </a:r>
            <a:r>
              <a:rPr lang="vi-VN" sz="2400" b="1" spc="145" dirty="0">
                <a:solidFill>
                  <a:srgbClr val="0000FF"/>
                </a:solidFill>
                <a:latin typeface="Times New Roman"/>
                <a:cs typeface="Times New Roman"/>
              </a:rPr>
              <a:t> </a:t>
            </a:r>
            <a:r>
              <a:rPr lang="vi-VN" sz="2400" b="1" dirty="0">
                <a:solidFill>
                  <a:srgbClr val="0000FF"/>
                </a:solidFill>
                <a:latin typeface="Times New Roman"/>
                <a:cs typeface="Times New Roman"/>
              </a:rPr>
              <a:t>người</a:t>
            </a:r>
            <a:r>
              <a:rPr lang="vi-VN" sz="2400" b="1" spc="135" dirty="0">
                <a:solidFill>
                  <a:srgbClr val="0000FF"/>
                </a:solidFill>
                <a:latin typeface="Times New Roman"/>
                <a:cs typeface="Times New Roman"/>
              </a:rPr>
              <a:t> </a:t>
            </a:r>
            <a:r>
              <a:rPr lang="vi-VN" sz="2400" b="1" dirty="0">
                <a:solidFill>
                  <a:srgbClr val="0000FF"/>
                </a:solidFill>
                <a:latin typeface="Times New Roman"/>
                <a:cs typeface="Times New Roman"/>
              </a:rPr>
              <a:t>quản</a:t>
            </a:r>
            <a:r>
              <a:rPr lang="vi-VN" sz="2400" b="1" spc="145" dirty="0">
                <a:solidFill>
                  <a:srgbClr val="0000FF"/>
                </a:solidFill>
                <a:latin typeface="Times New Roman"/>
                <a:cs typeface="Times New Roman"/>
              </a:rPr>
              <a:t> </a:t>
            </a:r>
            <a:r>
              <a:rPr lang="vi-VN" sz="2400" b="1" dirty="0">
                <a:solidFill>
                  <a:srgbClr val="0000FF"/>
                </a:solidFill>
                <a:latin typeface="Times New Roman"/>
                <a:cs typeface="Times New Roman"/>
              </a:rPr>
              <a:t>lý</a:t>
            </a:r>
            <a:r>
              <a:rPr lang="vi-VN" sz="2400" b="1" spc="135" dirty="0">
                <a:solidFill>
                  <a:srgbClr val="0000FF"/>
                </a:solidFill>
                <a:latin typeface="Times New Roman"/>
                <a:cs typeface="Times New Roman"/>
              </a:rPr>
              <a:t> </a:t>
            </a:r>
            <a:r>
              <a:rPr lang="vi-VN" sz="2400" b="1" dirty="0">
                <a:solidFill>
                  <a:srgbClr val="0000FF"/>
                </a:solidFill>
                <a:latin typeface="Times New Roman"/>
                <a:cs typeface="Times New Roman"/>
              </a:rPr>
              <a:t>điều</a:t>
            </a:r>
            <a:r>
              <a:rPr lang="vi-VN" sz="2400" b="1" spc="140" dirty="0">
                <a:solidFill>
                  <a:srgbClr val="0000FF"/>
                </a:solidFill>
                <a:latin typeface="Times New Roman"/>
                <a:cs typeface="Times New Roman"/>
              </a:rPr>
              <a:t> </a:t>
            </a:r>
            <a:r>
              <a:rPr lang="vi-VN" sz="2400" b="1" spc="-20" dirty="0">
                <a:solidFill>
                  <a:srgbClr val="0000FF"/>
                </a:solidFill>
                <a:latin typeface="Times New Roman"/>
                <a:cs typeface="Times New Roman"/>
              </a:rPr>
              <a:t>hành </a:t>
            </a:r>
            <a:r>
              <a:rPr lang="vi-VN" sz="2400" b="1" dirty="0" smtClean="0">
                <a:solidFill>
                  <a:srgbClr val="0000FF"/>
                </a:solidFill>
                <a:latin typeface="Times New Roman"/>
                <a:cs typeface="Times New Roman"/>
              </a:rPr>
              <a:t>hợp</a:t>
            </a:r>
            <a:r>
              <a:rPr lang="vi-VN" sz="2400" b="1" spc="-45" dirty="0" smtClean="0">
                <a:solidFill>
                  <a:srgbClr val="0000FF"/>
                </a:solidFill>
                <a:latin typeface="Times New Roman"/>
                <a:cs typeface="Times New Roman"/>
              </a:rPr>
              <a:t> </a:t>
            </a:r>
            <a:r>
              <a:rPr lang="vi-VN" sz="2400" b="1" dirty="0">
                <a:solidFill>
                  <a:srgbClr val="0000FF"/>
                </a:solidFill>
                <a:latin typeface="Times New Roman"/>
                <a:cs typeface="Times New Roman"/>
              </a:rPr>
              <a:t>tác</a:t>
            </a:r>
            <a:r>
              <a:rPr lang="vi-VN" sz="2400" b="1" spc="-45" dirty="0">
                <a:solidFill>
                  <a:srgbClr val="0000FF"/>
                </a:solidFill>
                <a:latin typeface="Times New Roman"/>
                <a:cs typeface="Times New Roman"/>
              </a:rPr>
              <a:t> </a:t>
            </a:r>
            <a:r>
              <a:rPr lang="vi-VN" sz="2400" b="1" dirty="0">
                <a:solidFill>
                  <a:srgbClr val="0000FF"/>
                </a:solidFill>
                <a:latin typeface="Times New Roman"/>
                <a:cs typeface="Times New Roman"/>
              </a:rPr>
              <a:t>xã,</a:t>
            </a:r>
            <a:r>
              <a:rPr lang="vi-VN" sz="2400" b="1" spc="-35" dirty="0">
                <a:solidFill>
                  <a:srgbClr val="0000FF"/>
                </a:solidFill>
                <a:latin typeface="Times New Roman"/>
                <a:cs typeface="Times New Roman"/>
              </a:rPr>
              <a:t> </a:t>
            </a:r>
            <a:r>
              <a:rPr lang="vi-VN" sz="2400" b="1" dirty="0">
                <a:solidFill>
                  <a:srgbClr val="0000FF"/>
                </a:solidFill>
                <a:latin typeface="Times New Roman"/>
                <a:cs typeface="Times New Roman"/>
              </a:rPr>
              <a:t>liên</a:t>
            </a:r>
            <a:r>
              <a:rPr lang="vi-VN" sz="2400" b="1" spc="-30" dirty="0">
                <a:solidFill>
                  <a:srgbClr val="0000FF"/>
                </a:solidFill>
                <a:latin typeface="Times New Roman"/>
                <a:cs typeface="Times New Roman"/>
              </a:rPr>
              <a:t> </a:t>
            </a:r>
            <a:r>
              <a:rPr lang="vi-VN" sz="2400" b="1" dirty="0">
                <a:solidFill>
                  <a:srgbClr val="0000FF"/>
                </a:solidFill>
                <a:latin typeface="Times New Roman"/>
                <a:cs typeface="Times New Roman"/>
              </a:rPr>
              <a:t>hiệp</a:t>
            </a:r>
            <a:r>
              <a:rPr lang="vi-VN" sz="2400" b="1" spc="-45" dirty="0">
                <a:solidFill>
                  <a:srgbClr val="0000FF"/>
                </a:solidFill>
                <a:latin typeface="Times New Roman"/>
                <a:cs typeface="Times New Roman"/>
              </a:rPr>
              <a:t> </a:t>
            </a:r>
            <a:r>
              <a:rPr lang="vi-VN" sz="2400" b="1" dirty="0">
                <a:solidFill>
                  <a:srgbClr val="0000FF"/>
                </a:solidFill>
                <a:latin typeface="Times New Roman"/>
                <a:cs typeface="Times New Roman"/>
              </a:rPr>
              <a:t>HT</a:t>
            </a:r>
            <a:r>
              <a:rPr lang="vi-VN" sz="2400" dirty="0">
                <a:solidFill>
                  <a:srgbClr val="0000FF"/>
                </a:solidFill>
                <a:latin typeface="Times New Roman"/>
                <a:cs typeface="Times New Roman"/>
              </a:rPr>
              <a:t>X</a:t>
            </a:r>
            <a:r>
              <a:rPr lang="vi-VN" sz="2400" dirty="0">
                <a:latin typeface="Times New Roman"/>
                <a:cs typeface="Times New Roman"/>
              </a:rPr>
              <a:t>…</a:t>
            </a:r>
            <a:r>
              <a:rPr lang="vi-VN" sz="2400" spc="-15" dirty="0">
                <a:latin typeface="Times New Roman"/>
                <a:cs typeface="Times New Roman"/>
              </a:rPr>
              <a:t> </a:t>
            </a:r>
            <a:r>
              <a:rPr lang="vi-VN" sz="2400" b="1" i="1" dirty="0">
                <a:solidFill>
                  <a:srgbClr val="FF0000"/>
                </a:solidFill>
                <a:latin typeface="Times New Roman"/>
                <a:cs typeface="Times New Roman"/>
              </a:rPr>
              <a:t>không</a:t>
            </a:r>
            <a:r>
              <a:rPr lang="vi-VN" sz="2400" b="1" i="1" spc="-50" dirty="0">
                <a:solidFill>
                  <a:srgbClr val="FF0000"/>
                </a:solidFill>
                <a:latin typeface="Times New Roman"/>
                <a:cs typeface="Times New Roman"/>
              </a:rPr>
              <a:t> </a:t>
            </a:r>
            <a:r>
              <a:rPr lang="vi-VN" sz="2400" b="1" i="1" dirty="0">
                <a:solidFill>
                  <a:srgbClr val="FF0000"/>
                </a:solidFill>
                <a:latin typeface="Times New Roman"/>
                <a:cs typeface="Times New Roman"/>
              </a:rPr>
              <a:t>hưởng</a:t>
            </a:r>
            <a:r>
              <a:rPr lang="vi-VN" sz="2400" b="1" i="1" spc="-45" dirty="0">
                <a:solidFill>
                  <a:srgbClr val="FF0000"/>
                </a:solidFill>
                <a:latin typeface="Times New Roman"/>
                <a:cs typeface="Times New Roman"/>
              </a:rPr>
              <a:t> </a:t>
            </a:r>
            <a:r>
              <a:rPr lang="vi-VN" sz="2400" b="1" i="1" dirty="0">
                <a:solidFill>
                  <a:srgbClr val="FF0000"/>
                </a:solidFill>
                <a:latin typeface="Times New Roman"/>
                <a:cs typeface="Times New Roman"/>
              </a:rPr>
              <a:t>tiền</a:t>
            </a:r>
            <a:r>
              <a:rPr lang="vi-VN" sz="2400" b="1" i="1" spc="-35" dirty="0">
                <a:solidFill>
                  <a:srgbClr val="FF0000"/>
                </a:solidFill>
                <a:latin typeface="Times New Roman"/>
                <a:cs typeface="Times New Roman"/>
              </a:rPr>
              <a:t> </a:t>
            </a:r>
            <a:r>
              <a:rPr lang="vi-VN" sz="2400" b="1" i="1" spc="-10" dirty="0" smtClean="0">
                <a:solidFill>
                  <a:srgbClr val="FF0000"/>
                </a:solidFill>
                <a:latin typeface="Times New Roman"/>
                <a:cs typeface="Times New Roman"/>
              </a:rPr>
              <a:t>lương</a:t>
            </a:r>
            <a:r>
              <a:rPr lang="en-US" sz="2400" b="1" i="1" spc="-10" dirty="0" smtClean="0">
                <a:solidFill>
                  <a:srgbClr val="FF0000"/>
                </a:solidFill>
                <a:latin typeface="Times New Roman"/>
                <a:cs typeface="Times New Roman"/>
              </a:rPr>
              <a:t>;</a:t>
            </a:r>
          </a:p>
          <a:p>
            <a:pPr marL="354965" lvl="1" indent="-342265">
              <a:lnSpc>
                <a:spcPct val="100000"/>
              </a:lnSpc>
              <a:spcBef>
                <a:spcPts val="300"/>
              </a:spcBef>
              <a:buFont typeface="Wingdings"/>
              <a:buChar char=""/>
              <a:tabLst>
                <a:tab pos="354965" algn="l"/>
              </a:tabLst>
            </a:pPr>
            <a:r>
              <a:rPr lang="vi-VN" sz="2400" b="1" dirty="0" smtClean="0">
                <a:solidFill>
                  <a:srgbClr val="0000FF"/>
                </a:solidFill>
                <a:latin typeface="Times New Roman"/>
                <a:cs typeface="Times New Roman"/>
              </a:rPr>
              <a:t>Người</a:t>
            </a:r>
            <a:r>
              <a:rPr lang="vi-VN" sz="2400" b="1" spc="-35" dirty="0" smtClean="0">
                <a:solidFill>
                  <a:srgbClr val="0000FF"/>
                </a:solidFill>
                <a:latin typeface="Times New Roman"/>
                <a:cs typeface="Times New Roman"/>
              </a:rPr>
              <a:t> </a:t>
            </a:r>
            <a:r>
              <a:rPr lang="vi-VN" sz="2400" b="1" dirty="0" smtClean="0">
                <a:solidFill>
                  <a:srgbClr val="0000FF"/>
                </a:solidFill>
                <a:latin typeface="Times New Roman"/>
                <a:cs typeface="Times New Roman"/>
              </a:rPr>
              <a:t>lao</a:t>
            </a:r>
            <a:r>
              <a:rPr lang="vi-VN" sz="2400" b="1" spc="-40" dirty="0" smtClean="0">
                <a:solidFill>
                  <a:srgbClr val="0000FF"/>
                </a:solidFill>
                <a:latin typeface="Times New Roman"/>
                <a:cs typeface="Times New Roman"/>
              </a:rPr>
              <a:t> </a:t>
            </a:r>
            <a:r>
              <a:rPr lang="vi-VN" sz="2400" b="1" dirty="0" smtClean="0">
                <a:solidFill>
                  <a:srgbClr val="0000FF"/>
                </a:solidFill>
                <a:latin typeface="Times New Roman"/>
                <a:cs typeface="Times New Roman"/>
              </a:rPr>
              <a:t>động</a:t>
            </a:r>
            <a:r>
              <a:rPr lang="vi-VN" sz="2400" b="1" spc="-40" dirty="0" smtClean="0">
                <a:solidFill>
                  <a:srgbClr val="0000FF"/>
                </a:solidFill>
                <a:latin typeface="Times New Roman"/>
                <a:cs typeface="Times New Roman"/>
              </a:rPr>
              <a:t> </a:t>
            </a:r>
            <a:r>
              <a:rPr lang="vi-VN" sz="2400" b="1" dirty="0" smtClean="0">
                <a:solidFill>
                  <a:srgbClr val="0000FF"/>
                </a:solidFill>
                <a:latin typeface="Times New Roman"/>
                <a:cs typeface="Times New Roman"/>
              </a:rPr>
              <a:t>làm</a:t>
            </a:r>
            <a:r>
              <a:rPr lang="vi-VN" sz="2400" b="1" spc="-25" dirty="0" smtClean="0">
                <a:solidFill>
                  <a:srgbClr val="0000FF"/>
                </a:solidFill>
                <a:latin typeface="Times New Roman"/>
                <a:cs typeface="Times New Roman"/>
              </a:rPr>
              <a:t> </a:t>
            </a:r>
            <a:r>
              <a:rPr lang="vi-VN" sz="2400" b="1" dirty="0" smtClean="0">
                <a:solidFill>
                  <a:srgbClr val="0000FF"/>
                </a:solidFill>
                <a:latin typeface="Times New Roman"/>
                <a:cs typeface="Times New Roman"/>
              </a:rPr>
              <a:t>việc</a:t>
            </a:r>
            <a:r>
              <a:rPr lang="vi-VN" sz="2400" b="1" spc="-40" dirty="0" smtClean="0">
                <a:solidFill>
                  <a:srgbClr val="0000FF"/>
                </a:solidFill>
                <a:latin typeface="Times New Roman"/>
                <a:cs typeface="Times New Roman"/>
              </a:rPr>
              <a:t> </a:t>
            </a:r>
            <a:r>
              <a:rPr lang="vi-VN" sz="2400" b="1" dirty="0" smtClean="0">
                <a:solidFill>
                  <a:srgbClr val="FF0000"/>
                </a:solidFill>
                <a:latin typeface="Times New Roman"/>
                <a:cs typeface="Times New Roman"/>
              </a:rPr>
              <a:t>không</a:t>
            </a:r>
            <a:r>
              <a:rPr lang="vi-VN" sz="2400" b="1" spc="-55" dirty="0" smtClean="0">
                <a:solidFill>
                  <a:srgbClr val="FF0000"/>
                </a:solidFill>
                <a:latin typeface="Times New Roman"/>
                <a:cs typeface="Times New Roman"/>
              </a:rPr>
              <a:t> </a:t>
            </a:r>
            <a:r>
              <a:rPr lang="vi-VN" sz="2400" b="1" dirty="0">
                <a:solidFill>
                  <a:srgbClr val="FF0000"/>
                </a:solidFill>
                <a:latin typeface="Times New Roman"/>
                <a:cs typeface="Times New Roman"/>
              </a:rPr>
              <a:t>trọn</a:t>
            </a:r>
            <a:r>
              <a:rPr lang="vi-VN" sz="2400" b="1" spc="-25" dirty="0">
                <a:solidFill>
                  <a:srgbClr val="FF0000"/>
                </a:solidFill>
                <a:latin typeface="Times New Roman"/>
                <a:cs typeface="Times New Roman"/>
              </a:rPr>
              <a:t> </a:t>
            </a:r>
            <a:r>
              <a:rPr lang="vi-VN" sz="2400" b="1" dirty="0">
                <a:solidFill>
                  <a:srgbClr val="FF0000"/>
                </a:solidFill>
                <a:latin typeface="Times New Roman"/>
                <a:cs typeface="Times New Roman"/>
              </a:rPr>
              <a:t>thời</a:t>
            </a:r>
            <a:r>
              <a:rPr lang="vi-VN" sz="2400" b="1" spc="-40" dirty="0">
                <a:solidFill>
                  <a:srgbClr val="FF0000"/>
                </a:solidFill>
                <a:latin typeface="Times New Roman"/>
                <a:cs typeface="Times New Roman"/>
              </a:rPr>
              <a:t> </a:t>
            </a:r>
            <a:r>
              <a:rPr lang="vi-VN" sz="2400" b="1" spc="-10" dirty="0" smtClean="0">
                <a:solidFill>
                  <a:srgbClr val="FF0000"/>
                </a:solidFill>
                <a:latin typeface="Times New Roman"/>
                <a:cs typeface="Times New Roman"/>
              </a:rPr>
              <a:t>gian</a:t>
            </a:r>
            <a:r>
              <a:rPr lang="en-US" sz="2400" b="1" spc="-10" dirty="0">
                <a:solidFill>
                  <a:srgbClr val="FF0000"/>
                </a:solidFill>
                <a:latin typeface="Times New Roman"/>
                <a:cs typeface="Times New Roman"/>
              </a:rPr>
              <a:t>;</a:t>
            </a:r>
            <a:endParaRPr lang="en-US" sz="2400" b="1" spc="-10" dirty="0" smtClean="0">
              <a:solidFill>
                <a:srgbClr val="FF0000"/>
              </a:solidFill>
              <a:latin typeface="Times New Roman"/>
              <a:cs typeface="Times New Roman"/>
            </a:endParaRPr>
          </a:p>
          <a:p>
            <a:pPr marL="354965" lvl="1" indent="-342265">
              <a:lnSpc>
                <a:spcPct val="100000"/>
              </a:lnSpc>
              <a:spcBef>
                <a:spcPts val="300"/>
              </a:spcBef>
              <a:buFont typeface="Wingdings"/>
              <a:buChar char=""/>
              <a:tabLst>
                <a:tab pos="354965" algn="l"/>
              </a:tabLst>
            </a:pPr>
            <a:r>
              <a:rPr lang="en-US" sz="2400" b="1" dirty="0">
                <a:solidFill>
                  <a:srgbClr val="0000FF"/>
                </a:solidFill>
                <a:latin typeface="Times New Roman"/>
                <a:cs typeface="Times New Roman"/>
              </a:rPr>
              <a:t>HĐLĐ</a:t>
            </a:r>
            <a:r>
              <a:rPr lang="en-US" sz="2400" spc="-35" dirty="0">
                <a:latin typeface="Times New Roman"/>
                <a:cs typeface="Times New Roman"/>
              </a:rPr>
              <a:t> </a:t>
            </a:r>
            <a:r>
              <a:rPr lang="en-US" sz="2400" b="1" dirty="0" err="1">
                <a:solidFill>
                  <a:srgbClr val="FF0000"/>
                </a:solidFill>
                <a:latin typeface="Times New Roman"/>
                <a:cs typeface="Times New Roman"/>
              </a:rPr>
              <a:t>thỏa</a:t>
            </a:r>
            <a:r>
              <a:rPr lang="en-US" sz="2400" b="1" spc="-40" dirty="0">
                <a:solidFill>
                  <a:srgbClr val="FF0000"/>
                </a:solidFill>
                <a:latin typeface="Times New Roman"/>
                <a:cs typeface="Times New Roman"/>
              </a:rPr>
              <a:t> </a:t>
            </a:r>
            <a:r>
              <a:rPr lang="en-US" sz="2400" b="1" dirty="0" err="1">
                <a:solidFill>
                  <a:srgbClr val="FF0000"/>
                </a:solidFill>
                <a:latin typeface="Times New Roman"/>
                <a:cs typeface="Times New Roman"/>
              </a:rPr>
              <a:t>thuận</a:t>
            </a:r>
            <a:r>
              <a:rPr lang="en-US" sz="2400" b="1" spc="-55" dirty="0">
                <a:solidFill>
                  <a:srgbClr val="FF0000"/>
                </a:solidFill>
                <a:latin typeface="Times New Roman"/>
                <a:cs typeface="Times New Roman"/>
              </a:rPr>
              <a:t> </a:t>
            </a:r>
            <a:r>
              <a:rPr lang="en-US" sz="2400" b="1" dirty="0" err="1">
                <a:solidFill>
                  <a:srgbClr val="FF0000"/>
                </a:solidFill>
                <a:latin typeface="Times New Roman"/>
                <a:cs typeface="Times New Roman"/>
              </a:rPr>
              <a:t>bằng</a:t>
            </a:r>
            <a:r>
              <a:rPr lang="en-US" sz="2400" b="1" spc="-45" dirty="0">
                <a:solidFill>
                  <a:srgbClr val="FF0000"/>
                </a:solidFill>
                <a:latin typeface="Times New Roman"/>
                <a:cs typeface="Times New Roman"/>
              </a:rPr>
              <a:t> </a:t>
            </a:r>
            <a:r>
              <a:rPr lang="en-US" sz="2400" b="1" dirty="0" err="1">
                <a:solidFill>
                  <a:srgbClr val="FF0000"/>
                </a:solidFill>
                <a:latin typeface="Times New Roman"/>
                <a:cs typeface="Times New Roman"/>
              </a:rPr>
              <a:t>tên</a:t>
            </a:r>
            <a:r>
              <a:rPr lang="en-US" sz="2400" b="1" spc="-35" dirty="0">
                <a:solidFill>
                  <a:srgbClr val="FF0000"/>
                </a:solidFill>
                <a:latin typeface="Times New Roman"/>
                <a:cs typeface="Times New Roman"/>
              </a:rPr>
              <a:t> </a:t>
            </a:r>
            <a:r>
              <a:rPr lang="en-US" sz="2400" b="1" dirty="0" err="1">
                <a:solidFill>
                  <a:srgbClr val="FF0000"/>
                </a:solidFill>
                <a:latin typeface="Times New Roman"/>
                <a:cs typeface="Times New Roman"/>
              </a:rPr>
              <a:t>gọi</a:t>
            </a:r>
            <a:r>
              <a:rPr lang="en-US" sz="2400" b="1" spc="-50" dirty="0">
                <a:solidFill>
                  <a:srgbClr val="FF0000"/>
                </a:solidFill>
                <a:latin typeface="Times New Roman"/>
                <a:cs typeface="Times New Roman"/>
              </a:rPr>
              <a:t> </a:t>
            </a:r>
            <a:r>
              <a:rPr lang="en-US" sz="2400" b="1" spc="-10" dirty="0" err="1" smtClean="0">
                <a:solidFill>
                  <a:srgbClr val="FF0000"/>
                </a:solidFill>
                <a:latin typeface="Times New Roman"/>
                <a:cs typeface="Times New Roman"/>
              </a:rPr>
              <a:t>khác</a:t>
            </a:r>
            <a:r>
              <a:rPr lang="en-US" sz="2400" spc="-10" dirty="0" smtClean="0">
                <a:solidFill>
                  <a:srgbClr val="FF0000"/>
                </a:solidFill>
                <a:latin typeface="Times New Roman"/>
                <a:cs typeface="Times New Roman"/>
              </a:rPr>
              <a:t>… </a:t>
            </a:r>
            <a:r>
              <a:rPr lang="en-US" sz="2400" b="1" dirty="0" err="1">
                <a:solidFill>
                  <a:srgbClr val="0000FF"/>
                </a:solidFill>
                <a:latin typeface="Times New Roman" panose="02020603050405020304" pitchFamily="18" charset="0"/>
                <a:cs typeface="Times New Roman" panose="02020603050405020304" pitchFamily="18" charset="0"/>
              </a:rPr>
              <a:t>nội</a:t>
            </a:r>
            <a:r>
              <a:rPr lang="en-US" sz="2400" b="1" dirty="0">
                <a:solidFill>
                  <a:srgbClr val="0000FF"/>
                </a:solidFill>
                <a:latin typeface="Times New Roman" panose="02020603050405020304" pitchFamily="18" charset="0"/>
                <a:cs typeface="Times New Roman" panose="02020603050405020304" pitchFamily="18" charset="0"/>
              </a:rPr>
              <a:t> dung </a:t>
            </a:r>
            <a:r>
              <a:rPr lang="en-US" sz="2400" b="1" dirty="0" err="1">
                <a:solidFill>
                  <a:srgbClr val="0000FF"/>
                </a:solidFill>
                <a:latin typeface="Times New Roman" panose="02020603050405020304" pitchFamily="18" charset="0"/>
                <a:cs typeface="Times New Roman" panose="02020603050405020304" pitchFamily="18" charset="0"/>
              </a:rPr>
              <a:t>thể</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hiện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việc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làm</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có</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trả</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công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tiền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lương</a:t>
            </a:r>
            <a:r>
              <a:rPr lang="en-US" sz="2400" dirty="0">
                <a:solidFill>
                  <a:srgbClr val="FF0000"/>
                </a:solidFill>
                <a:latin typeface="Carlito"/>
                <a:cs typeface="Carlito"/>
              </a:rPr>
              <a:t> </a:t>
            </a:r>
            <a:r>
              <a:rPr lang="en-US" sz="2400" b="1" dirty="0" err="1">
                <a:solidFill>
                  <a:srgbClr val="0000FF"/>
                </a:solidFill>
                <a:latin typeface="Times New Roman" panose="02020603050405020304" pitchFamily="18" charset="0"/>
                <a:cs typeface="Times New Roman" panose="02020603050405020304" pitchFamily="18" charset="0"/>
              </a:rPr>
              <a:t>và</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sự</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quản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lý</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điều</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hành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giám</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sát</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của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một</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bên</a:t>
            </a:r>
            <a:r>
              <a:rPr lang="en-US" sz="2400" b="1" dirty="0" smtClean="0">
                <a:solidFill>
                  <a:srgbClr val="0000FF"/>
                </a:solidFill>
                <a:latin typeface="Times New Roman" panose="02020603050405020304" pitchFamily="18" charset="0"/>
                <a:cs typeface="Times New Roman" panose="02020603050405020304" pitchFamily="18" charset="0"/>
              </a:rPr>
              <a:t>; </a:t>
            </a:r>
            <a:endParaRPr lang="en-US" sz="2400" b="1" dirty="0">
              <a:solidFill>
                <a:srgbClr val="0000FF"/>
              </a:solidFill>
              <a:latin typeface="Times New Roman" panose="02020603050405020304" pitchFamily="18" charset="0"/>
              <a:cs typeface="Times New Roman" panose="02020603050405020304" pitchFamily="18" charset="0"/>
            </a:endParaRPr>
          </a:p>
          <a:p>
            <a:pPr marL="354965" lvl="1" indent="-342265">
              <a:lnSpc>
                <a:spcPct val="100000"/>
              </a:lnSpc>
              <a:spcBef>
                <a:spcPts val="300"/>
              </a:spcBef>
              <a:buFont typeface="Wingdings"/>
              <a:buChar char=""/>
              <a:tabLst>
                <a:tab pos="354965" algn="l"/>
              </a:tabLst>
            </a:pPr>
            <a:r>
              <a:rPr lang="en-US" sz="2400" b="1" dirty="0" err="1" smtClean="0">
                <a:solidFill>
                  <a:srgbClr val="0000FF"/>
                </a:solidFill>
                <a:latin typeface="Times New Roman" panose="02020603050405020304" pitchFamily="18" charset="0"/>
                <a:cs typeface="Times New Roman" panose="02020603050405020304" pitchFamily="18" charset="0"/>
              </a:rPr>
              <a:t>Dân</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quân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thường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trực</a:t>
            </a:r>
            <a:r>
              <a:rPr lang="en-US" sz="2400" dirty="0" smtClean="0">
                <a:solidFill>
                  <a:srgbClr val="0000FF"/>
                </a:solidFill>
                <a:latin typeface="Times New Roman" panose="02020603050405020304" pitchFamily="18" charset="0"/>
                <a:cs typeface="Times New Roman" panose="02020603050405020304" pitchFamily="18" charset="0"/>
              </a:rPr>
              <a:t>;</a:t>
            </a:r>
          </a:p>
          <a:p>
            <a:pPr marL="354965" lvl="1" indent="-342265">
              <a:lnSpc>
                <a:spcPct val="100000"/>
              </a:lnSpc>
              <a:spcBef>
                <a:spcPts val="300"/>
              </a:spcBef>
              <a:buFont typeface="Wingdings"/>
              <a:buChar char=""/>
              <a:tabLst>
                <a:tab pos="354965" algn="l"/>
              </a:tabLst>
            </a:pPr>
            <a:r>
              <a:rPr lang="en-US" sz="2400" b="1" dirty="0" err="1" smtClean="0">
                <a:solidFill>
                  <a:srgbClr val="0000FF"/>
                </a:solidFill>
                <a:latin typeface="Times New Roman" panose="02020603050405020304" pitchFamily="18" charset="0"/>
                <a:cs typeface="Times New Roman" panose="02020603050405020304" pitchFamily="18" charset="0"/>
              </a:rPr>
              <a:t>Người</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hoạt</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động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không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chuyên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trách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ở </a:t>
            </a:r>
            <a:r>
              <a:rPr lang="en-US" sz="2400" b="1" dirty="0" err="1">
                <a:solidFill>
                  <a:srgbClr val="0000FF"/>
                </a:solidFill>
                <a:latin typeface="Times New Roman" panose="02020603050405020304" pitchFamily="18" charset="0"/>
                <a:cs typeface="Times New Roman" panose="02020603050405020304" pitchFamily="18" charset="0"/>
              </a:rPr>
              <a:t>cấp</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xã</a:t>
            </a:r>
            <a:r>
              <a:rPr lang="en-US" sz="2400" b="1" dirty="0">
                <a:solidFill>
                  <a:srgbClr val="0000FF"/>
                </a:solidFill>
                <a:latin typeface="Times New Roman" panose="02020603050405020304" pitchFamily="18" charset="0"/>
                <a:cs typeface="Times New Roman" panose="02020603050405020304" pitchFamily="18" charset="0"/>
              </a:rPr>
              <a:t>, ở </a:t>
            </a:r>
            <a:r>
              <a:rPr lang="en-US" sz="2400" b="1" dirty="0" err="1">
                <a:solidFill>
                  <a:srgbClr val="0000FF"/>
                </a:solidFill>
                <a:latin typeface="Times New Roman" panose="02020603050405020304" pitchFamily="18" charset="0"/>
                <a:cs typeface="Times New Roman" panose="02020603050405020304" pitchFamily="18" charset="0"/>
              </a:rPr>
              <a:t>thôn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tổ</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dân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phố</a:t>
            </a:r>
            <a:r>
              <a:rPr lang="en-US" sz="2400" dirty="0" smtClean="0">
                <a:solidFill>
                  <a:srgbClr val="0000FF"/>
                </a:solidFill>
                <a:latin typeface="Times New Roman" panose="02020603050405020304" pitchFamily="18" charset="0"/>
                <a:cs typeface="Times New Roman" panose="02020603050405020304" pitchFamily="18" charset="0"/>
              </a:rPr>
              <a:t>;</a:t>
            </a:r>
            <a:endParaRPr sz="2400" dirty="0">
              <a:latin typeface="Times New Roman"/>
              <a:cs typeface="Times New Roman"/>
            </a:endParaRPr>
          </a:p>
          <a:p>
            <a:pPr marL="12700">
              <a:lnSpc>
                <a:spcPct val="100000"/>
              </a:lnSpc>
              <a:spcBef>
                <a:spcPts val="300"/>
              </a:spcBef>
              <a:tabLst>
                <a:tab pos="469265" algn="l"/>
              </a:tabLst>
            </a:pPr>
            <a:endParaRPr sz="2200" dirty="0">
              <a:latin typeface="Times New Roman"/>
              <a:cs typeface="Times New Roman"/>
            </a:endParaRPr>
          </a:p>
        </p:txBody>
      </p:sp>
    </p:spTree>
    <p:extLst>
      <p:ext uri="{BB962C8B-B14F-4D97-AF65-F5344CB8AC3E}">
        <p14:creationId xmlns:p14="http://schemas.microsoft.com/office/powerpoint/2010/main" val="14895858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21703" y="366931"/>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
        <p:nvSpPr>
          <p:cNvPr id="14" name="Rectangle 13"/>
          <p:cNvSpPr>
            <a:spLocks noChangeArrowheads="1"/>
          </p:cNvSpPr>
          <p:nvPr/>
        </p:nvSpPr>
        <p:spPr bwMode="gray">
          <a:xfrm>
            <a:off x="521703" y="817609"/>
            <a:ext cx="5215067"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400" b="1" dirty="0">
                <a:solidFill>
                  <a:srgbClr val="FF0000"/>
                </a:solidFill>
                <a:latin typeface="Times New Roman" pitchFamily="18" charset="0"/>
                <a:cs typeface="Times New Roman" pitchFamily="18" charset="0"/>
              </a:rPr>
              <a:t>1.VỀ </a:t>
            </a:r>
            <a:r>
              <a:rPr lang="en" sz="2400" b="1" dirty="0">
                <a:solidFill>
                  <a:srgbClr val="FF0000"/>
                </a:solidFill>
                <a:latin typeface="Times New Roman" pitchFamily="18" charset="0"/>
                <a:cs typeface="Times New Roman" pitchFamily="18" charset="0"/>
              </a:rPr>
              <a:t>ĐỐI TƯỢNG THAM </a:t>
            </a:r>
            <a:r>
              <a:rPr lang="en" sz="2400" b="1" dirty="0" smtClean="0">
                <a:solidFill>
                  <a:srgbClr val="FF0000"/>
                </a:solidFill>
                <a:latin typeface="Times New Roman" pitchFamily="18" charset="0"/>
                <a:cs typeface="Times New Roman" pitchFamily="18" charset="0"/>
              </a:rPr>
              <a:t>GIA(tt)</a:t>
            </a:r>
            <a:r>
              <a:rPr lang="en" sz="2600" b="1" dirty="0" smtClean="0">
                <a:solidFill>
                  <a:srgbClr val="FF0000"/>
                </a:solidFill>
                <a:latin typeface="Times New Roman" pitchFamily="18" charset="0"/>
                <a:cs typeface="Times New Roman" pitchFamily="18" charset="0"/>
              </a:rPr>
              <a:t> </a:t>
            </a:r>
            <a:endParaRPr lang="en-US" altLang="en-US" sz="2600" b="1" dirty="0">
              <a:solidFill>
                <a:srgbClr val="FF0000"/>
              </a:solidFill>
              <a:latin typeface="Times New Roman" pitchFamily="18" charset="0"/>
              <a:cs typeface="Times New Roman" pitchFamily="18" charset="0"/>
            </a:endParaRPr>
          </a:p>
        </p:txBody>
      </p:sp>
      <p:sp>
        <p:nvSpPr>
          <p:cNvPr id="7" name="object 3"/>
          <p:cNvSpPr txBox="1"/>
          <p:nvPr/>
        </p:nvSpPr>
        <p:spPr>
          <a:xfrm>
            <a:off x="604337" y="1596468"/>
            <a:ext cx="11022780" cy="5629105"/>
          </a:xfrm>
          <a:prstGeom prst="rect">
            <a:avLst/>
          </a:prstGeom>
        </p:spPr>
        <p:txBody>
          <a:bodyPr vert="horz" wrap="square" lIns="0" tIns="187325" rIns="0" bIns="0" rtlCol="0">
            <a:spAutoFit/>
          </a:bodyPr>
          <a:lstStyle/>
          <a:p>
            <a:pPr marL="354965" lvl="1" indent="-342265" algn="just">
              <a:spcBef>
                <a:spcPts val="300"/>
              </a:spcBef>
              <a:buFont typeface="Wingdings"/>
              <a:buChar char=""/>
              <a:tabLst>
                <a:tab pos="354965" algn="l"/>
              </a:tabLst>
            </a:pPr>
            <a:r>
              <a:rPr lang="vi-VN" sz="2400" b="1" dirty="0" smtClean="0">
                <a:solidFill>
                  <a:srgbClr val="0000FF"/>
                </a:solidFill>
                <a:latin typeface="Times New Roman" panose="02020603050405020304" pitchFamily="18" charset="0"/>
                <a:cs typeface="Times New Roman" panose="02020603050405020304" pitchFamily="18" charset="0"/>
              </a:rPr>
              <a:t>Đối </a:t>
            </a:r>
            <a:r>
              <a:rPr lang="vi-VN" sz="2400" b="1" dirty="0">
                <a:solidFill>
                  <a:srgbClr val="0000FF"/>
                </a:solidFill>
                <a:latin typeface="Times New Roman" panose="02020603050405020304" pitchFamily="18" charset="0"/>
                <a:cs typeface="Times New Roman" panose="02020603050405020304" pitchFamily="18" charset="0"/>
              </a:rPr>
              <a:t>tượng tham gia BHXH bắt buộc </a:t>
            </a:r>
            <a:r>
              <a:rPr lang="vi-VN" sz="2400" b="1" u="sng" dirty="0">
                <a:solidFill>
                  <a:srgbClr val="FF0000"/>
                </a:solidFill>
                <a:latin typeface="Times New Roman" panose="02020603050405020304" pitchFamily="18" charset="0"/>
                <a:cs typeface="Times New Roman" panose="02020603050405020304" pitchFamily="18" charset="0"/>
              </a:rPr>
              <a:t>đang tạm hoãn </a:t>
            </a:r>
            <a:r>
              <a:rPr lang="vi-VN" sz="2400" b="1" dirty="0">
                <a:solidFill>
                  <a:srgbClr val="0000FF"/>
                </a:solidFill>
                <a:latin typeface="Times New Roman" panose="02020603050405020304" pitchFamily="18" charset="0"/>
                <a:cs typeface="Times New Roman" panose="02020603050405020304" pitchFamily="18" charset="0"/>
              </a:rPr>
              <a:t>thực hiện hợp đồng lao động, hợp đồng làm việc, </a:t>
            </a:r>
            <a:r>
              <a:rPr lang="vi-VN" sz="2400" b="1" dirty="0">
                <a:solidFill>
                  <a:srgbClr val="FF0000"/>
                </a:solidFill>
                <a:latin typeface="Times New Roman" panose="02020603050405020304" pitchFamily="18" charset="0"/>
                <a:cs typeface="Times New Roman" panose="02020603050405020304" pitchFamily="18" charset="0"/>
              </a:rPr>
              <a:t>mà</a:t>
            </a:r>
            <a:r>
              <a:rPr lang="vi-VN" sz="2400" b="1" spc="80"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hai</a:t>
            </a:r>
            <a:r>
              <a:rPr lang="vi-VN" sz="2400" b="1" spc="90"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bên</a:t>
            </a:r>
            <a:r>
              <a:rPr lang="vi-VN" sz="2400" b="1" spc="85"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có</a:t>
            </a:r>
            <a:r>
              <a:rPr lang="vi-VN" sz="2400" b="1" spc="90" dirty="0">
                <a:solidFill>
                  <a:srgbClr val="FF0000"/>
                </a:solidFill>
                <a:latin typeface="Times New Roman" panose="02020603050405020304" pitchFamily="18" charset="0"/>
                <a:cs typeface="Times New Roman" panose="02020603050405020304" pitchFamily="18" charset="0"/>
              </a:rPr>
              <a:t> </a:t>
            </a:r>
            <a:r>
              <a:rPr lang="vi-VN" sz="2400" b="1" spc="-60" dirty="0">
                <a:solidFill>
                  <a:srgbClr val="FF0000"/>
                </a:solidFill>
                <a:latin typeface="Times New Roman" panose="02020603050405020304" pitchFamily="18" charset="0"/>
                <a:cs typeface="Times New Roman" panose="02020603050405020304" pitchFamily="18" charset="0"/>
              </a:rPr>
              <a:t>thỏa</a:t>
            </a:r>
            <a:r>
              <a:rPr lang="vi-VN" sz="2400" b="1" spc="-25" dirty="0">
                <a:solidFill>
                  <a:srgbClr val="FF0000"/>
                </a:solidFill>
                <a:latin typeface="Times New Roman" panose="02020603050405020304" pitchFamily="18" charset="0"/>
                <a:cs typeface="Times New Roman" panose="02020603050405020304" pitchFamily="18" charset="0"/>
              </a:rPr>
              <a:t> </a:t>
            </a:r>
            <a:r>
              <a:rPr lang="vi-VN" sz="2400" b="1" spc="-80" dirty="0">
                <a:solidFill>
                  <a:srgbClr val="FF0000"/>
                </a:solidFill>
                <a:latin typeface="Times New Roman" panose="02020603050405020304" pitchFamily="18" charset="0"/>
                <a:cs typeface="Times New Roman" panose="02020603050405020304" pitchFamily="18" charset="0"/>
              </a:rPr>
              <a:t>thuận</a:t>
            </a:r>
            <a:r>
              <a:rPr lang="vi-VN" sz="2400" b="1" spc="-5" dirty="0">
                <a:solidFill>
                  <a:srgbClr val="FF0000"/>
                </a:solidFill>
                <a:latin typeface="Times New Roman" panose="02020603050405020304" pitchFamily="18" charset="0"/>
                <a:cs typeface="Times New Roman" panose="02020603050405020304" pitchFamily="18" charset="0"/>
              </a:rPr>
              <a:t> </a:t>
            </a:r>
            <a:r>
              <a:rPr lang="vi-VN" sz="2400" b="1" spc="-25" dirty="0">
                <a:solidFill>
                  <a:srgbClr val="0000FF"/>
                </a:solidFill>
                <a:latin typeface="Times New Roman" panose="02020603050405020304" pitchFamily="18" charset="0"/>
                <a:cs typeface="Times New Roman" panose="02020603050405020304" pitchFamily="18" charset="0"/>
              </a:rPr>
              <a:t>về </a:t>
            </a:r>
            <a:r>
              <a:rPr lang="vi-VN" sz="2400" b="1" spc="-160" dirty="0">
                <a:solidFill>
                  <a:srgbClr val="0000FF"/>
                </a:solidFill>
                <a:latin typeface="Times New Roman" panose="02020603050405020304" pitchFamily="18" charset="0"/>
                <a:cs typeface="Times New Roman" panose="02020603050405020304" pitchFamily="18" charset="0"/>
              </a:rPr>
              <a:t>việc</a:t>
            </a:r>
            <a:r>
              <a:rPr lang="vi-VN" sz="2400" b="1" spc="-110" dirty="0">
                <a:solidFill>
                  <a:srgbClr val="0000FF"/>
                </a:solidFill>
                <a:latin typeface="Times New Roman" panose="02020603050405020304" pitchFamily="18" charset="0"/>
                <a:cs typeface="Times New Roman" panose="02020603050405020304" pitchFamily="18" charset="0"/>
              </a:rPr>
              <a:t> </a:t>
            </a:r>
            <a:r>
              <a:rPr lang="vi-VN" sz="2400" b="1" spc="-185" dirty="0">
                <a:solidFill>
                  <a:srgbClr val="0000FF"/>
                </a:solidFill>
                <a:latin typeface="Times New Roman" panose="02020603050405020304" pitchFamily="18" charset="0"/>
                <a:cs typeface="Times New Roman" panose="02020603050405020304" pitchFamily="18" charset="0"/>
              </a:rPr>
              <a:t>đóng</a:t>
            </a:r>
            <a:r>
              <a:rPr lang="vi-VN" sz="2400" b="1" spc="-110" dirty="0">
                <a:solidFill>
                  <a:srgbClr val="0000FF"/>
                </a:solidFill>
                <a:latin typeface="Times New Roman" panose="02020603050405020304" pitchFamily="18" charset="0"/>
                <a:cs typeface="Times New Roman" panose="02020603050405020304" pitchFamily="18" charset="0"/>
              </a:rPr>
              <a:t> </a:t>
            </a:r>
            <a:r>
              <a:rPr lang="vi-VN" sz="2400" b="1" spc="-145" dirty="0">
                <a:solidFill>
                  <a:srgbClr val="0000FF"/>
                </a:solidFill>
                <a:latin typeface="Times New Roman" panose="02020603050405020304" pitchFamily="18" charset="0"/>
                <a:cs typeface="Times New Roman" panose="02020603050405020304" pitchFamily="18" charset="0"/>
              </a:rPr>
              <a:t>bảo</a:t>
            </a:r>
            <a:r>
              <a:rPr lang="vi-VN" sz="2400" b="1" spc="-114" dirty="0">
                <a:solidFill>
                  <a:srgbClr val="0000FF"/>
                </a:solidFill>
                <a:latin typeface="Times New Roman" panose="02020603050405020304" pitchFamily="18" charset="0"/>
                <a:cs typeface="Times New Roman" panose="02020603050405020304" pitchFamily="18" charset="0"/>
              </a:rPr>
              <a:t> </a:t>
            </a:r>
            <a:r>
              <a:rPr lang="vi-VN" sz="2400" b="1" spc="-120" dirty="0">
                <a:solidFill>
                  <a:srgbClr val="0000FF"/>
                </a:solidFill>
                <a:latin typeface="Times New Roman" panose="02020603050405020304" pitchFamily="18" charset="0"/>
                <a:cs typeface="Times New Roman" panose="02020603050405020304" pitchFamily="18" charset="0"/>
              </a:rPr>
              <a:t>hiểm</a:t>
            </a:r>
            <a:r>
              <a:rPr lang="vi-VN" sz="2400" b="1" spc="-110"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xã</a:t>
            </a:r>
            <a:r>
              <a:rPr lang="vi-VN" sz="2400" b="1" spc="-20" dirty="0">
                <a:solidFill>
                  <a:srgbClr val="0000FF"/>
                </a:solidFill>
                <a:latin typeface="Times New Roman" panose="02020603050405020304" pitchFamily="18" charset="0"/>
                <a:cs typeface="Times New Roman" panose="02020603050405020304" pitchFamily="18" charset="0"/>
              </a:rPr>
              <a:t> </a:t>
            </a:r>
            <a:r>
              <a:rPr lang="vi-VN" sz="2400" b="1" spc="-120" dirty="0">
                <a:solidFill>
                  <a:srgbClr val="0000FF"/>
                </a:solidFill>
                <a:latin typeface="Times New Roman" panose="02020603050405020304" pitchFamily="18" charset="0"/>
                <a:cs typeface="Times New Roman" panose="02020603050405020304" pitchFamily="18" charset="0"/>
              </a:rPr>
              <a:t>hội </a:t>
            </a:r>
            <a:r>
              <a:rPr lang="vi-VN" sz="2400" b="1" spc="-95" dirty="0">
                <a:solidFill>
                  <a:srgbClr val="0000FF"/>
                </a:solidFill>
                <a:latin typeface="Times New Roman" panose="02020603050405020304" pitchFamily="18" charset="0"/>
                <a:cs typeface="Times New Roman" panose="02020603050405020304" pitchFamily="18" charset="0"/>
              </a:rPr>
              <a:t>bắt</a:t>
            </a:r>
            <a:r>
              <a:rPr lang="vi-VN" sz="2400" b="1" spc="-114" dirty="0">
                <a:solidFill>
                  <a:srgbClr val="0000FF"/>
                </a:solidFill>
                <a:latin typeface="Times New Roman" panose="02020603050405020304" pitchFamily="18" charset="0"/>
                <a:cs typeface="Times New Roman" panose="02020603050405020304" pitchFamily="18" charset="0"/>
              </a:rPr>
              <a:t> </a:t>
            </a:r>
            <a:r>
              <a:rPr lang="vi-VN" sz="2400" b="1" spc="-195" dirty="0">
                <a:solidFill>
                  <a:srgbClr val="0000FF"/>
                </a:solidFill>
                <a:latin typeface="Times New Roman" panose="02020603050405020304" pitchFamily="18" charset="0"/>
                <a:cs typeface="Times New Roman" panose="02020603050405020304" pitchFamily="18" charset="0"/>
              </a:rPr>
              <a:t>buộc</a:t>
            </a:r>
            <a:r>
              <a:rPr lang="vi-VN" sz="2400" b="1" spc="-114"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trong</a:t>
            </a:r>
            <a:r>
              <a:rPr lang="vi-VN" sz="2400" b="1" spc="-5" dirty="0">
                <a:solidFill>
                  <a:srgbClr val="0000FF"/>
                </a:solidFill>
                <a:latin typeface="Times New Roman" panose="02020603050405020304" pitchFamily="18" charset="0"/>
                <a:cs typeface="Times New Roman" panose="02020603050405020304" pitchFamily="18" charset="0"/>
              </a:rPr>
              <a:t> </a:t>
            </a:r>
            <a:r>
              <a:rPr lang="vi-VN" sz="2400" b="1" spc="-95" dirty="0">
                <a:solidFill>
                  <a:srgbClr val="0000FF"/>
                </a:solidFill>
                <a:latin typeface="Times New Roman" panose="02020603050405020304" pitchFamily="18" charset="0"/>
                <a:cs typeface="Times New Roman" panose="02020603050405020304" pitchFamily="18" charset="0"/>
              </a:rPr>
              <a:t>thời</a:t>
            </a:r>
            <a:r>
              <a:rPr lang="vi-VN" sz="2400" b="1" spc="-135"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gian</a:t>
            </a:r>
            <a:r>
              <a:rPr lang="vi-VN" sz="2400" b="1" spc="-5" dirty="0">
                <a:solidFill>
                  <a:srgbClr val="0000FF"/>
                </a:solidFill>
                <a:latin typeface="Times New Roman" panose="02020603050405020304" pitchFamily="18" charset="0"/>
                <a:cs typeface="Times New Roman" panose="02020603050405020304" pitchFamily="18" charset="0"/>
              </a:rPr>
              <a:t> </a:t>
            </a:r>
            <a:r>
              <a:rPr lang="vi-VN" sz="2400" b="1" spc="-20" dirty="0">
                <a:solidFill>
                  <a:srgbClr val="0000FF"/>
                </a:solidFill>
                <a:latin typeface="Times New Roman" panose="02020603050405020304" pitchFamily="18" charset="0"/>
                <a:cs typeface="Times New Roman" panose="02020603050405020304" pitchFamily="18" charset="0"/>
              </a:rPr>
              <a:t>này</a:t>
            </a:r>
            <a:r>
              <a:rPr lang="vi-VN" sz="2400" b="1" spc="-20" dirty="0">
                <a:solidFill>
                  <a:srgbClr val="0000FF"/>
                </a:solidFill>
                <a:latin typeface="Carlito"/>
                <a:cs typeface="Carlito"/>
              </a:rPr>
              <a:t>.</a:t>
            </a:r>
            <a:endParaRPr lang="vi-VN" sz="2400" dirty="0">
              <a:solidFill>
                <a:srgbClr val="0000FF"/>
              </a:solidFill>
              <a:latin typeface="Carlito"/>
              <a:cs typeface="Carlito"/>
            </a:endParaRPr>
          </a:p>
          <a:p>
            <a:pPr marL="354965" lvl="1" indent="-342265" algn="just">
              <a:lnSpc>
                <a:spcPct val="100000"/>
              </a:lnSpc>
              <a:spcBef>
                <a:spcPts val="300"/>
              </a:spcBef>
              <a:buFont typeface="Wingdings"/>
              <a:buChar char=""/>
              <a:tabLst>
                <a:tab pos="354965" algn="l"/>
              </a:tabLst>
            </a:pPr>
            <a:r>
              <a:rPr lang="en-US" sz="2400" b="1" dirty="0" err="1" smtClean="0">
                <a:solidFill>
                  <a:srgbClr val="0000FF"/>
                </a:solidFill>
                <a:latin typeface="Times New Roman" panose="02020603050405020304" pitchFamily="18" charset="0"/>
                <a:cs typeface="Times New Roman" panose="02020603050405020304" pitchFamily="18" charset="0"/>
              </a:rPr>
              <a:t>Người</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lao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động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ngừng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việc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vẫn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hưởng</a:t>
            </a:r>
            <a:r>
              <a:rPr lang="en-US" sz="2400" b="1" dirty="0">
                <a:solidFill>
                  <a:srgbClr val="FF0000"/>
                </a:solidFill>
                <a:latin typeface="Times New Roman" panose="02020603050405020304" pitchFamily="18" charset="0"/>
                <a:cs typeface="Times New Roman" panose="02020603050405020304" pitchFamily="18" charset="0"/>
              </a:rPr>
              <a:t> </a:t>
            </a:r>
            <a:r>
              <a:rPr lang="af-ZA" sz="2400" b="1" dirty="0">
                <a:solidFill>
                  <a:srgbClr val="FF0000"/>
                </a:solidFill>
                <a:latin typeface="Times New Roman" panose="02020603050405020304" pitchFamily="18" charset="0"/>
                <a:cs typeface="Times New Roman" panose="02020603050405020304" pitchFamily="18" charset="0"/>
              </a:rPr>
              <a:t>lương </a:t>
            </a:r>
            <a:r>
              <a:rPr lang="af-ZA" sz="2400" b="1" dirty="0">
                <a:solidFill>
                  <a:srgbClr val="0000FF"/>
                </a:solidFill>
                <a:latin typeface="Times New Roman" panose="02020603050405020304" pitchFamily="18" charset="0"/>
                <a:cs typeface="Times New Roman" panose="02020603050405020304" pitchFamily="18" charset="0"/>
              </a:rPr>
              <a:t>tháng bằng hoặc cao hơn tiền lương làm căn cứ đóng bảo hiểm xã hội bắt buộc thấp </a:t>
            </a:r>
            <a:r>
              <a:rPr lang="af-ZA" sz="2400" b="1" dirty="0" smtClean="0">
                <a:solidFill>
                  <a:srgbClr val="0000FF"/>
                </a:solidFill>
                <a:latin typeface="Times New Roman" panose="02020603050405020304" pitchFamily="18" charset="0"/>
                <a:cs typeface="Times New Roman" panose="02020603050405020304" pitchFamily="18" charset="0"/>
              </a:rPr>
              <a:t>nhất;</a:t>
            </a:r>
          </a:p>
          <a:p>
            <a:pPr marL="354965" lvl="1" indent="-342265" algn="just">
              <a:lnSpc>
                <a:spcPct val="100000"/>
              </a:lnSpc>
              <a:spcBef>
                <a:spcPts val="300"/>
              </a:spcBef>
              <a:buFont typeface="Wingdings"/>
              <a:buChar char=""/>
              <a:tabLst>
                <a:tab pos="354965" algn="l"/>
              </a:tabLst>
            </a:pPr>
            <a:r>
              <a:rPr lang="en-US" sz="2400" b="1" dirty="0" smtClean="0">
                <a:solidFill>
                  <a:srgbClr val="0000FF"/>
                </a:solidFill>
                <a:latin typeface="Times New Roman" panose="02020603050405020304" pitchFamily="18" charset="0"/>
                <a:cs typeface="Times New Roman" panose="02020603050405020304" pitchFamily="18" charset="0"/>
              </a:rPr>
              <a:t>N</a:t>
            </a:r>
            <a:r>
              <a:rPr lang="vi-VN" sz="2400" b="1" spc="-305" dirty="0" smtClean="0">
                <a:solidFill>
                  <a:srgbClr val="0000FF"/>
                </a:solidFill>
                <a:latin typeface="Times New Roman" panose="02020603050405020304" pitchFamily="18" charset="0"/>
                <a:cs typeface="Times New Roman" panose="02020603050405020304" pitchFamily="18" charset="0"/>
              </a:rPr>
              <a:t>LĐ</a:t>
            </a:r>
            <a:r>
              <a:rPr lang="vi-VN" sz="2400" b="1" spc="165" dirty="0" smtClean="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là</a:t>
            </a:r>
            <a:r>
              <a:rPr lang="vi-VN" sz="2400" b="1" spc="-110"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công</a:t>
            </a:r>
            <a:r>
              <a:rPr lang="vi-VN" sz="2400" b="1" spc="-114"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dân</a:t>
            </a:r>
            <a:r>
              <a:rPr lang="vi-VN" sz="2400" b="1" spc="15" dirty="0">
                <a:solidFill>
                  <a:srgbClr val="0000FF"/>
                </a:solidFill>
                <a:latin typeface="Times New Roman" panose="02020603050405020304" pitchFamily="18" charset="0"/>
                <a:cs typeface="Times New Roman" panose="02020603050405020304" pitchFamily="18" charset="0"/>
              </a:rPr>
              <a:t> </a:t>
            </a:r>
            <a:r>
              <a:rPr lang="vi-VN" sz="2400" b="1" spc="-170" dirty="0">
                <a:solidFill>
                  <a:srgbClr val="0000FF"/>
                </a:solidFill>
                <a:latin typeface="Times New Roman" panose="02020603050405020304" pitchFamily="18" charset="0"/>
                <a:cs typeface="Times New Roman" panose="02020603050405020304" pitchFamily="18" charset="0"/>
              </a:rPr>
              <a:t>nước</a:t>
            </a:r>
            <a:r>
              <a:rPr lang="vi-VN" sz="2400" b="1" spc="30"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ngoài</a:t>
            </a:r>
            <a:r>
              <a:rPr lang="vi-VN" sz="2400" b="1" spc="50"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làm</a:t>
            </a:r>
            <a:r>
              <a:rPr lang="vi-VN" sz="2400" b="1" spc="45" dirty="0">
                <a:solidFill>
                  <a:srgbClr val="0000FF"/>
                </a:solidFill>
                <a:latin typeface="Times New Roman" panose="02020603050405020304" pitchFamily="18" charset="0"/>
                <a:cs typeface="Times New Roman" panose="02020603050405020304" pitchFamily="18" charset="0"/>
              </a:rPr>
              <a:t> </a:t>
            </a:r>
            <a:r>
              <a:rPr lang="vi-VN" sz="2400" b="1" spc="-105" dirty="0">
                <a:solidFill>
                  <a:srgbClr val="0000FF"/>
                </a:solidFill>
                <a:latin typeface="Times New Roman" panose="02020603050405020304" pitchFamily="18" charset="0"/>
                <a:cs typeface="Times New Roman" panose="02020603050405020304" pitchFamily="18" charset="0"/>
              </a:rPr>
              <a:t>việc</a:t>
            </a:r>
            <a:r>
              <a:rPr lang="vi-VN" sz="2400" b="1" spc="-35" dirty="0">
                <a:solidFill>
                  <a:srgbClr val="0000FF"/>
                </a:solidFill>
                <a:latin typeface="Times New Roman" panose="02020603050405020304" pitchFamily="18" charset="0"/>
                <a:cs typeface="Times New Roman" panose="02020603050405020304" pitchFamily="18" charset="0"/>
              </a:rPr>
              <a:t> </a:t>
            </a:r>
            <a:r>
              <a:rPr lang="vi-VN" sz="2400" b="1" spc="-10" dirty="0">
                <a:solidFill>
                  <a:srgbClr val="0000FF"/>
                </a:solidFill>
                <a:latin typeface="Times New Roman" panose="02020603050405020304" pitchFamily="18" charset="0"/>
                <a:cs typeface="Times New Roman" panose="02020603050405020304" pitchFamily="18" charset="0"/>
              </a:rPr>
              <a:t>tại</a:t>
            </a:r>
            <a:r>
              <a:rPr lang="vi-VN" sz="2400" b="1" spc="-55" dirty="0">
                <a:solidFill>
                  <a:srgbClr val="0000FF"/>
                </a:solidFill>
                <a:latin typeface="Times New Roman" panose="02020603050405020304" pitchFamily="18" charset="0"/>
                <a:cs typeface="Times New Roman" panose="02020603050405020304" pitchFamily="18" charset="0"/>
              </a:rPr>
              <a:t> Việt</a:t>
            </a:r>
            <a:r>
              <a:rPr lang="vi-VN" sz="2400" b="1" spc="-50"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Nam</a:t>
            </a:r>
            <a:r>
              <a:rPr lang="vi-VN" sz="2400" b="1" spc="50" dirty="0">
                <a:solidFill>
                  <a:srgbClr val="0000FF"/>
                </a:solidFill>
                <a:latin typeface="Times New Roman" panose="02020603050405020304" pitchFamily="18" charset="0"/>
                <a:cs typeface="Times New Roman" panose="02020603050405020304" pitchFamily="18" charset="0"/>
              </a:rPr>
              <a:t> </a:t>
            </a:r>
            <a:r>
              <a:rPr lang="vi-VN" sz="2400" b="1" spc="-60" dirty="0">
                <a:solidFill>
                  <a:srgbClr val="0000FF"/>
                </a:solidFill>
                <a:latin typeface="Times New Roman" panose="02020603050405020304" pitchFamily="18" charset="0"/>
                <a:cs typeface="Times New Roman" panose="02020603050405020304" pitchFamily="18" charset="0"/>
              </a:rPr>
              <a:t>thuộc</a:t>
            </a:r>
            <a:r>
              <a:rPr lang="vi-VN" sz="2400" b="1" spc="-80" dirty="0">
                <a:solidFill>
                  <a:srgbClr val="0000FF"/>
                </a:solidFill>
                <a:latin typeface="Times New Roman" panose="02020603050405020304" pitchFamily="18" charset="0"/>
                <a:cs typeface="Times New Roman" panose="02020603050405020304" pitchFamily="18" charset="0"/>
              </a:rPr>
              <a:t> </a:t>
            </a:r>
            <a:r>
              <a:rPr lang="vi-VN" sz="2400" b="1" spc="-10" dirty="0">
                <a:solidFill>
                  <a:srgbClr val="0000FF"/>
                </a:solidFill>
                <a:latin typeface="Times New Roman" panose="02020603050405020304" pitchFamily="18" charset="0"/>
                <a:cs typeface="Times New Roman" panose="02020603050405020304" pitchFamily="18" charset="0"/>
              </a:rPr>
              <a:t>đối</a:t>
            </a:r>
            <a:r>
              <a:rPr lang="vi-VN" sz="2400" b="1" spc="-55" dirty="0">
                <a:solidFill>
                  <a:srgbClr val="0000FF"/>
                </a:solidFill>
                <a:latin typeface="Times New Roman" panose="02020603050405020304" pitchFamily="18" charset="0"/>
                <a:cs typeface="Times New Roman" panose="02020603050405020304" pitchFamily="18" charset="0"/>
              </a:rPr>
              <a:t> </a:t>
            </a:r>
            <a:r>
              <a:rPr lang="vi-VN" sz="2400" b="1" spc="-30" dirty="0">
                <a:solidFill>
                  <a:srgbClr val="0000FF"/>
                </a:solidFill>
                <a:latin typeface="Times New Roman" panose="02020603050405020304" pitchFamily="18" charset="0"/>
                <a:cs typeface="Times New Roman" panose="02020603050405020304" pitchFamily="18" charset="0"/>
              </a:rPr>
              <a:t>tượng </a:t>
            </a:r>
            <a:r>
              <a:rPr lang="vi-VN" sz="2400" b="1" dirty="0">
                <a:solidFill>
                  <a:srgbClr val="0000FF"/>
                </a:solidFill>
                <a:latin typeface="Times New Roman" panose="02020603050405020304" pitchFamily="18" charset="0"/>
                <a:cs typeface="Times New Roman" panose="02020603050405020304" pitchFamily="18" charset="0"/>
              </a:rPr>
              <a:t>tham</a:t>
            </a:r>
            <a:r>
              <a:rPr lang="vi-VN" sz="2400" b="1" spc="135"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gia</a:t>
            </a:r>
            <a:r>
              <a:rPr lang="vi-VN" sz="2400" b="1" spc="135"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BHXH</a:t>
            </a:r>
            <a:r>
              <a:rPr lang="vi-VN" sz="2400" b="1" spc="140"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bắt</a:t>
            </a:r>
            <a:r>
              <a:rPr lang="vi-VN" sz="2400" b="1" spc="35" dirty="0">
                <a:solidFill>
                  <a:srgbClr val="0000FF"/>
                </a:solidFill>
                <a:latin typeface="Times New Roman" panose="02020603050405020304" pitchFamily="18" charset="0"/>
                <a:cs typeface="Times New Roman" panose="02020603050405020304" pitchFamily="18" charset="0"/>
              </a:rPr>
              <a:t> </a:t>
            </a:r>
            <a:r>
              <a:rPr lang="vi-VN" sz="2400" b="1" spc="-25" dirty="0">
                <a:solidFill>
                  <a:srgbClr val="0000FF"/>
                </a:solidFill>
                <a:latin typeface="Times New Roman" panose="02020603050405020304" pitchFamily="18" charset="0"/>
                <a:cs typeface="Times New Roman" panose="02020603050405020304" pitchFamily="18" charset="0"/>
              </a:rPr>
              <a:t>buộc</a:t>
            </a:r>
            <a:r>
              <a:rPr lang="vi-VN" sz="2400" spc="35" dirty="0">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khi</a:t>
            </a:r>
            <a:r>
              <a:rPr lang="vi-VN" sz="2400" b="1" spc="135"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làm</a:t>
            </a:r>
            <a:r>
              <a:rPr lang="vi-VN" sz="2400" b="1" spc="130" dirty="0">
                <a:solidFill>
                  <a:srgbClr val="FF0000"/>
                </a:solidFill>
                <a:latin typeface="Times New Roman" panose="02020603050405020304" pitchFamily="18" charset="0"/>
                <a:cs typeface="Times New Roman" panose="02020603050405020304" pitchFamily="18" charset="0"/>
              </a:rPr>
              <a:t> </a:t>
            </a:r>
            <a:r>
              <a:rPr lang="vi-VN" sz="2400" b="1" spc="-25" dirty="0">
                <a:solidFill>
                  <a:srgbClr val="FF0000"/>
                </a:solidFill>
                <a:latin typeface="Times New Roman" panose="02020603050405020304" pitchFamily="18" charset="0"/>
                <a:cs typeface="Times New Roman" panose="02020603050405020304" pitchFamily="18" charset="0"/>
              </a:rPr>
              <a:t>việc</a:t>
            </a:r>
            <a:r>
              <a:rPr lang="vi-VN" sz="2400" b="1" spc="40"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theo</a:t>
            </a:r>
            <a:r>
              <a:rPr lang="vi-VN" sz="2400" b="1" spc="125"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hợp</a:t>
            </a:r>
            <a:r>
              <a:rPr lang="vi-VN" sz="2400" b="1" spc="30" dirty="0">
                <a:solidFill>
                  <a:srgbClr val="FF0000"/>
                </a:solidFill>
                <a:latin typeface="Times New Roman" panose="02020603050405020304" pitchFamily="18" charset="0"/>
                <a:cs typeface="Times New Roman" panose="02020603050405020304" pitchFamily="18" charset="0"/>
              </a:rPr>
              <a:t> </a:t>
            </a:r>
            <a:r>
              <a:rPr lang="vi-VN" sz="2400" b="1" spc="-25" dirty="0">
                <a:solidFill>
                  <a:srgbClr val="FF0000"/>
                </a:solidFill>
                <a:latin typeface="Times New Roman" panose="02020603050405020304" pitchFamily="18" charset="0"/>
                <a:cs typeface="Times New Roman" panose="02020603050405020304" pitchFamily="18" charset="0"/>
              </a:rPr>
              <a:t>đồng</a:t>
            </a:r>
            <a:r>
              <a:rPr lang="vi-VN" sz="2400" b="1" spc="35"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lao</a:t>
            </a:r>
            <a:r>
              <a:rPr lang="vi-VN" sz="2400" b="1" spc="135" dirty="0">
                <a:solidFill>
                  <a:srgbClr val="FF0000"/>
                </a:solidFill>
                <a:latin typeface="Times New Roman" panose="02020603050405020304" pitchFamily="18" charset="0"/>
                <a:cs typeface="Times New Roman" panose="02020603050405020304" pitchFamily="18" charset="0"/>
              </a:rPr>
              <a:t> </a:t>
            </a:r>
            <a:r>
              <a:rPr lang="vi-VN" sz="2400" b="1" spc="-25" dirty="0">
                <a:solidFill>
                  <a:srgbClr val="FF0000"/>
                </a:solidFill>
                <a:latin typeface="Times New Roman" panose="02020603050405020304" pitchFamily="18" charset="0"/>
                <a:cs typeface="Times New Roman" panose="02020603050405020304" pitchFamily="18" charset="0"/>
              </a:rPr>
              <a:t>động</a:t>
            </a:r>
            <a:r>
              <a:rPr lang="vi-VN" sz="2400" b="1" spc="30" dirty="0">
                <a:solidFill>
                  <a:srgbClr val="FF0000"/>
                </a:solidFill>
                <a:latin typeface="Times New Roman" panose="02020603050405020304" pitchFamily="18" charset="0"/>
                <a:cs typeface="Times New Roman" panose="02020603050405020304" pitchFamily="18" charset="0"/>
              </a:rPr>
              <a:t> </a:t>
            </a:r>
            <a:r>
              <a:rPr lang="vi-VN" sz="2400" b="1" spc="-25" dirty="0">
                <a:solidFill>
                  <a:srgbClr val="FF0000"/>
                </a:solidFill>
                <a:latin typeface="Times New Roman" panose="02020603050405020304" pitchFamily="18" charset="0"/>
                <a:cs typeface="Times New Roman" panose="02020603050405020304" pitchFamily="18" charset="0"/>
              </a:rPr>
              <a:t>xác </a:t>
            </a:r>
            <a:r>
              <a:rPr lang="vi-VN" sz="2400" b="1" dirty="0">
                <a:solidFill>
                  <a:srgbClr val="FF0000"/>
                </a:solidFill>
                <a:latin typeface="Times New Roman" panose="02020603050405020304" pitchFamily="18" charset="0"/>
                <a:cs typeface="Times New Roman" panose="02020603050405020304" pitchFamily="18" charset="0"/>
              </a:rPr>
              <a:t>định</a:t>
            </a:r>
            <a:r>
              <a:rPr lang="vi-VN" sz="2400" b="1" spc="-140"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thời</a:t>
            </a:r>
            <a:r>
              <a:rPr lang="vi-VN" sz="2400" b="1" spc="-70" dirty="0">
                <a:solidFill>
                  <a:srgbClr val="FF0000"/>
                </a:solidFill>
                <a:latin typeface="Times New Roman" panose="02020603050405020304" pitchFamily="18" charset="0"/>
                <a:cs typeface="Times New Roman" panose="02020603050405020304" pitchFamily="18" charset="0"/>
              </a:rPr>
              <a:t> </a:t>
            </a:r>
            <a:r>
              <a:rPr lang="vi-VN" sz="2400" b="1" spc="-80" dirty="0">
                <a:solidFill>
                  <a:srgbClr val="FF0000"/>
                </a:solidFill>
                <a:latin typeface="Times New Roman" panose="02020603050405020304" pitchFamily="18" charset="0"/>
                <a:cs typeface="Times New Roman" panose="02020603050405020304" pitchFamily="18" charset="0"/>
              </a:rPr>
              <a:t>hạn</a:t>
            </a:r>
            <a:r>
              <a:rPr lang="vi-VN" sz="2400" b="1" spc="-25"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có</a:t>
            </a:r>
            <a:r>
              <a:rPr lang="vi-VN" sz="2400" b="1" spc="90"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thời</a:t>
            </a:r>
            <a:r>
              <a:rPr lang="vi-VN" sz="2400" b="1" spc="-15" dirty="0">
                <a:solidFill>
                  <a:srgbClr val="FF0000"/>
                </a:solidFill>
                <a:latin typeface="Times New Roman" panose="02020603050405020304" pitchFamily="18" charset="0"/>
                <a:cs typeface="Times New Roman" panose="02020603050405020304" pitchFamily="18" charset="0"/>
              </a:rPr>
              <a:t> </a:t>
            </a:r>
            <a:r>
              <a:rPr lang="vi-VN" sz="2400" b="1" spc="-75" dirty="0">
                <a:solidFill>
                  <a:srgbClr val="FF0000"/>
                </a:solidFill>
                <a:latin typeface="Times New Roman" panose="02020603050405020304" pitchFamily="18" charset="0"/>
                <a:cs typeface="Times New Roman" panose="02020603050405020304" pitchFamily="18" charset="0"/>
              </a:rPr>
              <a:t>hạn</a:t>
            </a:r>
            <a:r>
              <a:rPr lang="vi-VN" sz="2400" b="1" spc="-15"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từ</a:t>
            </a:r>
            <a:r>
              <a:rPr lang="vi-VN" sz="2400" b="1" spc="-25"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đủ</a:t>
            </a:r>
            <a:r>
              <a:rPr lang="vi-VN" sz="2400" b="1" spc="-25"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12</a:t>
            </a:r>
            <a:r>
              <a:rPr lang="vi-VN" sz="2400" b="1" spc="95"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tháng</a:t>
            </a:r>
            <a:r>
              <a:rPr lang="vi-VN" sz="2400" b="1" spc="90"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trở</a:t>
            </a:r>
            <a:r>
              <a:rPr lang="vi-VN" sz="2400" b="1" spc="-10"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lên</a:t>
            </a:r>
            <a:r>
              <a:rPr lang="vi-VN" sz="2400" b="1" spc="85" dirty="0">
                <a:solidFill>
                  <a:srgbClr val="FF0000"/>
                </a:solidFill>
                <a:latin typeface="Times New Roman" panose="02020603050405020304" pitchFamily="18" charset="0"/>
                <a:cs typeface="Times New Roman" panose="02020603050405020304" pitchFamily="18" charset="0"/>
              </a:rPr>
              <a:t> </a:t>
            </a:r>
            <a:r>
              <a:rPr lang="vi-VN" sz="2400" b="1" spc="-60" dirty="0">
                <a:solidFill>
                  <a:srgbClr val="0000FF"/>
                </a:solidFill>
                <a:latin typeface="Times New Roman" panose="02020603050405020304" pitchFamily="18" charset="0"/>
                <a:cs typeface="Times New Roman" panose="02020603050405020304" pitchFamily="18" charset="0"/>
              </a:rPr>
              <a:t>với</a:t>
            </a:r>
            <a:r>
              <a:rPr lang="vi-VN" sz="2400" b="1" spc="-15" dirty="0">
                <a:solidFill>
                  <a:srgbClr val="0000FF"/>
                </a:solidFill>
                <a:latin typeface="Times New Roman" panose="02020603050405020304" pitchFamily="18" charset="0"/>
                <a:cs typeface="Times New Roman" panose="02020603050405020304" pitchFamily="18" charset="0"/>
              </a:rPr>
              <a:t> </a:t>
            </a:r>
            <a:r>
              <a:rPr lang="vi-VN" sz="2400" b="1" spc="-290" dirty="0">
                <a:solidFill>
                  <a:srgbClr val="0000FF"/>
                </a:solidFill>
                <a:latin typeface="Times New Roman" panose="02020603050405020304" pitchFamily="18" charset="0"/>
                <a:cs typeface="Times New Roman" panose="02020603050405020304" pitchFamily="18" charset="0"/>
              </a:rPr>
              <a:t>NSDLĐ</a:t>
            </a:r>
            <a:r>
              <a:rPr lang="vi-VN" sz="2400" b="1" spc="155"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tại</a:t>
            </a:r>
            <a:r>
              <a:rPr lang="vi-VN" sz="2400" b="1" spc="-20" dirty="0">
                <a:solidFill>
                  <a:srgbClr val="0000FF"/>
                </a:solidFill>
                <a:latin typeface="Times New Roman" panose="02020603050405020304" pitchFamily="18" charset="0"/>
                <a:cs typeface="Times New Roman" panose="02020603050405020304" pitchFamily="18" charset="0"/>
              </a:rPr>
              <a:t> Việt </a:t>
            </a:r>
            <a:r>
              <a:rPr lang="vi-VN" sz="2400" b="1" dirty="0">
                <a:solidFill>
                  <a:srgbClr val="0000FF"/>
                </a:solidFill>
                <a:latin typeface="Times New Roman" panose="02020603050405020304" pitchFamily="18" charset="0"/>
                <a:cs typeface="Times New Roman" panose="02020603050405020304" pitchFamily="18" charset="0"/>
              </a:rPr>
              <a:t>Nam,</a:t>
            </a:r>
            <a:r>
              <a:rPr lang="vi-VN" sz="2400" b="1" spc="-35"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trừ</a:t>
            </a:r>
            <a:r>
              <a:rPr lang="vi-VN" sz="2400" b="1" spc="-120"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các</a:t>
            </a:r>
            <a:r>
              <a:rPr lang="vi-VN" sz="2400" b="1" spc="-15" dirty="0">
                <a:solidFill>
                  <a:srgbClr val="0000FF"/>
                </a:solidFill>
                <a:latin typeface="Times New Roman" panose="02020603050405020304" pitchFamily="18" charset="0"/>
                <a:cs typeface="Times New Roman" panose="02020603050405020304" pitchFamily="18" charset="0"/>
              </a:rPr>
              <a:t> </a:t>
            </a:r>
            <a:r>
              <a:rPr lang="vi-VN" sz="2400" b="1" spc="-70" dirty="0">
                <a:solidFill>
                  <a:srgbClr val="0000FF"/>
                </a:solidFill>
                <a:latin typeface="Times New Roman" panose="02020603050405020304" pitchFamily="18" charset="0"/>
                <a:cs typeface="Times New Roman" panose="02020603050405020304" pitchFamily="18" charset="0"/>
              </a:rPr>
              <a:t>trường</a:t>
            </a:r>
            <a:r>
              <a:rPr lang="vi-VN" sz="2400" b="1" spc="-110" dirty="0">
                <a:solidFill>
                  <a:srgbClr val="0000FF"/>
                </a:solidFill>
                <a:latin typeface="Times New Roman" panose="02020603050405020304" pitchFamily="18" charset="0"/>
                <a:cs typeface="Times New Roman" panose="02020603050405020304" pitchFamily="18" charset="0"/>
              </a:rPr>
              <a:t> </a:t>
            </a:r>
            <a:r>
              <a:rPr lang="vi-VN" sz="2400" b="1" spc="-95" dirty="0">
                <a:solidFill>
                  <a:srgbClr val="0000FF"/>
                </a:solidFill>
                <a:latin typeface="Times New Roman" panose="02020603050405020304" pitchFamily="18" charset="0"/>
                <a:cs typeface="Times New Roman" panose="02020603050405020304" pitchFamily="18" charset="0"/>
              </a:rPr>
              <a:t>hợp</a:t>
            </a:r>
            <a:r>
              <a:rPr lang="vi-VN" sz="2400" b="1" spc="-120"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sau</a:t>
            </a:r>
            <a:r>
              <a:rPr lang="vi-VN" sz="2400" b="1" spc="-5" dirty="0">
                <a:solidFill>
                  <a:srgbClr val="0000FF"/>
                </a:solidFill>
                <a:latin typeface="Times New Roman" panose="02020603050405020304" pitchFamily="18" charset="0"/>
                <a:cs typeface="Times New Roman" panose="02020603050405020304" pitchFamily="18" charset="0"/>
              </a:rPr>
              <a:t> </a:t>
            </a:r>
            <a:r>
              <a:rPr lang="vi-VN" sz="2400" b="1" spc="-20" dirty="0" smtClean="0">
                <a:solidFill>
                  <a:srgbClr val="0000FF"/>
                </a:solidFill>
                <a:latin typeface="Times New Roman" panose="02020603050405020304" pitchFamily="18" charset="0"/>
                <a:cs typeface="Times New Roman" panose="02020603050405020304" pitchFamily="18" charset="0"/>
              </a:rPr>
              <a:t>đây:</a:t>
            </a:r>
            <a:endParaRPr lang="en-US" sz="2400" b="1" spc="-20" dirty="0" smtClean="0">
              <a:solidFill>
                <a:srgbClr val="0000FF"/>
              </a:solidFill>
              <a:latin typeface="Times New Roman" panose="02020603050405020304" pitchFamily="18" charset="0"/>
              <a:cs typeface="Times New Roman" panose="02020603050405020304" pitchFamily="18" charset="0"/>
            </a:endParaRPr>
          </a:p>
          <a:p>
            <a:pPr marL="12700" lvl="1" algn="just">
              <a:lnSpc>
                <a:spcPct val="100000"/>
              </a:lnSpc>
              <a:spcBef>
                <a:spcPts val="300"/>
              </a:spcBef>
              <a:tabLst>
                <a:tab pos="354965" algn="l"/>
              </a:tabLst>
            </a:pPr>
            <a:r>
              <a:rPr lang="en-US" sz="2400" spc="-20" dirty="0">
                <a:solidFill>
                  <a:srgbClr val="FF0000"/>
                </a:solidFill>
                <a:latin typeface="Times New Roman" panose="02020603050405020304" pitchFamily="18" charset="0"/>
                <a:cs typeface="Times New Roman" panose="02020603050405020304" pitchFamily="18" charset="0"/>
              </a:rPr>
              <a:t>	</a:t>
            </a:r>
            <a:r>
              <a:rPr lang="en-US" sz="2400" b="1" spc="-20" dirty="0" smtClean="0">
                <a:solidFill>
                  <a:srgbClr val="0000FF"/>
                </a:solidFill>
                <a:latin typeface="Times New Roman" panose="02020603050405020304" pitchFamily="18" charset="0"/>
                <a:cs typeface="Times New Roman" panose="02020603050405020304" pitchFamily="18" charset="0"/>
              </a:rPr>
              <a:t>a.</a:t>
            </a:r>
            <a:r>
              <a:rPr lang="en-US" sz="2400" spc="-20" dirty="0" smtClean="0">
                <a:solidFill>
                  <a:srgbClr val="0000FF"/>
                </a:solidFill>
                <a:latin typeface="Times New Roman" panose="02020603050405020304" pitchFamily="18" charset="0"/>
                <a:cs typeface="Times New Roman" panose="02020603050405020304" pitchFamily="18" charset="0"/>
              </a:rPr>
              <a:t> </a:t>
            </a:r>
            <a:r>
              <a:rPr lang="vi-VN" sz="2400" b="1" dirty="0" smtClean="0">
                <a:solidFill>
                  <a:srgbClr val="0000FF"/>
                </a:solidFill>
                <a:latin typeface="Times New Roman" panose="02020603050405020304" pitchFamily="18" charset="0"/>
                <a:cs typeface="Times New Roman" panose="02020603050405020304" pitchFamily="18" charset="0"/>
              </a:rPr>
              <a:t>Di</a:t>
            </a:r>
            <a:r>
              <a:rPr lang="vi-VN" sz="2400" b="1" spc="5" dirty="0" smtClean="0">
                <a:solidFill>
                  <a:srgbClr val="0000FF"/>
                </a:solidFill>
                <a:latin typeface="Times New Roman" panose="02020603050405020304" pitchFamily="18" charset="0"/>
                <a:cs typeface="Times New Roman" panose="02020603050405020304" pitchFamily="18" charset="0"/>
              </a:rPr>
              <a:t> </a:t>
            </a:r>
            <a:r>
              <a:rPr lang="vi-VN" sz="2400" b="1" spc="-110" dirty="0">
                <a:solidFill>
                  <a:srgbClr val="0000FF"/>
                </a:solidFill>
                <a:latin typeface="Times New Roman" panose="02020603050405020304" pitchFamily="18" charset="0"/>
                <a:cs typeface="Times New Roman" panose="02020603050405020304" pitchFamily="18" charset="0"/>
              </a:rPr>
              <a:t>chuyển</a:t>
            </a:r>
            <a:r>
              <a:rPr lang="vi-VN" sz="2400" b="1" spc="-25" dirty="0">
                <a:solidFill>
                  <a:srgbClr val="0000FF"/>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trong</a:t>
            </a:r>
            <a:r>
              <a:rPr lang="vi-VN" sz="2400" b="1" spc="55" dirty="0">
                <a:solidFill>
                  <a:srgbClr val="FF0000"/>
                </a:solidFill>
                <a:latin typeface="Times New Roman" panose="02020603050405020304" pitchFamily="18" charset="0"/>
                <a:cs typeface="Times New Roman" panose="02020603050405020304" pitchFamily="18" charset="0"/>
              </a:rPr>
              <a:t> </a:t>
            </a:r>
            <a:r>
              <a:rPr lang="vi-VN" sz="2400" b="1" spc="-20" dirty="0">
                <a:solidFill>
                  <a:srgbClr val="FF0000"/>
                </a:solidFill>
                <a:latin typeface="Times New Roman" panose="02020603050405020304" pitchFamily="18" charset="0"/>
                <a:cs typeface="Times New Roman" panose="02020603050405020304" pitchFamily="18" charset="0"/>
              </a:rPr>
              <a:t>nội</a:t>
            </a:r>
            <a:r>
              <a:rPr lang="vi-VN" sz="2400" b="1" spc="-55" dirty="0">
                <a:solidFill>
                  <a:srgbClr val="FF0000"/>
                </a:solidFill>
                <a:latin typeface="Times New Roman" panose="02020603050405020304" pitchFamily="18" charset="0"/>
                <a:cs typeface="Times New Roman" panose="02020603050405020304" pitchFamily="18" charset="0"/>
              </a:rPr>
              <a:t> </a:t>
            </a:r>
            <a:r>
              <a:rPr lang="vi-VN" sz="2400" b="1" spc="-50" dirty="0">
                <a:solidFill>
                  <a:srgbClr val="FF0000"/>
                </a:solidFill>
                <a:latin typeface="Times New Roman" panose="02020603050405020304" pitchFamily="18" charset="0"/>
                <a:cs typeface="Times New Roman" panose="02020603050405020304" pitchFamily="18" charset="0"/>
              </a:rPr>
              <a:t>bộ</a:t>
            </a:r>
            <a:r>
              <a:rPr lang="vi-VN" sz="2400" b="1" spc="-65"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doanh</a:t>
            </a:r>
            <a:r>
              <a:rPr lang="vi-VN" sz="2400" b="1" spc="55" dirty="0">
                <a:solidFill>
                  <a:srgbClr val="0000FF"/>
                </a:solidFill>
                <a:latin typeface="Times New Roman" panose="02020603050405020304" pitchFamily="18" charset="0"/>
                <a:cs typeface="Times New Roman" panose="02020603050405020304" pitchFamily="18" charset="0"/>
              </a:rPr>
              <a:t> </a:t>
            </a:r>
            <a:r>
              <a:rPr lang="vi-VN" sz="2400" b="1" spc="-85" dirty="0">
                <a:solidFill>
                  <a:srgbClr val="0000FF"/>
                </a:solidFill>
                <a:latin typeface="Times New Roman" panose="02020603050405020304" pitchFamily="18" charset="0"/>
                <a:cs typeface="Times New Roman" panose="02020603050405020304" pitchFamily="18" charset="0"/>
              </a:rPr>
              <a:t>nghiệp</a:t>
            </a:r>
            <a:r>
              <a:rPr lang="vi-VN" sz="2400" b="1" spc="-45"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theo</a:t>
            </a:r>
            <a:r>
              <a:rPr lang="vi-VN" sz="2400" b="1" spc="55"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quy</a:t>
            </a:r>
            <a:r>
              <a:rPr lang="vi-VN" sz="2400" b="1" spc="35" dirty="0">
                <a:solidFill>
                  <a:srgbClr val="0000FF"/>
                </a:solidFill>
                <a:latin typeface="Times New Roman" panose="02020603050405020304" pitchFamily="18" charset="0"/>
                <a:cs typeface="Times New Roman" panose="02020603050405020304" pitchFamily="18" charset="0"/>
              </a:rPr>
              <a:t> </a:t>
            </a:r>
            <a:r>
              <a:rPr lang="vi-VN" sz="2400" b="1" spc="-20" dirty="0" smtClean="0">
                <a:solidFill>
                  <a:srgbClr val="0000FF"/>
                </a:solidFill>
                <a:latin typeface="Times New Roman" panose="02020603050405020304" pitchFamily="18" charset="0"/>
                <a:cs typeface="Times New Roman" panose="02020603050405020304" pitchFamily="18" charset="0"/>
              </a:rPr>
              <a:t>định</a:t>
            </a:r>
            <a:r>
              <a:rPr lang="vi-VN" sz="2400" spc="-20" dirty="0" smtClean="0">
                <a:latin typeface="Times New Roman" panose="02020603050405020304" pitchFamily="18" charset="0"/>
                <a:cs typeface="Times New Roman" panose="02020603050405020304" pitchFamily="18" charset="0"/>
              </a:rPr>
              <a:t>;</a:t>
            </a:r>
            <a:endParaRPr lang="en-US" sz="2400" spc="-20" dirty="0" smtClean="0">
              <a:latin typeface="Times New Roman" panose="02020603050405020304" pitchFamily="18" charset="0"/>
              <a:cs typeface="Times New Roman" panose="02020603050405020304" pitchFamily="18" charset="0"/>
            </a:endParaRPr>
          </a:p>
          <a:p>
            <a:pPr marL="12700" lvl="1" algn="just">
              <a:lnSpc>
                <a:spcPct val="100000"/>
              </a:lnSpc>
              <a:spcBef>
                <a:spcPts val="300"/>
              </a:spcBef>
              <a:tabLst>
                <a:tab pos="354965" algn="l"/>
              </a:tabLst>
            </a:pPr>
            <a:r>
              <a:rPr lang="en-US" sz="2400" spc="-20" dirty="0">
                <a:solidFill>
                  <a:srgbClr val="FF0000"/>
                </a:solidFill>
                <a:latin typeface="Times New Roman" panose="02020603050405020304" pitchFamily="18" charset="0"/>
                <a:cs typeface="Times New Roman" panose="02020603050405020304" pitchFamily="18" charset="0"/>
              </a:rPr>
              <a:t>	</a:t>
            </a:r>
            <a:r>
              <a:rPr lang="en-US" sz="2400" b="1" spc="-20" dirty="0" smtClean="0">
                <a:solidFill>
                  <a:srgbClr val="0000FF"/>
                </a:solidFill>
                <a:latin typeface="Times New Roman" panose="02020603050405020304" pitchFamily="18" charset="0"/>
                <a:cs typeface="Times New Roman" panose="02020603050405020304" pitchFamily="18" charset="0"/>
              </a:rPr>
              <a:t>b. </a:t>
            </a:r>
            <a:r>
              <a:rPr lang="vi-VN" sz="2400" b="1" spc="-275" dirty="0" smtClean="0">
                <a:solidFill>
                  <a:srgbClr val="0000FF"/>
                </a:solidFill>
                <a:latin typeface="Times New Roman" panose="02020603050405020304" pitchFamily="18" charset="0"/>
                <a:cs typeface="Times New Roman" panose="02020603050405020304" pitchFamily="18" charset="0"/>
              </a:rPr>
              <a:t>Tại</a:t>
            </a:r>
            <a:r>
              <a:rPr lang="vi-VN" sz="2400" b="1" spc="135" dirty="0" smtClean="0">
                <a:solidFill>
                  <a:srgbClr val="0000FF"/>
                </a:solidFill>
                <a:latin typeface="Times New Roman" panose="02020603050405020304" pitchFamily="18" charset="0"/>
                <a:cs typeface="Times New Roman" panose="02020603050405020304" pitchFamily="18" charset="0"/>
              </a:rPr>
              <a:t> </a:t>
            </a:r>
            <a:r>
              <a:rPr lang="vi-VN" sz="2400" b="1" spc="-25" dirty="0" smtClean="0">
                <a:solidFill>
                  <a:srgbClr val="0000FF"/>
                </a:solidFill>
                <a:latin typeface="Times New Roman" panose="02020603050405020304" pitchFamily="18" charset="0"/>
                <a:cs typeface="Times New Roman" panose="02020603050405020304" pitchFamily="18" charset="0"/>
              </a:rPr>
              <a:t>thời</a:t>
            </a:r>
            <a:r>
              <a:rPr lang="vi-VN" sz="2400" b="1" spc="-110" dirty="0" smtClean="0">
                <a:solidFill>
                  <a:srgbClr val="0000FF"/>
                </a:solidFill>
                <a:latin typeface="Times New Roman" panose="02020603050405020304" pitchFamily="18" charset="0"/>
                <a:cs typeface="Times New Roman" panose="02020603050405020304" pitchFamily="18" charset="0"/>
              </a:rPr>
              <a:t> </a:t>
            </a:r>
            <a:r>
              <a:rPr lang="vi-VN" sz="2400" b="1" spc="-60" dirty="0" smtClean="0">
                <a:solidFill>
                  <a:srgbClr val="0000FF"/>
                </a:solidFill>
                <a:latin typeface="Times New Roman" panose="02020603050405020304" pitchFamily="18" charset="0"/>
                <a:cs typeface="Times New Roman" panose="02020603050405020304" pitchFamily="18" charset="0"/>
              </a:rPr>
              <a:t>điểm</a:t>
            </a:r>
            <a:r>
              <a:rPr lang="vi-VN" sz="2400" b="1" spc="-80" dirty="0" smtClean="0">
                <a:solidFill>
                  <a:srgbClr val="0000FF"/>
                </a:solidFill>
                <a:latin typeface="Times New Roman" panose="02020603050405020304" pitchFamily="18" charset="0"/>
                <a:cs typeface="Times New Roman" panose="02020603050405020304" pitchFamily="18" charset="0"/>
              </a:rPr>
              <a:t> </a:t>
            </a:r>
            <a:r>
              <a:rPr lang="vi-VN" sz="2400" b="1" dirty="0" smtClean="0">
                <a:solidFill>
                  <a:srgbClr val="0000FF"/>
                </a:solidFill>
                <a:latin typeface="Times New Roman" panose="02020603050405020304" pitchFamily="18" charset="0"/>
                <a:cs typeface="Times New Roman" panose="02020603050405020304" pitchFamily="18" charset="0"/>
              </a:rPr>
              <a:t>giao</a:t>
            </a:r>
            <a:r>
              <a:rPr lang="vi-VN" sz="2400" b="1" spc="-110" dirty="0" smtClean="0">
                <a:solidFill>
                  <a:srgbClr val="0000FF"/>
                </a:solidFill>
                <a:latin typeface="Times New Roman" panose="02020603050405020304" pitchFamily="18" charset="0"/>
                <a:cs typeface="Times New Roman" panose="02020603050405020304" pitchFamily="18" charset="0"/>
              </a:rPr>
              <a:t> </a:t>
            </a:r>
            <a:r>
              <a:rPr lang="vi-VN" sz="2400" b="1" spc="-60" dirty="0" smtClean="0">
                <a:solidFill>
                  <a:srgbClr val="0000FF"/>
                </a:solidFill>
                <a:latin typeface="Times New Roman" panose="02020603050405020304" pitchFamily="18" charset="0"/>
                <a:cs typeface="Times New Roman" panose="02020603050405020304" pitchFamily="18" charset="0"/>
              </a:rPr>
              <a:t>kết </a:t>
            </a:r>
            <a:r>
              <a:rPr lang="vi-VN" sz="2400" b="1" spc="-130" dirty="0" smtClean="0">
                <a:solidFill>
                  <a:srgbClr val="0000FF"/>
                </a:solidFill>
                <a:latin typeface="Times New Roman" panose="02020603050405020304" pitchFamily="18" charset="0"/>
                <a:cs typeface="Times New Roman" panose="02020603050405020304" pitchFamily="18" charset="0"/>
              </a:rPr>
              <a:t>hợp</a:t>
            </a:r>
            <a:r>
              <a:rPr lang="vi-VN" sz="2400" b="1" spc="-10" dirty="0" smtClean="0">
                <a:solidFill>
                  <a:srgbClr val="0000FF"/>
                </a:solidFill>
                <a:latin typeface="Times New Roman" panose="02020603050405020304" pitchFamily="18" charset="0"/>
                <a:cs typeface="Times New Roman" panose="02020603050405020304" pitchFamily="18" charset="0"/>
              </a:rPr>
              <a:t> </a:t>
            </a:r>
            <a:r>
              <a:rPr lang="vi-VN" sz="2400" b="1" spc="-105" dirty="0" smtClean="0">
                <a:solidFill>
                  <a:srgbClr val="0000FF"/>
                </a:solidFill>
                <a:latin typeface="Times New Roman" panose="02020603050405020304" pitchFamily="18" charset="0"/>
                <a:cs typeface="Times New Roman" panose="02020603050405020304" pitchFamily="18" charset="0"/>
              </a:rPr>
              <a:t>đồng</a:t>
            </a:r>
            <a:r>
              <a:rPr lang="vi-VN" sz="2400" b="1" spc="-30" dirty="0" smtClean="0">
                <a:solidFill>
                  <a:srgbClr val="0000FF"/>
                </a:solidFill>
                <a:latin typeface="Times New Roman" panose="02020603050405020304" pitchFamily="18" charset="0"/>
                <a:cs typeface="Times New Roman" panose="02020603050405020304" pitchFamily="18" charset="0"/>
              </a:rPr>
              <a:t> </a:t>
            </a:r>
            <a:r>
              <a:rPr lang="vi-VN" sz="2400" b="1" dirty="0" smtClean="0">
                <a:solidFill>
                  <a:srgbClr val="FF0000"/>
                </a:solidFill>
                <a:latin typeface="Times New Roman" panose="02020603050405020304" pitchFamily="18" charset="0"/>
                <a:cs typeface="Times New Roman" panose="02020603050405020304" pitchFamily="18" charset="0"/>
              </a:rPr>
              <a:t>lao</a:t>
            </a:r>
            <a:r>
              <a:rPr lang="vi-VN" sz="2400" b="1" spc="50" dirty="0" smtClean="0">
                <a:solidFill>
                  <a:srgbClr val="FF0000"/>
                </a:solidFill>
                <a:latin typeface="Times New Roman" panose="02020603050405020304" pitchFamily="18" charset="0"/>
                <a:cs typeface="Times New Roman" panose="02020603050405020304" pitchFamily="18" charset="0"/>
              </a:rPr>
              <a:t> </a:t>
            </a:r>
            <a:r>
              <a:rPr lang="vi-VN" sz="2400" b="1" spc="-100" dirty="0" smtClean="0">
                <a:solidFill>
                  <a:srgbClr val="FF0000"/>
                </a:solidFill>
                <a:latin typeface="Times New Roman" panose="02020603050405020304" pitchFamily="18" charset="0"/>
                <a:cs typeface="Times New Roman" panose="02020603050405020304" pitchFamily="18" charset="0"/>
              </a:rPr>
              <a:t>động</a:t>
            </a:r>
            <a:r>
              <a:rPr lang="vi-VN" sz="2400" b="1" spc="-35" dirty="0" smtClean="0">
                <a:solidFill>
                  <a:srgbClr val="FF0000"/>
                </a:solidFill>
                <a:latin typeface="Times New Roman" panose="02020603050405020304" pitchFamily="18" charset="0"/>
                <a:cs typeface="Times New Roman" panose="02020603050405020304" pitchFamily="18" charset="0"/>
              </a:rPr>
              <a:t> </a:t>
            </a:r>
            <a:r>
              <a:rPr lang="vi-VN" sz="2400" b="1" spc="-155" dirty="0" smtClean="0">
                <a:solidFill>
                  <a:srgbClr val="FF0000"/>
                </a:solidFill>
                <a:latin typeface="Times New Roman" panose="02020603050405020304" pitchFamily="18" charset="0"/>
                <a:cs typeface="Times New Roman" panose="02020603050405020304" pitchFamily="18" charset="0"/>
              </a:rPr>
              <a:t>đã</a:t>
            </a:r>
            <a:r>
              <a:rPr lang="vi-VN" sz="2400" b="1" spc="15" dirty="0" smtClean="0">
                <a:solidFill>
                  <a:srgbClr val="FF0000"/>
                </a:solidFill>
                <a:latin typeface="Times New Roman" panose="02020603050405020304" pitchFamily="18" charset="0"/>
                <a:cs typeface="Times New Roman" panose="02020603050405020304" pitchFamily="18" charset="0"/>
              </a:rPr>
              <a:t> </a:t>
            </a:r>
            <a:r>
              <a:rPr lang="vi-VN" sz="2400" b="1" spc="-35" dirty="0" smtClean="0">
                <a:solidFill>
                  <a:srgbClr val="FF0000"/>
                </a:solidFill>
                <a:latin typeface="Times New Roman" panose="02020603050405020304" pitchFamily="18" charset="0"/>
                <a:cs typeface="Times New Roman" panose="02020603050405020304" pitchFamily="18" charset="0"/>
              </a:rPr>
              <a:t>đủ</a:t>
            </a:r>
            <a:r>
              <a:rPr lang="vi-VN" sz="2400" b="1" spc="-45" dirty="0" smtClean="0">
                <a:solidFill>
                  <a:srgbClr val="FF0000"/>
                </a:solidFill>
                <a:latin typeface="Times New Roman" panose="02020603050405020304" pitchFamily="18" charset="0"/>
                <a:cs typeface="Times New Roman" panose="02020603050405020304" pitchFamily="18" charset="0"/>
              </a:rPr>
              <a:t> </a:t>
            </a:r>
            <a:r>
              <a:rPr lang="vi-VN" sz="2400" b="1" dirty="0" smtClean="0">
                <a:solidFill>
                  <a:srgbClr val="FF0000"/>
                </a:solidFill>
                <a:latin typeface="Times New Roman" panose="02020603050405020304" pitchFamily="18" charset="0"/>
                <a:cs typeface="Times New Roman" panose="02020603050405020304" pitchFamily="18" charset="0"/>
              </a:rPr>
              <a:t>tuổi</a:t>
            </a:r>
            <a:r>
              <a:rPr lang="vi-VN" sz="2400" b="1" spc="-55" dirty="0" smtClean="0">
                <a:solidFill>
                  <a:srgbClr val="FF0000"/>
                </a:solidFill>
                <a:latin typeface="Times New Roman" panose="02020603050405020304" pitchFamily="18" charset="0"/>
                <a:cs typeface="Times New Roman" panose="02020603050405020304" pitchFamily="18" charset="0"/>
              </a:rPr>
              <a:t> </a:t>
            </a:r>
            <a:r>
              <a:rPr lang="vi-VN" sz="2400" b="1" spc="-95" dirty="0" smtClean="0">
                <a:solidFill>
                  <a:srgbClr val="FF0000"/>
                </a:solidFill>
                <a:latin typeface="Times New Roman" panose="02020603050405020304" pitchFamily="18" charset="0"/>
                <a:cs typeface="Times New Roman" panose="02020603050405020304" pitchFamily="18" charset="0"/>
              </a:rPr>
              <a:t>nghỉ</a:t>
            </a:r>
            <a:r>
              <a:rPr lang="vi-VN" sz="2400" b="1" spc="-35" dirty="0" smtClean="0">
                <a:solidFill>
                  <a:srgbClr val="FF0000"/>
                </a:solidFill>
                <a:latin typeface="Times New Roman" panose="02020603050405020304" pitchFamily="18" charset="0"/>
                <a:cs typeface="Times New Roman" panose="02020603050405020304" pitchFamily="18" charset="0"/>
              </a:rPr>
              <a:t> </a:t>
            </a:r>
            <a:r>
              <a:rPr lang="vi-VN" sz="2400" b="1" spc="-114" dirty="0" smtClean="0">
                <a:solidFill>
                  <a:srgbClr val="FF0000"/>
                </a:solidFill>
                <a:latin typeface="Times New Roman" panose="02020603050405020304" pitchFamily="18" charset="0"/>
                <a:cs typeface="Times New Roman" panose="02020603050405020304" pitchFamily="18" charset="0"/>
              </a:rPr>
              <a:t>hưu</a:t>
            </a:r>
            <a:r>
              <a:rPr lang="vi-VN" sz="2400" b="1" spc="-10" dirty="0" smtClean="0">
                <a:solidFill>
                  <a:srgbClr val="0000FF"/>
                </a:solidFill>
                <a:latin typeface="Times New Roman" panose="02020603050405020304" pitchFamily="18" charset="0"/>
                <a:cs typeface="Times New Roman" panose="02020603050405020304" pitchFamily="18" charset="0"/>
              </a:rPr>
              <a:t>;</a:t>
            </a:r>
            <a:endParaRPr lang="en-US" sz="2400" b="1" spc="-10" dirty="0" smtClean="0">
              <a:solidFill>
                <a:srgbClr val="0000FF"/>
              </a:solidFill>
              <a:latin typeface="Times New Roman" panose="02020603050405020304" pitchFamily="18" charset="0"/>
              <a:cs typeface="Times New Roman" panose="02020603050405020304" pitchFamily="18" charset="0"/>
            </a:endParaRPr>
          </a:p>
          <a:p>
            <a:pPr marL="12700" lvl="1" algn="just">
              <a:spcBef>
                <a:spcPts val="300"/>
              </a:spcBef>
              <a:tabLst>
                <a:tab pos="354965" algn="l"/>
              </a:tabLst>
            </a:pPr>
            <a:r>
              <a:rPr lang="en-US" sz="2400" b="1" spc="-10" dirty="0">
                <a:solidFill>
                  <a:srgbClr val="0000FF"/>
                </a:solidFill>
                <a:latin typeface="Times New Roman" panose="02020603050405020304" pitchFamily="18" charset="0"/>
                <a:cs typeface="Times New Roman" panose="02020603050405020304" pitchFamily="18" charset="0"/>
              </a:rPr>
              <a:t>	</a:t>
            </a:r>
            <a:r>
              <a:rPr lang="en-US" sz="2400" b="1" spc="-10" dirty="0" smtClean="0">
                <a:solidFill>
                  <a:srgbClr val="0000FF"/>
                </a:solidFill>
                <a:latin typeface="Times New Roman" panose="02020603050405020304" pitchFamily="18" charset="0"/>
                <a:cs typeface="Times New Roman" panose="02020603050405020304" pitchFamily="18" charset="0"/>
              </a:rPr>
              <a:t>c</a:t>
            </a:r>
            <a:r>
              <a:rPr lang="en-US" sz="2400" b="1" spc="-10" dirty="0">
                <a:solidFill>
                  <a:srgbClr val="0000FF"/>
                </a:solidFill>
                <a:latin typeface="Times New Roman" panose="02020603050405020304" pitchFamily="18" charset="0"/>
                <a:cs typeface="Times New Roman" panose="02020603050405020304" pitchFamily="18" charset="0"/>
              </a:rPr>
              <a:t>. </a:t>
            </a:r>
            <a:r>
              <a:rPr lang="vi-VN" sz="2400" b="1" spc="-95" dirty="0">
                <a:solidFill>
                  <a:srgbClr val="0000FF"/>
                </a:solidFill>
                <a:latin typeface="Times New Roman" panose="02020603050405020304" pitchFamily="18" charset="0"/>
                <a:cs typeface="Times New Roman" panose="02020603050405020304" pitchFamily="18" charset="0"/>
              </a:rPr>
              <a:t>Điều</a:t>
            </a:r>
            <a:r>
              <a:rPr lang="vi-VN" sz="2400" b="1" spc="-45" dirty="0">
                <a:solidFill>
                  <a:srgbClr val="0000FF"/>
                </a:solidFill>
                <a:latin typeface="Times New Roman" panose="02020603050405020304" pitchFamily="18" charset="0"/>
                <a:cs typeface="Times New Roman" panose="02020603050405020304" pitchFamily="18" charset="0"/>
              </a:rPr>
              <a:t> </a:t>
            </a:r>
            <a:r>
              <a:rPr lang="vi-VN" sz="2400" b="1" spc="-160" dirty="0">
                <a:solidFill>
                  <a:srgbClr val="0000FF"/>
                </a:solidFill>
                <a:latin typeface="Times New Roman" panose="02020603050405020304" pitchFamily="18" charset="0"/>
                <a:cs typeface="Times New Roman" panose="02020603050405020304" pitchFamily="18" charset="0"/>
              </a:rPr>
              <a:t>ước</a:t>
            </a:r>
            <a:r>
              <a:rPr lang="vi-VN" sz="2400" b="1" spc="-35" dirty="0">
                <a:solidFill>
                  <a:srgbClr val="0000FF"/>
                </a:solidFill>
                <a:latin typeface="Times New Roman" panose="02020603050405020304" pitchFamily="18" charset="0"/>
                <a:cs typeface="Times New Roman" panose="02020603050405020304" pitchFamily="18" charset="0"/>
              </a:rPr>
              <a:t> </a:t>
            </a:r>
            <a:r>
              <a:rPr lang="vi-VN" sz="2400" b="1" spc="-85" dirty="0">
                <a:solidFill>
                  <a:srgbClr val="0000FF"/>
                </a:solidFill>
                <a:latin typeface="Times New Roman" panose="02020603050405020304" pitchFamily="18" charset="0"/>
                <a:cs typeface="Times New Roman" panose="02020603050405020304" pitchFamily="18" charset="0"/>
              </a:rPr>
              <a:t>quốc</a:t>
            </a:r>
            <a:r>
              <a:rPr lang="vi-VN" sz="2400" b="1" spc="-50"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tế</a:t>
            </a:r>
            <a:r>
              <a:rPr lang="vi-VN" sz="2400" b="1" spc="-60"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mà</a:t>
            </a:r>
            <a:r>
              <a:rPr lang="vi-VN" sz="2400" b="1" spc="70" dirty="0">
                <a:solidFill>
                  <a:srgbClr val="0000FF"/>
                </a:solidFill>
                <a:latin typeface="Times New Roman" panose="02020603050405020304" pitchFamily="18" charset="0"/>
                <a:cs typeface="Times New Roman" panose="02020603050405020304" pitchFamily="18" charset="0"/>
              </a:rPr>
              <a:t> </a:t>
            </a:r>
            <a:r>
              <a:rPr lang="vi-VN" sz="2400" b="1" spc="-145" dirty="0">
                <a:solidFill>
                  <a:srgbClr val="0000FF"/>
                </a:solidFill>
                <a:latin typeface="Times New Roman" panose="02020603050405020304" pitchFamily="18" charset="0"/>
                <a:cs typeface="Times New Roman" panose="02020603050405020304" pitchFamily="18" charset="0"/>
              </a:rPr>
              <a:t>nước</a:t>
            </a:r>
            <a:r>
              <a:rPr lang="vi-VN" sz="2400" b="1" spc="-35" dirty="0">
                <a:solidFill>
                  <a:srgbClr val="0000FF"/>
                </a:solidFill>
                <a:latin typeface="Times New Roman" panose="02020603050405020304" pitchFamily="18" charset="0"/>
                <a:cs typeface="Times New Roman" panose="02020603050405020304" pitchFamily="18" charset="0"/>
              </a:rPr>
              <a:t> </a:t>
            </a:r>
            <a:r>
              <a:rPr lang="vi-VN" sz="2400" b="1" spc="-185" dirty="0">
                <a:solidFill>
                  <a:srgbClr val="0000FF"/>
                </a:solidFill>
                <a:latin typeface="Times New Roman" panose="02020603050405020304" pitchFamily="18" charset="0"/>
                <a:cs typeface="Times New Roman" panose="02020603050405020304" pitchFamily="18" charset="0"/>
              </a:rPr>
              <a:t>Cộng</a:t>
            </a:r>
            <a:r>
              <a:rPr lang="vi-VN" sz="2400" b="1" spc="-35"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hòa</a:t>
            </a:r>
            <a:r>
              <a:rPr lang="vi-VN" sz="2400" b="1" spc="60"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xã</a:t>
            </a:r>
            <a:r>
              <a:rPr lang="vi-VN" sz="2400" b="1" spc="55" dirty="0">
                <a:solidFill>
                  <a:srgbClr val="0000FF"/>
                </a:solidFill>
                <a:latin typeface="Times New Roman" panose="02020603050405020304" pitchFamily="18" charset="0"/>
                <a:cs typeface="Times New Roman" panose="02020603050405020304" pitchFamily="18" charset="0"/>
              </a:rPr>
              <a:t> </a:t>
            </a:r>
            <a:r>
              <a:rPr lang="vi-VN" sz="2400" b="1" spc="-20" dirty="0">
                <a:solidFill>
                  <a:srgbClr val="0000FF"/>
                </a:solidFill>
                <a:latin typeface="Times New Roman" panose="02020603050405020304" pitchFamily="18" charset="0"/>
                <a:cs typeface="Times New Roman" panose="02020603050405020304" pitchFamily="18" charset="0"/>
              </a:rPr>
              <a:t>hội</a:t>
            </a:r>
            <a:r>
              <a:rPr lang="vi-VN" sz="2400" b="1" spc="-45" dirty="0">
                <a:solidFill>
                  <a:srgbClr val="0000FF"/>
                </a:solidFill>
                <a:latin typeface="Times New Roman" panose="02020603050405020304" pitchFamily="18" charset="0"/>
                <a:cs typeface="Times New Roman" panose="02020603050405020304" pitchFamily="18" charset="0"/>
              </a:rPr>
              <a:t> </a:t>
            </a:r>
            <a:r>
              <a:rPr lang="vi-VN" sz="2400" b="1" spc="-100" dirty="0">
                <a:solidFill>
                  <a:srgbClr val="0000FF"/>
                </a:solidFill>
                <a:latin typeface="Times New Roman" panose="02020603050405020304" pitchFamily="18" charset="0"/>
                <a:cs typeface="Times New Roman" panose="02020603050405020304" pitchFamily="18" charset="0"/>
              </a:rPr>
              <a:t>chủ</a:t>
            </a:r>
            <a:r>
              <a:rPr lang="vi-VN" sz="2400" b="1" spc="-40" dirty="0">
                <a:solidFill>
                  <a:srgbClr val="0000FF"/>
                </a:solidFill>
                <a:latin typeface="Times New Roman" panose="02020603050405020304" pitchFamily="18" charset="0"/>
                <a:cs typeface="Times New Roman" panose="02020603050405020304" pitchFamily="18" charset="0"/>
              </a:rPr>
              <a:t> </a:t>
            </a:r>
            <a:r>
              <a:rPr lang="vi-VN" sz="2400" b="1" spc="-120" dirty="0">
                <a:solidFill>
                  <a:srgbClr val="0000FF"/>
                </a:solidFill>
                <a:latin typeface="Times New Roman" panose="02020603050405020304" pitchFamily="18" charset="0"/>
                <a:cs typeface="Times New Roman" panose="02020603050405020304" pitchFamily="18" charset="0"/>
              </a:rPr>
              <a:t>nghĩa</a:t>
            </a:r>
            <a:r>
              <a:rPr lang="vi-VN" sz="2400" b="1" spc="-25" dirty="0">
                <a:solidFill>
                  <a:srgbClr val="0000FF"/>
                </a:solidFill>
                <a:latin typeface="Times New Roman" panose="02020603050405020304" pitchFamily="18" charset="0"/>
                <a:cs typeface="Times New Roman" panose="02020603050405020304" pitchFamily="18" charset="0"/>
              </a:rPr>
              <a:t> </a:t>
            </a:r>
            <a:r>
              <a:rPr lang="vi-VN" sz="2400" b="1" spc="-45" dirty="0">
                <a:solidFill>
                  <a:srgbClr val="0000FF"/>
                </a:solidFill>
                <a:latin typeface="Times New Roman" panose="02020603050405020304" pitchFamily="18" charset="0"/>
                <a:cs typeface="Times New Roman" panose="02020603050405020304" pitchFamily="18" charset="0"/>
              </a:rPr>
              <a:t>Việt</a:t>
            </a:r>
            <a:r>
              <a:rPr lang="vi-VN" sz="2400" b="1" spc="-35"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Nam</a:t>
            </a:r>
            <a:r>
              <a:rPr lang="vi-VN" sz="2400" b="1" spc="55" dirty="0">
                <a:solidFill>
                  <a:srgbClr val="0000FF"/>
                </a:solidFill>
                <a:latin typeface="Times New Roman" panose="02020603050405020304" pitchFamily="18" charset="0"/>
                <a:cs typeface="Times New Roman" panose="02020603050405020304" pitchFamily="18" charset="0"/>
              </a:rPr>
              <a:t> </a:t>
            </a:r>
            <a:r>
              <a:rPr lang="vi-VN" sz="2400" b="1" spc="-25" dirty="0">
                <a:solidFill>
                  <a:srgbClr val="0000FF"/>
                </a:solidFill>
                <a:latin typeface="Times New Roman" panose="02020603050405020304" pitchFamily="18" charset="0"/>
                <a:cs typeface="Times New Roman" panose="02020603050405020304" pitchFamily="18" charset="0"/>
              </a:rPr>
              <a:t>là</a:t>
            </a:r>
            <a:r>
              <a:rPr lang="en-US" sz="2400" b="1" spc="-25"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thành</a:t>
            </a:r>
            <a:r>
              <a:rPr lang="vi-VN" sz="2400" b="1" spc="-35"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viên có</a:t>
            </a:r>
            <a:r>
              <a:rPr lang="vi-VN" sz="2400" b="1" spc="-20"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quy</a:t>
            </a:r>
            <a:r>
              <a:rPr lang="vi-VN" sz="2400" b="1" spc="-40" dirty="0">
                <a:solidFill>
                  <a:srgbClr val="0000FF"/>
                </a:solidFill>
                <a:latin typeface="Times New Roman" panose="02020603050405020304" pitchFamily="18" charset="0"/>
                <a:cs typeface="Times New Roman" panose="02020603050405020304" pitchFamily="18" charset="0"/>
              </a:rPr>
              <a:t> </a:t>
            </a:r>
            <a:r>
              <a:rPr lang="vi-VN" sz="2400" b="1" spc="-45" dirty="0">
                <a:solidFill>
                  <a:srgbClr val="0000FF"/>
                </a:solidFill>
                <a:latin typeface="Times New Roman" panose="02020603050405020304" pitchFamily="18" charset="0"/>
                <a:cs typeface="Times New Roman" panose="02020603050405020304" pitchFamily="18" charset="0"/>
              </a:rPr>
              <a:t>định</a:t>
            </a:r>
            <a:r>
              <a:rPr lang="vi-VN" sz="2400" b="1" spc="-105" dirty="0">
                <a:solidFill>
                  <a:srgbClr val="0000FF"/>
                </a:solidFill>
                <a:latin typeface="Times New Roman" panose="02020603050405020304" pitchFamily="18" charset="0"/>
                <a:cs typeface="Times New Roman" panose="02020603050405020304" pitchFamily="18" charset="0"/>
              </a:rPr>
              <a:t> </a:t>
            </a:r>
            <a:r>
              <a:rPr lang="vi-VN" sz="2400" b="1" spc="-10" dirty="0">
                <a:solidFill>
                  <a:srgbClr val="0000FF"/>
                </a:solidFill>
                <a:latin typeface="Times New Roman" panose="02020603050405020304" pitchFamily="18" charset="0"/>
                <a:cs typeface="Times New Roman" panose="02020603050405020304" pitchFamily="18" charset="0"/>
              </a:rPr>
              <a:t>khác</a:t>
            </a:r>
            <a:r>
              <a:rPr lang="vi-VN" sz="2000" b="1" spc="-10" dirty="0">
                <a:solidFill>
                  <a:srgbClr val="0000FF"/>
                </a:solidFill>
                <a:latin typeface="Times New Roman" panose="02020603050405020304" pitchFamily="18" charset="0"/>
                <a:cs typeface="Times New Roman" panose="02020603050405020304" pitchFamily="18" charset="0"/>
              </a:rPr>
              <a:t>.</a:t>
            </a:r>
            <a:endParaRPr lang="en-US" sz="2000" b="1" spc="-10" dirty="0">
              <a:solidFill>
                <a:srgbClr val="0000FF"/>
              </a:solidFill>
              <a:latin typeface="Times New Roman" panose="02020603050405020304" pitchFamily="18" charset="0"/>
              <a:cs typeface="Times New Roman" panose="02020603050405020304" pitchFamily="18" charset="0"/>
            </a:endParaRPr>
          </a:p>
          <a:p>
            <a:pPr marL="12700" lvl="1" algn="just">
              <a:lnSpc>
                <a:spcPct val="100000"/>
              </a:lnSpc>
              <a:spcBef>
                <a:spcPts val="300"/>
              </a:spcBef>
              <a:tabLst>
                <a:tab pos="354965" algn="l"/>
              </a:tabLst>
            </a:pPr>
            <a:endParaRPr lang="en-US" sz="2400" b="1" spc="-10" dirty="0" smtClean="0">
              <a:solidFill>
                <a:srgbClr val="0000FF"/>
              </a:solidFill>
              <a:latin typeface="Times New Roman" panose="02020603050405020304" pitchFamily="18" charset="0"/>
              <a:cs typeface="Times New Roman" panose="02020603050405020304" pitchFamily="18" charset="0"/>
            </a:endParaRPr>
          </a:p>
          <a:p>
            <a:pPr marL="12700" lvl="1" algn="just">
              <a:lnSpc>
                <a:spcPct val="100000"/>
              </a:lnSpc>
              <a:spcBef>
                <a:spcPts val="300"/>
              </a:spcBef>
              <a:tabLst>
                <a:tab pos="354965" algn="l"/>
              </a:tabLst>
            </a:pPr>
            <a:r>
              <a:rPr lang="en-US" sz="2400" spc="-10" dirty="0" smtClean="0">
                <a:solidFill>
                  <a:srgbClr val="FF0000"/>
                </a:solidFill>
                <a:latin typeface="Times New Roman" panose="02020603050405020304" pitchFamily="18" charset="0"/>
                <a:cs typeface="Times New Roman" panose="02020603050405020304" pitchFamily="18" charset="0"/>
              </a:rPr>
              <a:t>	</a:t>
            </a:r>
            <a:endParaRPr lang="en-US" b="1" i="1" dirty="0" smtClean="0">
              <a:solidFill>
                <a:srgbClr val="0000FF"/>
              </a:solidFill>
              <a:latin typeface="Times New Roman" panose="02020603050405020304" pitchFamily="18" charset="0"/>
              <a:cs typeface="Times New Roman" panose="02020603050405020304" pitchFamily="18" charset="0"/>
            </a:endParaRPr>
          </a:p>
        </p:txBody>
      </p:sp>
      <p:sp>
        <p:nvSpPr>
          <p:cNvPr id="5" name="Rectangle 4"/>
          <p:cNvSpPr/>
          <p:nvPr/>
        </p:nvSpPr>
        <p:spPr>
          <a:xfrm>
            <a:off x="461006" y="1207039"/>
            <a:ext cx="7571303" cy="492443"/>
          </a:xfrm>
          <a:prstGeom prst="rect">
            <a:avLst/>
          </a:prstGeom>
        </p:spPr>
        <p:txBody>
          <a:bodyPr wrap="none">
            <a:spAutoFit/>
          </a:bodyPr>
          <a:lstStyle/>
          <a:p>
            <a:r>
              <a:rPr lang="en-US" sz="2600" b="1" dirty="0">
                <a:solidFill>
                  <a:srgbClr val="0000FF"/>
                </a:solidFill>
                <a:latin typeface="Times New Roman" panose="02020603050405020304" pitchFamily="18" charset="0"/>
                <a:cs typeface="Times New Roman" panose="02020603050405020304" pitchFamily="18" charset="0"/>
              </a:rPr>
              <a:t>a. </a:t>
            </a:r>
            <a:r>
              <a:rPr lang="en-US" sz="2600" b="1" dirty="0" err="1">
                <a:solidFill>
                  <a:srgbClr val="0000FF"/>
                </a:solidFill>
                <a:latin typeface="Times New Roman" panose="02020603050405020304" pitchFamily="18" charset="0"/>
                <a:cs typeface="Times New Roman" panose="02020603050405020304" pitchFamily="18" charset="0"/>
              </a:rPr>
              <a:t>Mở</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rộng</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đối</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tượng</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tham</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gia</a:t>
            </a:r>
            <a:r>
              <a:rPr lang="en-US" sz="2600" b="1" dirty="0">
                <a:solidFill>
                  <a:srgbClr val="0000FF"/>
                </a:solidFill>
                <a:latin typeface="Times New Roman" panose="02020603050405020304" pitchFamily="18" charset="0"/>
                <a:cs typeface="Times New Roman" panose="02020603050405020304" pitchFamily="18" charset="0"/>
              </a:rPr>
              <a:t> BHXH </a:t>
            </a:r>
            <a:r>
              <a:rPr lang="en-US" sz="2600" b="1" dirty="0" err="1">
                <a:solidFill>
                  <a:srgbClr val="0000FF"/>
                </a:solidFill>
                <a:latin typeface="Times New Roman" panose="02020603050405020304" pitchFamily="18" charset="0"/>
                <a:cs typeface="Times New Roman" panose="02020603050405020304" pitchFamily="18" charset="0"/>
              </a:rPr>
              <a:t>bắt</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smtClean="0">
                <a:solidFill>
                  <a:srgbClr val="0000FF"/>
                </a:solidFill>
                <a:latin typeface="Times New Roman" panose="02020603050405020304" pitchFamily="18" charset="0"/>
                <a:cs typeface="Times New Roman" panose="02020603050405020304" pitchFamily="18" charset="0"/>
              </a:rPr>
              <a:t>buộc</a:t>
            </a:r>
            <a:r>
              <a:rPr lang="en-US" sz="2600" b="1" dirty="0" smtClean="0">
                <a:solidFill>
                  <a:srgbClr val="0000FF"/>
                </a:solidFill>
                <a:latin typeface="Times New Roman" panose="02020603050405020304" pitchFamily="18" charset="0"/>
                <a:cs typeface="Times New Roman" panose="02020603050405020304" pitchFamily="18" charset="0"/>
              </a:rPr>
              <a:t> (</a:t>
            </a:r>
            <a:r>
              <a:rPr lang="en-US" sz="2600" b="1" dirty="0" err="1" smtClean="0">
                <a:solidFill>
                  <a:srgbClr val="0000FF"/>
                </a:solidFill>
                <a:latin typeface="Times New Roman" panose="02020603050405020304" pitchFamily="18" charset="0"/>
                <a:cs typeface="Times New Roman" panose="02020603050405020304" pitchFamily="18" charset="0"/>
              </a:rPr>
              <a:t>tt</a:t>
            </a:r>
            <a:r>
              <a:rPr lang="en-US" sz="2600" b="1" dirty="0" smtClean="0">
                <a:solidFill>
                  <a:srgbClr val="0000FF"/>
                </a:solidFill>
                <a:latin typeface="Times New Roman" panose="02020603050405020304" pitchFamily="18" charset="0"/>
                <a:cs typeface="Times New Roman" panose="02020603050405020304" pitchFamily="18" charset="0"/>
              </a:rPr>
              <a:t>)</a:t>
            </a:r>
            <a:r>
              <a:rPr lang="en-US" sz="2400" b="1" dirty="0" smtClean="0">
                <a:solidFill>
                  <a:srgbClr val="0000FF"/>
                </a:solidFill>
                <a:latin typeface="Times New Roman" panose="02020603050405020304" pitchFamily="18" charset="0"/>
                <a:cs typeface="Times New Roman" panose="02020603050405020304" pitchFamily="18" charset="0"/>
              </a:rPr>
              <a:t>:</a:t>
            </a:r>
            <a:endParaRPr lang="en-US" sz="2400" dirty="0">
              <a:solidFill>
                <a:srgbClr val="0000FF"/>
              </a:solidFill>
            </a:endParaRPr>
          </a:p>
        </p:txBody>
      </p:sp>
    </p:spTree>
    <p:extLst>
      <p:ext uri="{BB962C8B-B14F-4D97-AF65-F5344CB8AC3E}">
        <p14:creationId xmlns:p14="http://schemas.microsoft.com/office/powerpoint/2010/main" val="126801016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73163" y="3900525"/>
            <a:ext cx="11022780" cy="1089529"/>
          </a:xfrm>
          <a:prstGeom prst="rect">
            <a:avLst/>
          </a:prstGeom>
        </p:spPr>
        <p:txBody>
          <a:bodyPr wrap="square">
            <a:spAutoFit/>
          </a:bodyPr>
          <a:lstStyle/>
          <a:p>
            <a:pPr algn="just">
              <a:lnSpc>
                <a:spcPct val="90000"/>
              </a:lnSpc>
              <a:spcBef>
                <a:spcPts val="1000"/>
              </a:spcBef>
            </a:pPr>
            <a:r>
              <a:rPr lang="en-US" sz="2400" b="1" i="1" dirty="0" smtClean="0">
                <a:solidFill>
                  <a:srgbClr val="0000FF"/>
                </a:solidFill>
                <a:latin typeface="Times New Roman" panose="02020603050405020304" pitchFamily="18" charset="0"/>
                <a:cs typeface="Times New Roman" panose="02020603050405020304" pitchFamily="18" charset="0"/>
              </a:rPr>
              <a:t>=&gt; </a:t>
            </a:r>
            <a:r>
              <a:rPr lang="vi-VN" sz="2400" b="1" i="1" dirty="0" smtClean="0">
                <a:solidFill>
                  <a:srgbClr val="0000FF"/>
                </a:solidFill>
                <a:latin typeface="Times New Roman" panose="02020603050405020304" pitchFamily="18" charset="0"/>
                <a:cs typeface="Times New Roman" panose="02020603050405020304" pitchFamily="18" charset="0"/>
              </a:rPr>
              <a:t>Việc </a:t>
            </a:r>
            <a:r>
              <a:rPr lang="vi-VN" sz="2400" b="1" i="1" dirty="0">
                <a:solidFill>
                  <a:srgbClr val="0000FF"/>
                </a:solidFill>
                <a:latin typeface="Times New Roman" panose="02020603050405020304" pitchFamily="18" charset="0"/>
                <a:cs typeface="Times New Roman" panose="02020603050405020304" pitchFamily="18" charset="0"/>
              </a:rPr>
              <a:t>bổ sung </a:t>
            </a:r>
            <a:r>
              <a:rPr lang="en-US" sz="2400" b="1" i="1" dirty="0" err="1">
                <a:solidFill>
                  <a:srgbClr val="0000FF"/>
                </a:solidFill>
                <a:latin typeface="Times New Roman" panose="02020603050405020304" pitchFamily="18" charset="0"/>
                <a:cs typeface="Times New Roman" panose="02020603050405020304" pitchFamily="18" charset="0"/>
              </a:rPr>
              <a:t>quy</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định</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trên</a:t>
            </a:r>
            <a:r>
              <a:rPr lang="vi-VN" sz="2400" b="1" i="1" dirty="0">
                <a:solidFill>
                  <a:srgbClr val="0000FF"/>
                </a:solidFill>
                <a:latin typeface="Times New Roman" panose="02020603050405020304" pitchFamily="18" charset="0"/>
                <a:cs typeface="Times New Roman" panose="02020603050405020304" pitchFamily="18" charset="0"/>
              </a:rPr>
              <a:t> đảm bảo phù hợp với những quy định của Bộ luật Lao </a:t>
            </a:r>
            <a:r>
              <a:rPr lang="en-US" sz="2400" b="1" i="1" dirty="0" err="1">
                <a:solidFill>
                  <a:srgbClr val="0000FF"/>
                </a:solidFill>
                <a:latin typeface="Times New Roman" panose="02020603050405020304" pitchFamily="18" charset="0"/>
                <a:cs typeface="Times New Roman" panose="02020603050405020304" pitchFamily="18" charset="0"/>
              </a:rPr>
              <a:t>động</a:t>
            </a:r>
            <a:r>
              <a:rPr lang="en-US" sz="2400" b="1" i="1" dirty="0">
                <a:solidFill>
                  <a:srgbClr val="0000FF"/>
                </a:solidFill>
                <a:latin typeface="Times New Roman" panose="02020603050405020304" pitchFamily="18" charset="0"/>
                <a:cs typeface="Times New Roman" panose="02020603050405020304" pitchFamily="18" charset="0"/>
              </a:rPr>
              <a:t> 2019, </a:t>
            </a:r>
            <a:r>
              <a:rPr lang="en-US" sz="2400" b="1" i="1" dirty="0" err="1">
                <a:solidFill>
                  <a:srgbClr val="0000FF"/>
                </a:solidFill>
                <a:latin typeface="Times New Roman" panose="02020603050405020304" pitchFamily="18" charset="0"/>
                <a:cs typeface="Times New Roman" panose="02020603050405020304" pitchFamily="18" charset="0"/>
              </a:rPr>
              <a:t>nhằm</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bảo</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đảm</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quyền</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được</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tham</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gia</a:t>
            </a:r>
            <a:r>
              <a:rPr lang="en-US" sz="2400" b="1" i="1" dirty="0">
                <a:solidFill>
                  <a:srgbClr val="0000FF"/>
                </a:solidFill>
                <a:latin typeface="Times New Roman" panose="02020603050405020304" pitchFamily="18" charset="0"/>
                <a:cs typeface="Times New Roman" panose="02020603050405020304" pitchFamily="18" charset="0"/>
              </a:rPr>
              <a:t> BHXH </a:t>
            </a:r>
            <a:r>
              <a:rPr lang="en-US" sz="2400" b="1" i="1" dirty="0" err="1">
                <a:solidFill>
                  <a:srgbClr val="0000FF"/>
                </a:solidFill>
                <a:latin typeface="Times New Roman" panose="02020603050405020304" pitchFamily="18" charset="0"/>
                <a:cs typeface="Times New Roman" panose="02020603050405020304" pitchFamily="18" charset="0"/>
              </a:rPr>
              <a:t>bắt</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buộc</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được</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thụ</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hưởng</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đầy</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đủ</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chính</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sách</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smtClean="0">
                <a:solidFill>
                  <a:srgbClr val="0000FF"/>
                </a:solidFill>
                <a:latin typeface="Times New Roman" panose="02020603050405020304" pitchFamily="18" charset="0"/>
                <a:cs typeface="Times New Roman" panose="02020603050405020304" pitchFamily="18" charset="0"/>
              </a:rPr>
              <a:t>BHXH.</a:t>
            </a:r>
            <a:endParaRPr lang="en-US" sz="2400" b="1" i="1" dirty="0">
              <a:solidFill>
                <a:srgbClr val="0000FF"/>
              </a:solidFill>
              <a:latin typeface="Times New Roman" panose="02020603050405020304" pitchFamily="18" charset="0"/>
              <a:cs typeface="Times New Roman" panose="02020603050405020304" pitchFamily="18" charset="0"/>
            </a:endParaRPr>
          </a:p>
        </p:txBody>
      </p:sp>
      <p:sp>
        <p:nvSpPr>
          <p:cNvPr id="9" name="Rectangle 8"/>
          <p:cNvSpPr/>
          <p:nvPr/>
        </p:nvSpPr>
        <p:spPr>
          <a:xfrm>
            <a:off x="521703" y="366931"/>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
        <p:nvSpPr>
          <p:cNvPr id="14" name="Rectangle 13"/>
          <p:cNvSpPr>
            <a:spLocks noChangeArrowheads="1"/>
          </p:cNvSpPr>
          <p:nvPr/>
        </p:nvSpPr>
        <p:spPr bwMode="gray">
          <a:xfrm>
            <a:off x="521703" y="817609"/>
            <a:ext cx="5215067"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400" b="1" dirty="0">
                <a:solidFill>
                  <a:srgbClr val="FF0000"/>
                </a:solidFill>
                <a:latin typeface="Times New Roman" pitchFamily="18" charset="0"/>
                <a:cs typeface="Times New Roman" pitchFamily="18" charset="0"/>
              </a:rPr>
              <a:t>1.VỀ </a:t>
            </a:r>
            <a:r>
              <a:rPr lang="en" sz="2400" b="1" dirty="0">
                <a:solidFill>
                  <a:srgbClr val="FF0000"/>
                </a:solidFill>
                <a:latin typeface="Times New Roman" pitchFamily="18" charset="0"/>
                <a:cs typeface="Times New Roman" pitchFamily="18" charset="0"/>
              </a:rPr>
              <a:t>ĐỐI TƯỢNG THAM </a:t>
            </a:r>
            <a:r>
              <a:rPr lang="en" sz="2400" b="1" dirty="0" smtClean="0">
                <a:solidFill>
                  <a:srgbClr val="FF0000"/>
                </a:solidFill>
                <a:latin typeface="Times New Roman" pitchFamily="18" charset="0"/>
                <a:cs typeface="Times New Roman" pitchFamily="18" charset="0"/>
              </a:rPr>
              <a:t>GIA(tt)</a:t>
            </a:r>
            <a:r>
              <a:rPr lang="en" sz="2600" b="1" dirty="0" smtClean="0">
                <a:solidFill>
                  <a:srgbClr val="FF0000"/>
                </a:solidFill>
                <a:latin typeface="Times New Roman" pitchFamily="18" charset="0"/>
                <a:cs typeface="Times New Roman" pitchFamily="18" charset="0"/>
              </a:rPr>
              <a:t> </a:t>
            </a:r>
            <a:endParaRPr lang="en-US" altLang="en-US" sz="2600" b="1" dirty="0">
              <a:solidFill>
                <a:srgbClr val="FF0000"/>
              </a:solidFill>
              <a:latin typeface="Times New Roman" pitchFamily="18" charset="0"/>
              <a:cs typeface="Times New Roman" pitchFamily="18" charset="0"/>
            </a:endParaRPr>
          </a:p>
        </p:txBody>
      </p:sp>
      <p:sp>
        <p:nvSpPr>
          <p:cNvPr id="7" name="object 3"/>
          <p:cNvSpPr txBox="1"/>
          <p:nvPr/>
        </p:nvSpPr>
        <p:spPr>
          <a:xfrm>
            <a:off x="590529" y="1447481"/>
            <a:ext cx="11022780" cy="2020425"/>
          </a:xfrm>
          <a:prstGeom prst="rect">
            <a:avLst/>
          </a:prstGeom>
        </p:spPr>
        <p:txBody>
          <a:bodyPr vert="horz" wrap="square" lIns="0" tIns="187325" rIns="0" bIns="0" rtlCol="0">
            <a:spAutoFit/>
          </a:bodyPr>
          <a:lstStyle/>
          <a:p>
            <a:pPr marL="12700" lvl="1" algn="just">
              <a:lnSpc>
                <a:spcPct val="100000"/>
              </a:lnSpc>
              <a:spcBef>
                <a:spcPts val="300"/>
              </a:spcBef>
              <a:tabLst>
                <a:tab pos="354965" algn="l"/>
              </a:tabLst>
            </a:pPr>
            <a:r>
              <a:rPr lang="en-US" sz="2400" b="1" spc="-10" dirty="0" smtClean="0">
                <a:solidFill>
                  <a:srgbClr val="FF0000"/>
                </a:solidFill>
                <a:latin typeface="Times New Roman" panose="02020603050405020304" pitchFamily="18" charset="0"/>
                <a:cs typeface="Times New Roman" panose="02020603050405020304" pitchFamily="18" charset="0"/>
              </a:rPr>
              <a:t>	</a:t>
            </a:r>
            <a:endParaRPr lang="en-US" sz="2000" b="1" spc="-10" dirty="0" smtClean="0">
              <a:solidFill>
                <a:srgbClr val="0000FF"/>
              </a:solidFill>
              <a:latin typeface="Times New Roman" panose="02020603050405020304" pitchFamily="18" charset="0"/>
              <a:cs typeface="Times New Roman" panose="02020603050405020304" pitchFamily="18" charset="0"/>
            </a:endParaRPr>
          </a:p>
          <a:p>
            <a:pPr marL="354965" lvl="1" indent="-342265" algn="just">
              <a:spcBef>
                <a:spcPts val="300"/>
              </a:spcBef>
              <a:buFont typeface="Wingdings"/>
              <a:buChar char=""/>
              <a:tabLst>
                <a:tab pos="354965" algn="l"/>
              </a:tabLst>
            </a:pPr>
            <a:r>
              <a:rPr lang="en-US" sz="2400" b="1" dirty="0" smtClean="0">
                <a:solidFill>
                  <a:srgbClr val="0000FF"/>
                </a:solidFill>
                <a:latin typeface="Times New Roman" panose="02020603050405020304" pitchFamily="18" charset="0"/>
                <a:cs typeface="Times New Roman" panose="02020603050405020304" pitchFamily="18" charset="0"/>
              </a:rPr>
              <a:t>U</a:t>
            </a:r>
            <a:r>
              <a:rPr lang="vi-VN" sz="2400" b="1" dirty="0" smtClean="0">
                <a:solidFill>
                  <a:srgbClr val="0000FF"/>
                </a:solidFill>
                <a:latin typeface="Times New Roman" panose="02020603050405020304" pitchFamily="18" charset="0"/>
                <a:cs typeface="Times New Roman" panose="02020603050405020304" pitchFamily="18" charset="0"/>
              </a:rPr>
              <a:t>BTVQH </a:t>
            </a:r>
            <a:r>
              <a:rPr lang="vi-VN" sz="2400" b="1" dirty="0">
                <a:solidFill>
                  <a:srgbClr val="0000FF"/>
                </a:solidFill>
                <a:latin typeface="Times New Roman" panose="02020603050405020304" pitchFamily="18" charset="0"/>
                <a:cs typeface="Times New Roman" panose="02020603050405020304" pitchFamily="18" charset="0"/>
              </a:rPr>
              <a:t>quyết định việc tham gia BHXH bắt buộc đối </a:t>
            </a:r>
            <a:r>
              <a:rPr lang="vi-VN" sz="2400" b="1" dirty="0" smtClean="0">
                <a:solidFill>
                  <a:srgbClr val="0000FF"/>
                </a:solidFill>
                <a:latin typeface="Times New Roman" panose="02020603050405020304" pitchFamily="18" charset="0"/>
                <a:cs typeface="Times New Roman" panose="02020603050405020304" pitchFamily="18" charset="0"/>
              </a:rPr>
              <a:t>với </a:t>
            </a:r>
            <a:r>
              <a:rPr lang="vi-VN" sz="2400" b="1" dirty="0">
                <a:solidFill>
                  <a:srgbClr val="0000FF"/>
                </a:solidFill>
                <a:latin typeface="Times New Roman" panose="02020603050405020304" pitchFamily="18" charset="0"/>
                <a:cs typeface="Times New Roman" panose="02020603050405020304" pitchFamily="18" charset="0"/>
              </a:rPr>
              <a:t>đối tượng </a:t>
            </a:r>
            <a:r>
              <a:rPr lang="vi-VN" sz="2400" b="1" dirty="0">
                <a:solidFill>
                  <a:srgbClr val="FF0000"/>
                </a:solidFill>
                <a:latin typeface="Times New Roman"/>
                <a:cs typeface="Times New Roman"/>
              </a:rPr>
              <a:t>có</a:t>
            </a:r>
            <a:r>
              <a:rPr lang="vi-VN" sz="2400" b="1" spc="470" dirty="0">
                <a:solidFill>
                  <a:srgbClr val="FF0000"/>
                </a:solidFill>
                <a:latin typeface="Times New Roman"/>
                <a:cs typeface="Times New Roman"/>
              </a:rPr>
              <a:t> </a:t>
            </a:r>
            <a:r>
              <a:rPr lang="vi-VN" sz="2400" b="1" dirty="0">
                <a:solidFill>
                  <a:srgbClr val="FF0000"/>
                </a:solidFill>
                <a:latin typeface="Times New Roman"/>
                <a:cs typeface="Times New Roman"/>
              </a:rPr>
              <a:t>việc</a:t>
            </a:r>
            <a:r>
              <a:rPr lang="vi-VN" sz="2400" b="1" spc="455" dirty="0">
                <a:solidFill>
                  <a:srgbClr val="FF0000"/>
                </a:solidFill>
                <a:latin typeface="Times New Roman"/>
                <a:cs typeface="Times New Roman"/>
              </a:rPr>
              <a:t> </a:t>
            </a:r>
            <a:r>
              <a:rPr lang="vi-VN" sz="2400" b="1" dirty="0">
                <a:solidFill>
                  <a:srgbClr val="FF0000"/>
                </a:solidFill>
                <a:latin typeface="Times New Roman"/>
                <a:cs typeface="Times New Roman"/>
              </a:rPr>
              <a:t>làm,</a:t>
            </a:r>
            <a:r>
              <a:rPr lang="vi-VN" sz="2400" b="1" spc="455" dirty="0">
                <a:solidFill>
                  <a:srgbClr val="FF0000"/>
                </a:solidFill>
                <a:latin typeface="Times New Roman"/>
                <a:cs typeface="Times New Roman"/>
              </a:rPr>
              <a:t> </a:t>
            </a:r>
            <a:r>
              <a:rPr lang="vi-VN" sz="2400" b="1" dirty="0">
                <a:solidFill>
                  <a:srgbClr val="FF0000"/>
                </a:solidFill>
                <a:latin typeface="Times New Roman"/>
                <a:cs typeface="Times New Roman"/>
              </a:rPr>
              <a:t>thu</a:t>
            </a:r>
            <a:r>
              <a:rPr lang="vi-VN" sz="2400" b="1" spc="465" dirty="0">
                <a:solidFill>
                  <a:srgbClr val="FF0000"/>
                </a:solidFill>
                <a:latin typeface="Times New Roman"/>
                <a:cs typeface="Times New Roman"/>
              </a:rPr>
              <a:t> </a:t>
            </a:r>
            <a:r>
              <a:rPr lang="vi-VN" sz="2400" b="1" dirty="0">
                <a:solidFill>
                  <a:srgbClr val="FF0000"/>
                </a:solidFill>
                <a:latin typeface="Times New Roman"/>
                <a:cs typeface="Times New Roman"/>
              </a:rPr>
              <a:t>nhập</a:t>
            </a:r>
            <a:r>
              <a:rPr lang="vi-VN" sz="2400" b="1" spc="459" dirty="0">
                <a:solidFill>
                  <a:srgbClr val="FF0000"/>
                </a:solidFill>
                <a:latin typeface="Times New Roman"/>
                <a:cs typeface="Times New Roman"/>
              </a:rPr>
              <a:t> </a:t>
            </a:r>
            <a:r>
              <a:rPr lang="vi-VN" sz="2400" b="1" dirty="0">
                <a:solidFill>
                  <a:srgbClr val="FF0000"/>
                </a:solidFill>
                <a:latin typeface="Times New Roman"/>
                <a:cs typeface="Times New Roman"/>
              </a:rPr>
              <a:t>ổn</a:t>
            </a:r>
            <a:r>
              <a:rPr lang="vi-VN" sz="2400" b="1" spc="465" dirty="0">
                <a:solidFill>
                  <a:srgbClr val="FF0000"/>
                </a:solidFill>
                <a:latin typeface="Times New Roman"/>
                <a:cs typeface="Times New Roman"/>
              </a:rPr>
              <a:t> </a:t>
            </a:r>
            <a:r>
              <a:rPr lang="vi-VN" sz="2400" b="1" dirty="0">
                <a:solidFill>
                  <a:srgbClr val="FF0000"/>
                </a:solidFill>
                <a:latin typeface="Times New Roman"/>
                <a:cs typeface="Times New Roman"/>
              </a:rPr>
              <a:t>định,</a:t>
            </a:r>
            <a:r>
              <a:rPr lang="vi-VN" sz="2400" b="1" spc="459" dirty="0">
                <a:solidFill>
                  <a:srgbClr val="FF0000"/>
                </a:solidFill>
                <a:latin typeface="Times New Roman"/>
                <a:cs typeface="Times New Roman"/>
              </a:rPr>
              <a:t> </a:t>
            </a:r>
            <a:r>
              <a:rPr lang="vi-VN" sz="2400" b="1" spc="-10" dirty="0">
                <a:solidFill>
                  <a:srgbClr val="FF0000"/>
                </a:solidFill>
                <a:latin typeface="Times New Roman"/>
                <a:cs typeface="Times New Roman"/>
              </a:rPr>
              <a:t>thường </a:t>
            </a:r>
            <a:r>
              <a:rPr lang="vi-VN" sz="2400" b="1" dirty="0" smtClean="0">
                <a:solidFill>
                  <a:srgbClr val="FF0000"/>
                </a:solidFill>
                <a:latin typeface="Times New Roman"/>
                <a:cs typeface="Times New Roman"/>
              </a:rPr>
              <a:t>xuyên</a:t>
            </a:r>
            <a:r>
              <a:rPr lang="vi-VN" spc="345" dirty="0" smtClean="0">
                <a:solidFill>
                  <a:srgbClr val="FF0000"/>
                </a:solidFill>
                <a:latin typeface="Times New Roman"/>
                <a:cs typeface="Times New Roman"/>
              </a:rPr>
              <a:t> </a:t>
            </a:r>
            <a:r>
              <a:rPr lang="vi-VN" sz="2400" b="1" dirty="0">
                <a:solidFill>
                  <a:srgbClr val="0000FF"/>
                </a:solidFill>
                <a:latin typeface="Times New Roman"/>
                <a:cs typeface="Times New Roman"/>
              </a:rPr>
              <a:t>trên</a:t>
            </a:r>
            <a:r>
              <a:rPr lang="vi-VN" sz="2400" b="1" spc="365" dirty="0">
                <a:solidFill>
                  <a:srgbClr val="0000FF"/>
                </a:solidFill>
                <a:latin typeface="Times New Roman"/>
                <a:cs typeface="Times New Roman"/>
              </a:rPr>
              <a:t> </a:t>
            </a:r>
            <a:r>
              <a:rPr lang="vi-VN" sz="2400" b="1" dirty="0">
                <a:solidFill>
                  <a:srgbClr val="0000FF"/>
                </a:solidFill>
                <a:latin typeface="Times New Roman"/>
                <a:cs typeface="Times New Roman"/>
              </a:rPr>
              <a:t>cơ</a:t>
            </a:r>
            <a:r>
              <a:rPr lang="vi-VN" sz="2400" b="1" spc="365" dirty="0">
                <a:solidFill>
                  <a:srgbClr val="0000FF"/>
                </a:solidFill>
                <a:latin typeface="Times New Roman"/>
                <a:cs typeface="Times New Roman"/>
              </a:rPr>
              <a:t> </a:t>
            </a:r>
            <a:r>
              <a:rPr lang="vi-VN" sz="2400" b="1" dirty="0">
                <a:solidFill>
                  <a:srgbClr val="0000FF"/>
                </a:solidFill>
                <a:latin typeface="Times New Roman"/>
                <a:cs typeface="Times New Roman"/>
              </a:rPr>
              <a:t>sở</a:t>
            </a:r>
            <a:r>
              <a:rPr lang="vi-VN" sz="2400" b="1" spc="360" dirty="0">
                <a:solidFill>
                  <a:srgbClr val="0000FF"/>
                </a:solidFill>
                <a:latin typeface="Times New Roman"/>
                <a:cs typeface="Times New Roman"/>
              </a:rPr>
              <a:t> </a:t>
            </a:r>
            <a:r>
              <a:rPr lang="vi-VN" sz="2400" b="1" dirty="0">
                <a:solidFill>
                  <a:srgbClr val="0000FF"/>
                </a:solidFill>
                <a:latin typeface="Times New Roman"/>
                <a:cs typeface="Times New Roman"/>
              </a:rPr>
              <a:t>đề</a:t>
            </a:r>
            <a:r>
              <a:rPr lang="vi-VN" sz="2400" b="1" spc="350" dirty="0">
                <a:solidFill>
                  <a:srgbClr val="0000FF"/>
                </a:solidFill>
                <a:latin typeface="Times New Roman"/>
                <a:cs typeface="Times New Roman"/>
              </a:rPr>
              <a:t> </a:t>
            </a:r>
            <a:r>
              <a:rPr lang="vi-VN" sz="2400" b="1" dirty="0">
                <a:solidFill>
                  <a:srgbClr val="0000FF"/>
                </a:solidFill>
                <a:latin typeface="Times New Roman"/>
                <a:cs typeface="Times New Roman"/>
              </a:rPr>
              <a:t>xuất</a:t>
            </a:r>
            <a:r>
              <a:rPr lang="vi-VN" sz="2400" b="1" spc="350" dirty="0">
                <a:solidFill>
                  <a:srgbClr val="0000FF"/>
                </a:solidFill>
                <a:latin typeface="Times New Roman"/>
                <a:cs typeface="Times New Roman"/>
              </a:rPr>
              <a:t> </a:t>
            </a:r>
            <a:r>
              <a:rPr lang="vi-VN" sz="2400" b="1" dirty="0">
                <a:solidFill>
                  <a:srgbClr val="0000FF"/>
                </a:solidFill>
                <a:latin typeface="Times New Roman"/>
                <a:cs typeface="Times New Roman"/>
              </a:rPr>
              <a:t>của</a:t>
            </a:r>
            <a:r>
              <a:rPr lang="vi-VN" sz="2400" b="1" spc="355" dirty="0">
                <a:solidFill>
                  <a:srgbClr val="0000FF"/>
                </a:solidFill>
                <a:latin typeface="Times New Roman"/>
                <a:cs typeface="Times New Roman"/>
              </a:rPr>
              <a:t> </a:t>
            </a:r>
            <a:r>
              <a:rPr lang="vi-VN" sz="2400" b="1" dirty="0">
                <a:solidFill>
                  <a:srgbClr val="0000FF"/>
                </a:solidFill>
                <a:latin typeface="Times New Roman"/>
                <a:cs typeface="Times New Roman"/>
              </a:rPr>
              <a:t>Chính</a:t>
            </a:r>
            <a:r>
              <a:rPr lang="vi-VN" sz="2400" b="1" spc="350" dirty="0">
                <a:solidFill>
                  <a:srgbClr val="0000FF"/>
                </a:solidFill>
                <a:latin typeface="Times New Roman"/>
                <a:cs typeface="Times New Roman"/>
              </a:rPr>
              <a:t> </a:t>
            </a:r>
            <a:r>
              <a:rPr lang="vi-VN" sz="2400" b="1" dirty="0">
                <a:solidFill>
                  <a:srgbClr val="0000FF"/>
                </a:solidFill>
                <a:latin typeface="Times New Roman"/>
                <a:cs typeface="Times New Roman"/>
              </a:rPr>
              <a:t>phủ,</a:t>
            </a:r>
            <a:r>
              <a:rPr lang="vi-VN" sz="2400" b="1" spc="355" dirty="0">
                <a:solidFill>
                  <a:srgbClr val="0000FF"/>
                </a:solidFill>
                <a:latin typeface="Times New Roman"/>
                <a:cs typeface="Times New Roman"/>
              </a:rPr>
              <a:t> </a:t>
            </a:r>
            <a:r>
              <a:rPr lang="vi-VN" sz="2400" b="1" dirty="0">
                <a:solidFill>
                  <a:srgbClr val="0000FF"/>
                </a:solidFill>
                <a:latin typeface="Times New Roman"/>
                <a:cs typeface="Times New Roman"/>
              </a:rPr>
              <a:t>phù</a:t>
            </a:r>
            <a:r>
              <a:rPr lang="vi-VN" sz="2400" b="1" spc="350" dirty="0">
                <a:solidFill>
                  <a:srgbClr val="0000FF"/>
                </a:solidFill>
                <a:latin typeface="Times New Roman"/>
                <a:cs typeface="Times New Roman"/>
              </a:rPr>
              <a:t> </a:t>
            </a:r>
            <a:r>
              <a:rPr lang="vi-VN" sz="2400" b="1" dirty="0">
                <a:solidFill>
                  <a:srgbClr val="0000FF"/>
                </a:solidFill>
                <a:latin typeface="Times New Roman"/>
                <a:cs typeface="Times New Roman"/>
              </a:rPr>
              <a:t>hợp</a:t>
            </a:r>
            <a:r>
              <a:rPr lang="vi-VN" sz="2400" b="1" spc="365" dirty="0">
                <a:solidFill>
                  <a:srgbClr val="0000FF"/>
                </a:solidFill>
                <a:latin typeface="Times New Roman"/>
                <a:cs typeface="Times New Roman"/>
              </a:rPr>
              <a:t> </a:t>
            </a:r>
            <a:r>
              <a:rPr lang="vi-VN" sz="2400" b="1" spc="-25" dirty="0">
                <a:solidFill>
                  <a:srgbClr val="0000FF"/>
                </a:solidFill>
                <a:latin typeface="Times New Roman"/>
                <a:cs typeface="Times New Roman"/>
              </a:rPr>
              <a:t>với </a:t>
            </a:r>
            <a:r>
              <a:rPr lang="vi-VN" sz="2400" b="1" dirty="0" smtClean="0">
                <a:solidFill>
                  <a:srgbClr val="0000FF"/>
                </a:solidFill>
                <a:latin typeface="Times New Roman"/>
                <a:cs typeface="Times New Roman"/>
              </a:rPr>
              <a:t>điều</a:t>
            </a:r>
            <a:r>
              <a:rPr lang="vi-VN" sz="2400" b="1" spc="-40" dirty="0" smtClean="0">
                <a:solidFill>
                  <a:srgbClr val="0000FF"/>
                </a:solidFill>
                <a:latin typeface="Times New Roman"/>
                <a:cs typeface="Times New Roman"/>
              </a:rPr>
              <a:t> </a:t>
            </a:r>
            <a:r>
              <a:rPr lang="vi-VN" sz="2400" b="1" dirty="0">
                <a:solidFill>
                  <a:srgbClr val="0000FF"/>
                </a:solidFill>
                <a:latin typeface="Times New Roman"/>
                <a:cs typeface="Times New Roman"/>
              </a:rPr>
              <a:t>kiện</a:t>
            </a:r>
            <a:r>
              <a:rPr lang="vi-VN" sz="2400" b="1" spc="-30" dirty="0">
                <a:solidFill>
                  <a:srgbClr val="0000FF"/>
                </a:solidFill>
                <a:latin typeface="Times New Roman"/>
                <a:cs typeface="Times New Roman"/>
              </a:rPr>
              <a:t> </a:t>
            </a:r>
            <a:r>
              <a:rPr lang="vi-VN" sz="2400" b="1" dirty="0">
                <a:solidFill>
                  <a:srgbClr val="0000FF"/>
                </a:solidFill>
                <a:latin typeface="Times New Roman"/>
                <a:cs typeface="Times New Roman"/>
              </a:rPr>
              <a:t>phát</a:t>
            </a:r>
            <a:r>
              <a:rPr lang="vi-VN" sz="2400" b="1" spc="-45" dirty="0">
                <a:solidFill>
                  <a:srgbClr val="0000FF"/>
                </a:solidFill>
                <a:latin typeface="Times New Roman"/>
                <a:cs typeface="Times New Roman"/>
              </a:rPr>
              <a:t> </a:t>
            </a:r>
            <a:r>
              <a:rPr lang="vi-VN" sz="2400" b="1" dirty="0">
                <a:solidFill>
                  <a:srgbClr val="0000FF"/>
                </a:solidFill>
                <a:latin typeface="Times New Roman"/>
                <a:cs typeface="Times New Roman"/>
              </a:rPr>
              <a:t>triển</a:t>
            </a:r>
            <a:r>
              <a:rPr lang="vi-VN" sz="2400" b="1" spc="-15" dirty="0">
                <a:solidFill>
                  <a:srgbClr val="0000FF"/>
                </a:solidFill>
                <a:latin typeface="Times New Roman"/>
                <a:cs typeface="Times New Roman"/>
              </a:rPr>
              <a:t> </a:t>
            </a:r>
            <a:r>
              <a:rPr lang="vi-VN" sz="2400" b="1" spc="-90" dirty="0">
                <a:solidFill>
                  <a:srgbClr val="0000FF"/>
                </a:solidFill>
                <a:latin typeface="Times New Roman"/>
                <a:cs typeface="Times New Roman"/>
              </a:rPr>
              <a:t>KT-</a:t>
            </a:r>
            <a:r>
              <a:rPr lang="vi-VN" sz="2400" b="1" dirty="0">
                <a:solidFill>
                  <a:srgbClr val="0000FF"/>
                </a:solidFill>
                <a:latin typeface="Times New Roman"/>
                <a:cs typeface="Times New Roman"/>
              </a:rPr>
              <a:t>XH</a:t>
            </a:r>
            <a:r>
              <a:rPr lang="vi-VN" sz="2400" b="1" spc="-15" dirty="0">
                <a:solidFill>
                  <a:srgbClr val="0000FF"/>
                </a:solidFill>
                <a:latin typeface="Times New Roman"/>
                <a:cs typeface="Times New Roman"/>
              </a:rPr>
              <a:t> </a:t>
            </a:r>
            <a:r>
              <a:rPr lang="vi-VN" sz="2400" b="1" dirty="0">
                <a:solidFill>
                  <a:srgbClr val="0000FF"/>
                </a:solidFill>
                <a:latin typeface="Times New Roman"/>
                <a:cs typeface="Times New Roman"/>
              </a:rPr>
              <a:t>từng</a:t>
            </a:r>
            <a:r>
              <a:rPr lang="vi-VN" sz="2400" b="1" spc="-30" dirty="0">
                <a:solidFill>
                  <a:srgbClr val="0000FF"/>
                </a:solidFill>
                <a:latin typeface="Times New Roman"/>
                <a:cs typeface="Times New Roman"/>
              </a:rPr>
              <a:t> </a:t>
            </a:r>
            <a:r>
              <a:rPr lang="vi-VN" sz="2400" b="1" dirty="0">
                <a:solidFill>
                  <a:srgbClr val="0000FF"/>
                </a:solidFill>
                <a:latin typeface="Times New Roman"/>
                <a:cs typeface="Times New Roman"/>
              </a:rPr>
              <a:t>thời</a:t>
            </a:r>
            <a:r>
              <a:rPr lang="vi-VN" sz="2400" b="1" spc="-40" dirty="0">
                <a:solidFill>
                  <a:srgbClr val="0000FF"/>
                </a:solidFill>
                <a:latin typeface="Times New Roman"/>
                <a:cs typeface="Times New Roman"/>
              </a:rPr>
              <a:t> </a:t>
            </a:r>
            <a:r>
              <a:rPr lang="vi-VN" sz="2400" b="1" spc="-25" dirty="0">
                <a:solidFill>
                  <a:srgbClr val="0000FF"/>
                </a:solidFill>
                <a:latin typeface="Times New Roman"/>
                <a:cs typeface="Times New Roman"/>
              </a:rPr>
              <a:t>kỳ</a:t>
            </a:r>
            <a:r>
              <a:rPr lang="vi-VN" sz="2400" b="1" spc="-25" dirty="0">
                <a:latin typeface="Times New Roman"/>
                <a:cs typeface="Times New Roman"/>
              </a:rPr>
              <a:t>.</a:t>
            </a:r>
            <a:endParaRPr lang="vi-VN" sz="2400" b="1" dirty="0">
              <a:latin typeface="Times New Roman"/>
              <a:cs typeface="Times New Roman"/>
            </a:endParaRPr>
          </a:p>
          <a:p>
            <a:pPr marL="12700" lvl="1">
              <a:lnSpc>
                <a:spcPct val="100000"/>
              </a:lnSpc>
              <a:spcBef>
                <a:spcPts val="300"/>
              </a:spcBef>
              <a:tabLst>
                <a:tab pos="354965" algn="l"/>
              </a:tabLst>
            </a:pPr>
            <a:endParaRPr dirty="0">
              <a:latin typeface="Times New Roman"/>
              <a:cs typeface="Times New Roman"/>
            </a:endParaRPr>
          </a:p>
        </p:txBody>
      </p:sp>
      <p:sp>
        <p:nvSpPr>
          <p:cNvPr id="8" name="Rectangle 7"/>
          <p:cNvSpPr/>
          <p:nvPr/>
        </p:nvSpPr>
        <p:spPr>
          <a:xfrm>
            <a:off x="521703" y="1163919"/>
            <a:ext cx="7571303" cy="492443"/>
          </a:xfrm>
          <a:prstGeom prst="rect">
            <a:avLst/>
          </a:prstGeom>
        </p:spPr>
        <p:txBody>
          <a:bodyPr wrap="none">
            <a:spAutoFit/>
          </a:bodyPr>
          <a:lstStyle/>
          <a:p>
            <a:r>
              <a:rPr lang="en-US" sz="2600" b="1" dirty="0">
                <a:solidFill>
                  <a:srgbClr val="0000FF"/>
                </a:solidFill>
                <a:latin typeface="Times New Roman" panose="02020603050405020304" pitchFamily="18" charset="0"/>
                <a:cs typeface="Times New Roman" panose="02020603050405020304" pitchFamily="18" charset="0"/>
              </a:rPr>
              <a:t>a. </a:t>
            </a:r>
            <a:r>
              <a:rPr lang="en-US" sz="2600" b="1" dirty="0" err="1">
                <a:solidFill>
                  <a:srgbClr val="0000FF"/>
                </a:solidFill>
                <a:latin typeface="Times New Roman" panose="02020603050405020304" pitchFamily="18" charset="0"/>
                <a:cs typeface="Times New Roman" panose="02020603050405020304" pitchFamily="18" charset="0"/>
              </a:rPr>
              <a:t>Mở</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rộng</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đối</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tượng</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tham</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gia</a:t>
            </a:r>
            <a:r>
              <a:rPr lang="en-US" sz="2600" b="1" dirty="0">
                <a:solidFill>
                  <a:srgbClr val="0000FF"/>
                </a:solidFill>
                <a:latin typeface="Times New Roman" panose="02020603050405020304" pitchFamily="18" charset="0"/>
                <a:cs typeface="Times New Roman" panose="02020603050405020304" pitchFamily="18" charset="0"/>
              </a:rPr>
              <a:t> BHXH </a:t>
            </a:r>
            <a:r>
              <a:rPr lang="en-US" sz="2600" b="1" dirty="0" err="1">
                <a:solidFill>
                  <a:srgbClr val="0000FF"/>
                </a:solidFill>
                <a:latin typeface="Times New Roman" panose="02020603050405020304" pitchFamily="18" charset="0"/>
                <a:cs typeface="Times New Roman" panose="02020603050405020304" pitchFamily="18" charset="0"/>
              </a:rPr>
              <a:t>bắt</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smtClean="0">
                <a:solidFill>
                  <a:srgbClr val="0000FF"/>
                </a:solidFill>
                <a:latin typeface="Times New Roman" panose="02020603050405020304" pitchFamily="18" charset="0"/>
                <a:cs typeface="Times New Roman" panose="02020603050405020304" pitchFamily="18" charset="0"/>
              </a:rPr>
              <a:t>buộc</a:t>
            </a:r>
            <a:r>
              <a:rPr lang="en-US" sz="2600" b="1" dirty="0" smtClean="0">
                <a:solidFill>
                  <a:srgbClr val="0000FF"/>
                </a:solidFill>
                <a:latin typeface="Times New Roman" panose="02020603050405020304" pitchFamily="18" charset="0"/>
                <a:cs typeface="Times New Roman" panose="02020603050405020304" pitchFamily="18" charset="0"/>
              </a:rPr>
              <a:t> (</a:t>
            </a:r>
            <a:r>
              <a:rPr lang="en-US" sz="2600" b="1" dirty="0" err="1" smtClean="0">
                <a:solidFill>
                  <a:srgbClr val="0000FF"/>
                </a:solidFill>
                <a:latin typeface="Times New Roman" panose="02020603050405020304" pitchFamily="18" charset="0"/>
                <a:cs typeface="Times New Roman" panose="02020603050405020304" pitchFamily="18" charset="0"/>
              </a:rPr>
              <a:t>tt</a:t>
            </a:r>
            <a:r>
              <a:rPr lang="en-US" sz="2600" b="1" dirty="0" smtClean="0">
                <a:solidFill>
                  <a:srgbClr val="0000FF"/>
                </a:solidFill>
                <a:latin typeface="Times New Roman" panose="02020603050405020304" pitchFamily="18" charset="0"/>
                <a:cs typeface="Times New Roman" panose="02020603050405020304" pitchFamily="18" charset="0"/>
              </a:rPr>
              <a:t>)</a:t>
            </a:r>
            <a:r>
              <a:rPr lang="en-US" sz="2400" b="1" dirty="0" smtClean="0">
                <a:solidFill>
                  <a:srgbClr val="0000FF"/>
                </a:solidFill>
                <a:latin typeface="Times New Roman" panose="02020603050405020304" pitchFamily="18" charset="0"/>
                <a:cs typeface="Times New Roman" panose="02020603050405020304" pitchFamily="18" charset="0"/>
              </a:rPr>
              <a:t>:</a:t>
            </a:r>
            <a:endParaRPr lang="en-US" sz="2400" dirty="0">
              <a:solidFill>
                <a:srgbClr val="0000FF"/>
              </a:solidFill>
            </a:endParaRPr>
          </a:p>
        </p:txBody>
      </p:sp>
    </p:spTree>
    <p:extLst>
      <p:ext uri="{BB962C8B-B14F-4D97-AF65-F5344CB8AC3E}">
        <p14:creationId xmlns:p14="http://schemas.microsoft.com/office/powerpoint/2010/main" val="11983616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33932" y="1437565"/>
            <a:ext cx="5790607" cy="323165"/>
          </a:xfrm>
          <a:prstGeom prst="rect">
            <a:avLst/>
          </a:prstGeom>
        </p:spPr>
        <p:txBody>
          <a:bodyPr wrap="square">
            <a:spAutoFit/>
          </a:bodyPr>
          <a:lstStyle/>
          <a:p>
            <a:pPr indent="450215">
              <a:lnSpc>
                <a:spcPts val="1800"/>
              </a:lnSpc>
              <a:spcAft>
                <a:spcPts val="0"/>
              </a:spcAft>
            </a:pPr>
            <a:r>
              <a:rPr lang="en-US" sz="2400" b="1" dirty="0">
                <a:solidFill>
                  <a:schemeClr val="accent2">
                    <a:lumMod val="75000"/>
                  </a:schemeClr>
                </a:solidFill>
                <a:latin typeface="Times New Roman" panose="02020603050405020304" pitchFamily="18" charset="0"/>
                <a:ea typeface="Times New Roman" panose="02020603050405020304" pitchFamily="18" charset="0"/>
              </a:rPr>
              <a:t>b. </a:t>
            </a:r>
            <a:r>
              <a:rPr lang="en-US" sz="2400" b="1" dirty="0" err="1">
                <a:solidFill>
                  <a:schemeClr val="accent2">
                    <a:lumMod val="75000"/>
                  </a:schemeClr>
                </a:solidFill>
                <a:latin typeface="Times New Roman" panose="02020603050405020304" pitchFamily="18" charset="0"/>
                <a:ea typeface="Times New Roman" panose="02020603050405020304" pitchFamily="18" charset="0"/>
              </a:rPr>
              <a:t>Xác</a:t>
            </a:r>
            <a:r>
              <a:rPr lang="en-US" sz="2400" b="1" dirty="0">
                <a:solidFill>
                  <a:schemeClr val="accent2">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2">
                    <a:lumMod val="75000"/>
                  </a:schemeClr>
                </a:solidFill>
                <a:latin typeface="Times New Roman" panose="02020603050405020304" pitchFamily="18" charset="0"/>
                <a:ea typeface="Times New Roman" panose="02020603050405020304" pitchFamily="18" charset="0"/>
              </a:rPr>
              <a:t>định</a:t>
            </a:r>
            <a:r>
              <a:rPr lang="en-US" sz="2400" b="1" dirty="0">
                <a:solidFill>
                  <a:schemeClr val="accent2">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2">
                    <a:lumMod val="75000"/>
                  </a:schemeClr>
                </a:solidFill>
                <a:latin typeface="Times New Roman" panose="02020603050405020304" pitchFamily="18" charset="0"/>
                <a:ea typeface="Times New Roman" panose="02020603050405020304" pitchFamily="18" charset="0"/>
              </a:rPr>
              <a:t>đối</a:t>
            </a:r>
            <a:r>
              <a:rPr lang="en-US" sz="2400" b="1" dirty="0">
                <a:solidFill>
                  <a:schemeClr val="accent2">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2">
                    <a:lumMod val="75000"/>
                  </a:schemeClr>
                </a:solidFill>
                <a:latin typeface="Times New Roman" panose="02020603050405020304" pitchFamily="18" charset="0"/>
                <a:ea typeface="Times New Roman" panose="02020603050405020304" pitchFamily="18" charset="0"/>
              </a:rPr>
              <a:t>tượng</a:t>
            </a:r>
            <a:r>
              <a:rPr lang="en-US" sz="2400" b="1" dirty="0">
                <a:solidFill>
                  <a:schemeClr val="accent2">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2">
                    <a:lumMod val="75000"/>
                  </a:schemeClr>
                </a:solidFill>
                <a:latin typeface="Times New Roman" panose="02020603050405020304" pitchFamily="18" charset="0"/>
                <a:ea typeface="Times New Roman" panose="02020603050405020304" pitchFamily="18" charset="0"/>
              </a:rPr>
              <a:t>tham</a:t>
            </a:r>
            <a:r>
              <a:rPr lang="en-US" sz="2400" b="1" dirty="0">
                <a:solidFill>
                  <a:schemeClr val="accent2">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2">
                    <a:lumMod val="75000"/>
                  </a:schemeClr>
                </a:solidFill>
                <a:latin typeface="Times New Roman" panose="02020603050405020304" pitchFamily="18" charset="0"/>
                <a:ea typeface="Times New Roman" panose="02020603050405020304" pitchFamily="18" charset="0"/>
              </a:rPr>
              <a:t>gia</a:t>
            </a:r>
            <a:r>
              <a:rPr lang="en-US" sz="2400" b="1" dirty="0">
                <a:solidFill>
                  <a:schemeClr val="accent2">
                    <a:lumMod val="75000"/>
                  </a:schemeClr>
                </a:solidFill>
                <a:latin typeface="Times New Roman" panose="02020603050405020304" pitchFamily="18" charset="0"/>
                <a:ea typeface="Times New Roman" panose="02020603050405020304" pitchFamily="18" charset="0"/>
              </a:rPr>
              <a:t> BHXH</a:t>
            </a:r>
            <a:endParaRPr lang="en-US" sz="2400" dirty="0">
              <a:solidFill>
                <a:schemeClr val="accent2">
                  <a:lumMod val="75000"/>
                </a:schemeClr>
              </a:solidFill>
              <a:effectLst/>
              <a:latin typeface="Times New Roman" panose="02020603050405020304" pitchFamily="18" charset="0"/>
              <a:ea typeface="Times New Roman" panose="02020603050405020304" pitchFamily="18" charset="0"/>
            </a:endParaRPr>
          </a:p>
        </p:txBody>
      </p:sp>
      <p:sp>
        <p:nvSpPr>
          <p:cNvPr id="9" name="Rectangle 8"/>
          <p:cNvSpPr/>
          <p:nvPr/>
        </p:nvSpPr>
        <p:spPr>
          <a:xfrm>
            <a:off x="521703" y="366931"/>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
        <p:nvSpPr>
          <p:cNvPr id="14" name="Rectangle 13"/>
          <p:cNvSpPr>
            <a:spLocks noChangeArrowheads="1"/>
          </p:cNvSpPr>
          <p:nvPr/>
        </p:nvSpPr>
        <p:spPr bwMode="gray">
          <a:xfrm>
            <a:off x="521703" y="817609"/>
            <a:ext cx="5215067"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a:solidFill>
                  <a:srgbClr val="FF0000"/>
                </a:solidFill>
                <a:latin typeface="Times New Roman" pitchFamily="18" charset="0"/>
                <a:cs typeface="Times New Roman" pitchFamily="18" charset="0"/>
              </a:rPr>
              <a:t>1.VỀ </a:t>
            </a:r>
            <a:r>
              <a:rPr lang="en" sz="2600" b="1" dirty="0">
                <a:solidFill>
                  <a:srgbClr val="FF0000"/>
                </a:solidFill>
                <a:latin typeface="Times New Roman" pitchFamily="18" charset="0"/>
                <a:cs typeface="Times New Roman" pitchFamily="18" charset="0"/>
              </a:rPr>
              <a:t>ĐỐI TƯỢNG THAM </a:t>
            </a:r>
            <a:r>
              <a:rPr lang="en" sz="2600" b="1" dirty="0" smtClean="0">
                <a:solidFill>
                  <a:srgbClr val="FF0000"/>
                </a:solidFill>
                <a:latin typeface="Times New Roman" pitchFamily="18" charset="0"/>
                <a:cs typeface="Times New Roman" pitchFamily="18" charset="0"/>
              </a:rPr>
              <a:t>GIA(tt) </a:t>
            </a:r>
            <a:endParaRPr lang="en-US" altLang="en-US" sz="2600" b="1" dirty="0">
              <a:solidFill>
                <a:srgbClr val="FF0000"/>
              </a:solidFill>
              <a:latin typeface="Times New Roman" pitchFamily="18" charset="0"/>
              <a:cs typeface="Times New Roman" pitchFamily="18" charset="0"/>
            </a:endParaRPr>
          </a:p>
        </p:txBody>
      </p:sp>
      <p:sp>
        <p:nvSpPr>
          <p:cNvPr id="7" name="object 3"/>
          <p:cNvSpPr txBox="1"/>
          <p:nvPr/>
        </p:nvSpPr>
        <p:spPr>
          <a:xfrm>
            <a:off x="600361" y="1888243"/>
            <a:ext cx="11022780" cy="3220753"/>
          </a:xfrm>
          <a:prstGeom prst="rect">
            <a:avLst/>
          </a:prstGeom>
        </p:spPr>
        <p:txBody>
          <a:bodyPr vert="horz" wrap="square" lIns="0" tIns="187325" rIns="0" bIns="0" rtlCol="0">
            <a:spAutoFit/>
          </a:bodyPr>
          <a:lstStyle/>
          <a:p>
            <a:pPr marL="354965" lvl="1" indent="-342265" algn="just">
              <a:lnSpc>
                <a:spcPct val="100000"/>
              </a:lnSpc>
              <a:spcBef>
                <a:spcPts val="300"/>
              </a:spcBef>
              <a:buFont typeface="Wingdings"/>
              <a:buChar char=""/>
              <a:tabLst>
                <a:tab pos="354965" algn="l"/>
              </a:tabLst>
            </a:pP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Quy</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định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cụ</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thể</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trách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nhiệm</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của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cơ</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quan</a:t>
            </a:r>
            <a:r>
              <a:rPr lang="en-US" sz="2400" b="1" dirty="0">
                <a:solidFill>
                  <a:srgbClr val="0000FF"/>
                </a:solidFill>
                <a:latin typeface="Times New Roman" panose="02020603050405020304" pitchFamily="18" charset="0"/>
                <a:cs typeface="Times New Roman" panose="02020603050405020304" pitchFamily="18" charset="0"/>
              </a:rPr>
              <a:t> BHXH </a:t>
            </a:r>
            <a:r>
              <a:rPr lang="en-US" sz="2400" b="1" dirty="0" err="1">
                <a:solidFill>
                  <a:srgbClr val="0000FF"/>
                </a:solidFill>
                <a:latin typeface="Times New Roman" panose="02020603050405020304" pitchFamily="18" charset="0"/>
                <a:cs typeface="Times New Roman" panose="02020603050405020304" pitchFamily="18" charset="0"/>
              </a:rPr>
              <a:t>và</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các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bộ</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ngành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địa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phương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trong</a:t>
            </a:r>
            <a:r>
              <a:rPr lang="en-US" sz="2400" b="1" dirty="0">
                <a:solidFill>
                  <a:srgbClr val="0000FF"/>
                </a:solidFill>
                <a:latin typeface="Times New Roman" panose="02020603050405020304" pitchFamily="18" charset="0"/>
                <a:cs typeface="Times New Roman" panose="02020603050405020304" pitchFamily="18" charset="0"/>
              </a:rPr>
              <a:t> x</a:t>
            </a:r>
            <a:r>
              <a:rPr lang="af-ZA" sz="2400" b="1" dirty="0">
                <a:solidFill>
                  <a:srgbClr val="0000FF"/>
                </a:solidFill>
                <a:latin typeface="Times New Roman" panose="02020603050405020304" pitchFamily="18" charset="0"/>
                <a:cs typeface="Times New Roman" panose="02020603050405020304" pitchFamily="18" charset="0"/>
              </a:rPr>
              <a:t>ác định đối tượng tham gia BHXH bắt buộc và phát triển đối tượng tham gia BHXH tự nguyện</a:t>
            </a:r>
            <a:r>
              <a:rPr lang="af-ZA" sz="2400" b="1" dirty="0" smtClean="0">
                <a:solidFill>
                  <a:srgbClr val="0000FF"/>
                </a:solidFill>
                <a:latin typeface="Times New Roman" panose="02020603050405020304" pitchFamily="18" charset="0"/>
                <a:cs typeface="Times New Roman" panose="02020603050405020304" pitchFamily="18" charset="0"/>
              </a:rPr>
              <a:t>;</a:t>
            </a:r>
          </a:p>
          <a:p>
            <a:pPr marL="12700" lvl="1" algn="just">
              <a:lnSpc>
                <a:spcPct val="100000"/>
              </a:lnSpc>
              <a:spcBef>
                <a:spcPts val="300"/>
              </a:spcBef>
              <a:tabLst>
                <a:tab pos="354965" algn="l"/>
              </a:tabLst>
            </a:pPr>
            <a:endParaRPr lang="af-ZA" sz="2400" b="1" dirty="0" smtClean="0">
              <a:solidFill>
                <a:srgbClr val="0000FF"/>
              </a:solidFill>
              <a:latin typeface="Times New Roman" panose="02020603050405020304" pitchFamily="18" charset="0"/>
              <a:cs typeface="Times New Roman" panose="02020603050405020304" pitchFamily="18" charset="0"/>
            </a:endParaRPr>
          </a:p>
          <a:p>
            <a:pPr marL="354965" lvl="1" indent="-342265" algn="just">
              <a:lnSpc>
                <a:spcPct val="100000"/>
              </a:lnSpc>
              <a:spcBef>
                <a:spcPts val="300"/>
              </a:spcBef>
              <a:buFont typeface="Wingdings"/>
              <a:buChar char=""/>
              <a:tabLst>
                <a:tab pos="354965" algn="l"/>
              </a:tabLst>
            </a:pPr>
            <a:r>
              <a:rPr lang="en-US" sz="2400" b="1" dirty="0" smtClean="0">
                <a:solidFill>
                  <a:srgbClr val="0000FF"/>
                </a:solidFill>
                <a:latin typeface="Times New Roman" panose="02020603050405020304" pitchFamily="18" charset="0"/>
                <a:cs typeface="Times New Roman" panose="02020603050405020304" pitchFamily="18" charset="0"/>
              </a:rPr>
              <a:t> </a:t>
            </a:r>
            <a:r>
              <a:rPr lang="af-ZA" sz="2400" b="1" dirty="0">
                <a:solidFill>
                  <a:srgbClr val="0000FF"/>
                </a:solidFill>
                <a:latin typeface="Times New Roman" panose="02020603050405020304" pitchFamily="18" charset="0"/>
                <a:cs typeface="Times New Roman" panose="02020603050405020304" pitchFamily="18" charset="0"/>
              </a:rPr>
              <a:t>Đồng thời quy định các cơ quan chủ quản cơ sở dữ liệu quốc gia và cơ sở dữ liệu chuyên ngành về lao động, dân cư, thuế, đăng ký doanh nghiệp có trách nhiệm kết nối, chia sẻ thông tin, dữ liệu liên quan đến người tham gia và người thuộc diện tham gia BHXH với cơ quan BHXH theo quy định của Chính phủ</a:t>
            </a:r>
            <a:endParaRPr dirty="0">
              <a:latin typeface="Times New Roman"/>
              <a:cs typeface="Times New Roman"/>
            </a:endParaRPr>
          </a:p>
        </p:txBody>
      </p:sp>
    </p:spTree>
    <p:extLst>
      <p:ext uri="{BB962C8B-B14F-4D97-AF65-F5344CB8AC3E}">
        <p14:creationId xmlns:p14="http://schemas.microsoft.com/office/powerpoint/2010/main" val="20258643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92163" y="945049"/>
            <a:ext cx="1088760" cy="369332"/>
          </a:xfrm>
          <a:prstGeom prst="rect">
            <a:avLst/>
          </a:prstGeom>
        </p:spPr>
        <p:txBody>
          <a:bodyPr wrap="none">
            <a:spAutoFit/>
          </a:bodyPr>
          <a:lstStyle/>
          <a:p>
            <a:pPr algn="ctr"/>
            <a:r>
              <a:rPr lang="en-US" b="1" dirty="0">
                <a:solidFill>
                  <a:srgbClr val="FF0000"/>
                </a:solidFill>
                <a:latin typeface="Times New Roman" pitchFamily="18" charset="0"/>
                <a:cs typeface="Times New Roman" pitchFamily="18" charset="0"/>
              </a:rPr>
              <a:t>(</a:t>
            </a:r>
            <a:r>
              <a:rPr lang="vi-VN" b="1" dirty="0">
                <a:solidFill>
                  <a:srgbClr val="FF0000"/>
                </a:solidFill>
                <a:latin typeface="Times New Roman" pitchFamily="18" charset="0"/>
                <a:cs typeface="Times New Roman" pitchFamily="18" charset="0"/>
              </a:rPr>
              <a:t>Điều 3</a:t>
            </a:r>
            <a:r>
              <a:rPr lang="af-ZA" b="1" dirty="0">
                <a:solidFill>
                  <a:srgbClr val="FF0000"/>
                </a:solidFill>
                <a:latin typeface="Times New Roman" pitchFamily="18" charset="0"/>
                <a:cs typeface="Times New Roman" pitchFamily="18" charset="0"/>
              </a:rPr>
              <a:t>1)</a:t>
            </a:r>
            <a:endParaRPr lang="en-US" altLang="en-US" b="1" dirty="0">
              <a:solidFill>
                <a:srgbClr val="FF0000"/>
              </a:solidFill>
              <a:latin typeface="Times New Roman" pitchFamily="18" charset="0"/>
              <a:cs typeface="Times New Roman" pitchFamily="18" charset="0"/>
            </a:endParaRPr>
          </a:p>
        </p:txBody>
      </p:sp>
      <p:grpSp>
        <p:nvGrpSpPr>
          <p:cNvPr id="12" name="Group 11">
            <a:extLst>
              <a:ext uri="{FF2B5EF4-FFF2-40B4-BE49-F238E27FC236}">
                <a16:creationId xmlns:a16="http://schemas.microsoft.com/office/drawing/2014/main" xmlns="" id="{99A81A1F-A25D-38B4-85DA-5E5F29EDF8B5}"/>
              </a:ext>
            </a:extLst>
          </p:cNvPr>
          <p:cNvGrpSpPr/>
          <p:nvPr/>
        </p:nvGrpSpPr>
        <p:grpSpPr>
          <a:xfrm>
            <a:off x="1039759" y="1747867"/>
            <a:ext cx="4800000" cy="750904"/>
            <a:chOff x="4731127" y="2281403"/>
            <a:chExt cx="3917100" cy="546155"/>
          </a:xfrm>
        </p:grpSpPr>
        <p:grpSp>
          <p:nvGrpSpPr>
            <p:cNvPr id="13" name="Google Shape;389;p26">
              <a:extLst>
                <a:ext uri="{FF2B5EF4-FFF2-40B4-BE49-F238E27FC236}">
                  <a16:creationId xmlns:a16="http://schemas.microsoft.com/office/drawing/2014/main" xmlns="" id="{17D02ECC-0B5A-EC8A-E081-0AFBB7B7858E}"/>
                </a:ext>
              </a:extLst>
            </p:cNvPr>
            <p:cNvGrpSpPr/>
            <p:nvPr/>
          </p:nvGrpSpPr>
          <p:grpSpPr>
            <a:xfrm>
              <a:off x="4731127" y="2281403"/>
              <a:ext cx="3917100" cy="546154"/>
              <a:chOff x="-1535283" y="1697039"/>
              <a:chExt cx="11486579" cy="1243804"/>
            </a:xfrm>
          </p:grpSpPr>
          <p:sp>
            <p:nvSpPr>
              <p:cNvPr id="16" name="Google Shape;391;p26">
                <a:extLst>
                  <a:ext uri="{FF2B5EF4-FFF2-40B4-BE49-F238E27FC236}">
                    <a16:creationId xmlns:a16="http://schemas.microsoft.com/office/drawing/2014/main" xmlns="" id="{4CBA6370-03E4-4F37-0143-A225F85AAF5F}"/>
                  </a:ext>
                </a:extLst>
              </p:cNvPr>
              <p:cNvSpPr/>
              <p:nvPr/>
            </p:nvSpPr>
            <p:spPr>
              <a:xfrm rot="10800000" flipH="1">
                <a:off x="-308909" y="1697039"/>
                <a:ext cx="9030600" cy="1243800"/>
              </a:xfrm>
              <a:prstGeom prst="rect">
                <a:avLst/>
              </a:prstGeom>
              <a:solidFill>
                <a:schemeClr val="accent5"/>
              </a:solidFill>
              <a:ln>
                <a:noFill/>
              </a:ln>
            </p:spPr>
            <p:txBody>
              <a:bodyPr spcFirstLastPara="1" wrap="square" lIns="121900" tIns="121900" rIns="121900" bIns="121900" anchor="ctr" anchorCtr="0">
                <a:noAutofit/>
              </a:bodyPr>
              <a:lstStyle/>
              <a:p>
                <a:endParaRPr sz="2400">
                  <a:latin typeface="Arvo"/>
                  <a:ea typeface="Arvo"/>
                  <a:cs typeface="Arvo"/>
                  <a:sym typeface="Arvo"/>
                </a:endParaRPr>
              </a:p>
            </p:txBody>
          </p:sp>
          <p:sp>
            <p:nvSpPr>
              <p:cNvPr id="17" name="Google Shape;392;p26">
                <a:extLst>
                  <a:ext uri="{FF2B5EF4-FFF2-40B4-BE49-F238E27FC236}">
                    <a16:creationId xmlns:a16="http://schemas.microsoft.com/office/drawing/2014/main" xmlns="" id="{D0014135-55EB-86F3-D03F-212C75CD216E}"/>
                  </a:ext>
                </a:extLst>
              </p:cNvPr>
              <p:cNvSpPr/>
              <p:nvPr/>
            </p:nvSpPr>
            <p:spPr>
              <a:xfrm rot="10800000" flipH="1">
                <a:off x="8707496" y="1697043"/>
                <a:ext cx="1243800" cy="1243800"/>
              </a:xfrm>
              <a:prstGeom prst="rtTriangle">
                <a:avLst/>
              </a:prstGeom>
              <a:solidFill>
                <a:schemeClr val="accent5"/>
              </a:solidFill>
              <a:ln>
                <a:noFill/>
              </a:ln>
            </p:spPr>
            <p:txBody>
              <a:bodyPr spcFirstLastPara="1" wrap="square" lIns="121900" tIns="121900" rIns="121900" bIns="121900" anchor="ctr" anchorCtr="0">
                <a:noAutofit/>
              </a:bodyPr>
              <a:lstStyle/>
              <a:p>
                <a:endParaRPr sz="2400">
                  <a:latin typeface="Arvo"/>
                  <a:ea typeface="Arvo"/>
                  <a:cs typeface="Arvo"/>
                  <a:sym typeface="Arvo"/>
                </a:endParaRPr>
              </a:p>
            </p:txBody>
          </p:sp>
          <p:sp>
            <p:nvSpPr>
              <p:cNvPr id="18" name="Google Shape;393;p26">
                <a:extLst>
                  <a:ext uri="{FF2B5EF4-FFF2-40B4-BE49-F238E27FC236}">
                    <a16:creationId xmlns:a16="http://schemas.microsoft.com/office/drawing/2014/main" xmlns="" id="{1DE4BFB4-3650-BE31-5FD2-BB7EEF3385CE}"/>
                  </a:ext>
                </a:extLst>
              </p:cNvPr>
              <p:cNvSpPr/>
              <p:nvPr/>
            </p:nvSpPr>
            <p:spPr>
              <a:xfrm flipH="1">
                <a:off x="-1535283" y="1697043"/>
                <a:ext cx="1243800" cy="1243800"/>
              </a:xfrm>
              <a:prstGeom prst="rtTriangle">
                <a:avLst/>
              </a:prstGeom>
              <a:solidFill>
                <a:schemeClr val="accent5"/>
              </a:solidFill>
              <a:ln>
                <a:noFill/>
              </a:ln>
            </p:spPr>
            <p:txBody>
              <a:bodyPr spcFirstLastPara="1" wrap="square" lIns="121900" tIns="121900" rIns="121900" bIns="121900" anchor="ctr" anchorCtr="0">
                <a:noAutofit/>
              </a:bodyPr>
              <a:lstStyle/>
              <a:p>
                <a:endParaRPr sz="2400">
                  <a:latin typeface="Arvo"/>
                  <a:ea typeface="Arvo"/>
                  <a:cs typeface="Arvo"/>
                  <a:sym typeface="Arvo"/>
                </a:endParaRPr>
              </a:p>
            </p:txBody>
          </p:sp>
        </p:grpSp>
        <p:sp>
          <p:nvSpPr>
            <p:cNvPr id="14" name="Google Shape;411;p26">
              <a:extLst>
                <a:ext uri="{FF2B5EF4-FFF2-40B4-BE49-F238E27FC236}">
                  <a16:creationId xmlns:a16="http://schemas.microsoft.com/office/drawing/2014/main" xmlns="" id="{96621318-870C-7DF3-F320-EAF366E8623B}"/>
                </a:ext>
              </a:extLst>
            </p:cNvPr>
            <p:cNvSpPr txBox="1">
              <a:spLocks/>
            </p:cNvSpPr>
            <p:nvPr/>
          </p:nvSpPr>
          <p:spPr>
            <a:xfrm>
              <a:off x="5083967" y="2292958"/>
              <a:ext cx="3216259" cy="534600"/>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1pPr>
              <a:lvl2pPr marR="0" lvl="1"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2pPr>
              <a:lvl3pPr marR="0" lvl="2"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3pPr>
              <a:lvl4pPr marR="0" lvl="3"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4pPr>
              <a:lvl5pPr marR="0" lvl="4"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5pPr>
              <a:lvl6pPr marR="0" lvl="5"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6pPr>
              <a:lvl7pPr marR="0" lvl="6"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7pPr>
              <a:lvl8pPr marR="0" lvl="7"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8pPr>
              <a:lvl9pPr marR="0" lvl="8"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9pPr>
            </a:lstStyle>
            <a:p>
              <a:pPr algn="ctr"/>
              <a:r>
                <a:rPr lang="vi-VN" sz="2600" dirty="0">
                  <a:solidFill>
                    <a:schemeClr val="bg1"/>
                  </a:solidFill>
                  <a:latin typeface="+mj-lt"/>
                </a:rPr>
                <a:t>Khu vực ngoài nhà nước</a:t>
              </a:r>
              <a:r>
                <a:rPr lang="en-US" sz="2600" dirty="0">
                  <a:solidFill>
                    <a:schemeClr val="bg1"/>
                  </a:solidFill>
                  <a:latin typeface="+mj-lt"/>
                </a:rPr>
                <a:t> </a:t>
              </a:r>
              <a:r>
                <a:rPr lang="en-US" dirty="0">
                  <a:solidFill>
                    <a:schemeClr val="bg1"/>
                  </a:solidFill>
                  <a:latin typeface="Times New Roman" panose="02020603050405020304" pitchFamily="18" charset="0"/>
                  <a:cs typeface="Times New Roman" panose="02020603050405020304" pitchFamily="18" charset="0"/>
                </a:rPr>
                <a:t>(do </a:t>
              </a:r>
              <a:r>
                <a:rPr lang="en-US" dirty="0" err="1">
                  <a:solidFill>
                    <a:schemeClr val="bg1"/>
                  </a:solidFill>
                  <a:latin typeface="Times New Roman" panose="02020603050405020304" pitchFamily="18" charset="0"/>
                  <a:cs typeface="Times New Roman" panose="02020603050405020304" pitchFamily="18" charset="0"/>
                </a:rPr>
                <a:t>người</a:t>
              </a:r>
              <a:r>
                <a:rPr lang="en-US" dirty="0">
                  <a:solidFill>
                    <a:schemeClr val="bg1"/>
                  </a:solidFill>
                  <a:latin typeface="Times New Roman" panose="02020603050405020304" pitchFamily="18" charset="0"/>
                  <a:cs typeface="Times New Roman" panose="02020603050405020304" pitchFamily="18" charset="0"/>
                </a:rPr>
                <a:t> SD LĐ </a:t>
              </a:r>
              <a:r>
                <a:rPr lang="en-US" dirty="0" err="1">
                  <a:solidFill>
                    <a:schemeClr val="bg1"/>
                  </a:solidFill>
                  <a:latin typeface="Times New Roman" panose="02020603050405020304" pitchFamily="18" charset="0"/>
                  <a:cs typeface="Times New Roman" panose="02020603050405020304" pitchFamily="18" charset="0"/>
                </a:rPr>
                <a:t>quyết</a:t>
              </a:r>
              <a:r>
                <a:rPr lang="en-US" dirty="0">
                  <a:solidFill>
                    <a:schemeClr val="bg1"/>
                  </a:solidFill>
                  <a:latin typeface="Times New Roman" panose="02020603050405020304" pitchFamily="18" charset="0"/>
                  <a:cs typeface="Times New Roman" panose="02020603050405020304" pitchFamily="18" charset="0"/>
                </a:rPr>
                <a:t> </a:t>
              </a:r>
              <a:r>
                <a:rPr lang="en-US" dirty="0" err="1">
                  <a:solidFill>
                    <a:schemeClr val="bg1"/>
                  </a:solidFill>
                  <a:latin typeface="Times New Roman" panose="02020603050405020304" pitchFamily="18" charset="0"/>
                  <a:cs typeface="Times New Roman" panose="02020603050405020304" pitchFamily="18" charset="0"/>
                </a:rPr>
                <a:t>định</a:t>
              </a:r>
              <a:r>
                <a:rPr lang="en-US" sz="2600" dirty="0">
                  <a:solidFill>
                    <a:schemeClr val="bg1"/>
                  </a:solidFill>
                  <a:latin typeface="+mj-lt"/>
                </a:rPr>
                <a:t>)</a:t>
              </a:r>
              <a:endParaRPr lang="vi-VN" sz="2600" dirty="0">
                <a:solidFill>
                  <a:schemeClr val="bg1"/>
                </a:solidFill>
                <a:latin typeface="+mj-lt"/>
              </a:endParaRPr>
            </a:p>
          </p:txBody>
        </p:sp>
      </p:grpSp>
      <p:sp>
        <p:nvSpPr>
          <p:cNvPr id="20" name="Google Shape;408;p26">
            <a:extLst>
              <a:ext uri="{FF2B5EF4-FFF2-40B4-BE49-F238E27FC236}">
                <a16:creationId xmlns:a16="http://schemas.microsoft.com/office/drawing/2014/main" xmlns="" id="{FAB5D117-9813-9E5D-BE4F-6BA953836FC4}"/>
              </a:ext>
            </a:extLst>
          </p:cNvPr>
          <p:cNvSpPr txBox="1">
            <a:spLocks/>
          </p:cNvSpPr>
          <p:nvPr/>
        </p:nvSpPr>
        <p:spPr>
          <a:xfrm>
            <a:off x="1218135" y="2899182"/>
            <a:ext cx="4358497" cy="2375305"/>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L="457200" marR="0" lvl="0" indent="-381000" algn="l" rtl="0">
              <a:lnSpc>
                <a:spcPct val="100000"/>
              </a:lnSpc>
              <a:spcBef>
                <a:spcPts val="6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1pPr>
            <a:lvl2pPr marL="914400" marR="0" lvl="1"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2pPr>
            <a:lvl3pPr marL="1371600" marR="0" lvl="2"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3pPr>
            <a:lvl4pPr marL="1828800" marR="0" lvl="3"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4pPr>
            <a:lvl5pPr marL="2286000" marR="0" lvl="4"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5pPr>
            <a:lvl6pPr marL="2743200" marR="0" lvl="5"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6pPr>
            <a:lvl7pPr marL="3200400" marR="0" lvl="6"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7pPr>
            <a:lvl8pPr marL="3657600" marR="0" lvl="7"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8pPr>
            <a:lvl9pPr marL="4114800" marR="0" lvl="8" indent="-381000" algn="l" rtl="0">
              <a:lnSpc>
                <a:spcPct val="100000"/>
              </a:lnSpc>
              <a:spcBef>
                <a:spcPts val="1000"/>
              </a:spcBef>
              <a:spcAft>
                <a:spcPts val="100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9pPr>
          </a:lstStyle>
          <a:p>
            <a:pPr marL="0" indent="0" algn="just">
              <a:spcAft>
                <a:spcPts val="1333"/>
              </a:spcAft>
              <a:buNone/>
            </a:pPr>
            <a:r>
              <a:rPr lang="en" sz="2800" b="1" dirty="0">
                <a:solidFill>
                  <a:srgbClr val="0000FF"/>
                </a:solidFill>
                <a:latin typeface="Times New Roman" panose="02020603050405020304" pitchFamily="18" charset="0"/>
                <a:cs typeface="Times New Roman" panose="02020603050405020304" pitchFamily="18" charset="0"/>
              </a:rPr>
              <a:t>Tiền lương tháng bao gồm: mức lương, phụ cấp lương</a:t>
            </a:r>
            <a:r>
              <a:rPr lang="en" sz="2800" dirty="0">
                <a:solidFill>
                  <a:srgbClr val="0000FF"/>
                </a:solidFill>
                <a:latin typeface="Times New Roman" panose="02020603050405020304" pitchFamily="18" charset="0"/>
                <a:cs typeface="Times New Roman" panose="02020603050405020304" pitchFamily="18" charset="0"/>
              </a:rPr>
              <a:t>, </a:t>
            </a:r>
            <a:r>
              <a:rPr lang="en" sz="2800" b="1" dirty="0">
                <a:solidFill>
                  <a:srgbClr val="FF0000"/>
                </a:solidFill>
                <a:latin typeface="Times New Roman" panose="02020603050405020304" pitchFamily="18" charset="0"/>
                <a:cs typeface="Times New Roman" panose="02020603050405020304" pitchFamily="18" charset="0"/>
              </a:rPr>
              <a:t>các khoản bổ sung khác, được trả thường xuyên và ổn định trong mỗi kỳ trả lương.</a:t>
            </a:r>
          </a:p>
        </p:txBody>
      </p:sp>
      <p:grpSp>
        <p:nvGrpSpPr>
          <p:cNvPr id="21" name="Group 20">
            <a:extLst>
              <a:ext uri="{FF2B5EF4-FFF2-40B4-BE49-F238E27FC236}">
                <a16:creationId xmlns:a16="http://schemas.microsoft.com/office/drawing/2014/main" xmlns="" id="{36449077-46E2-8737-3BB5-5E9D20F09EE6}"/>
              </a:ext>
            </a:extLst>
          </p:cNvPr>
          <p:cNvGrpSpPr/>
          <p:nvPr/>
        </p:nvGrpSpPr>
        <p:grpSpPr>
          <a:xfrm>
            <a:off x="6305076" y="1763754"/>
            <a:ext cx="4800000" cy="750902"/>
            <a:chOff x="4731127" y="2281404"/>
            <a:chExt cx="3917100" cy="546154"/>
          </a:xfrm>
        </p:grpSpPr>
        <p:grpSp>
          <p:nvGrpSpPr>
            <p:cNvPr id="22" name="Google Shape;389;p26">
              <a:extLst>
                <a:ext uri="{FF2B5EF4-FFF2-40B4-BE49-F238E27FC236}">
                  <a16:creationId xmlns:a16="http://schemas.microsoft.com/office/drawing/2014/main" xmlns="" id="{C24B6B29-BBF0-226C-7AEB-4CB725D02A9E}"/>
                </a:ext>
              </a:extLst>
            </p:cNvPr>
            <p:cNvGrpSpPr/>
            <p:nvPr/>
          </p:nvGrpSpPr>
          <p:grpSpPr>
            <a:xfrm>
              <a:off x="4731127" y="2281404"/>
              <a:ext cx="3917100" cy="546154"/>
              <a:chOff x="-1535283" y="1697039"/>
              <a:chExt cx="11486579" cy="1243804"/>
            </a:xfrm>
          </p:grpSpPr>
          <p:sp>
            <p:nvSpPr>
              <p:cNvPr id="25" name="Google Shape;391;p26">
                <a:extLst>
                  <a:ext uri="{FF2B5EF4-FFF2-40B4-BE49-F238E27FC236}">
                    <a16:creationId xmlns:a16="http://schemas.microsoft.com/office/drawing/2014/main" xmlns="" id="{FE5A981B-AF5E-B923-C394-CCD834A1FA89}"/>
                  </a:ext>
                </a:extLst>
              </p:cNvPr>
              <p:cNvSpPr/>
              <p:nvPr/>
            </p:nvSpPr>
            <p:spPr>
              <a:xfrm rot="10800000" flipH="1">
                <a:off x="-308909" y="1697039"/>
                <a:ext cx="9030600" cy="1243800"/>
              </a:xfrm>
              <a:prstGeom prst="rect">
                <a:avLst/>
              </a:prstGeom>
              <a:solidFill>
                <a:schemeClr val="accent5"/>
              </a:solidFill>
              <a:ln>
                <a:noFill/>
              </a:ln>
            </p:spPr>
            <p:txBody>
              <a:bodyPr spcFirstLastPara="1" wrap="square" lIns="121900" tIns="121900" rIns="121900" bIns="121900" anchor="ctr" anchorCtr="0">
                <a:noAutofit/>
              </a:bodyPr>
              <a:lstStyle/>
              <a:p>
                <a:endParaRPr sz="2400">
                  <a:latin typeface="Arvo"/>
                  <a:ea typeface="Arvo"/>
                  <a:cs typeface="Arvo"/>
                  <a:sym typeface="Arvo"/>
                </a:endParaRPr>
              </a:p>
            </p:txBody>
          </p:sp>
          <p:sp>
            <p:nvSpPr>
              <p:cNvPr id="26" name="Google Shape;392;p26">
                <a:extLst>
                  <a:ext uri="{FF2B5EF4-FFF2-40B4-BE49-F238E27FC236}">
                    <a16:creationId xmlns:a16="http://schemas.microsoft.com/office/drawing/2014/main" xmlns="" id="{8A339509-F6C8-A6D9-511B-6365748F8EA5}"/>
                  </a:ext>
                </a:extLst>
              </p:cNvPr>
              <p:cNvSpPr/>
              <p:nvPr/>
            </p:nvSpPr>
            <p:spPr>
              <a:xfrm rot="10800000" flipH="1">
                <a:off x="8707496" y="1697043"/>
                <a:ext cx="1243800" cy="1243800"/>
              </a:xfrm>
              <a:prstGeom prst="rtTriangle">
                <a:avLst/>
              </a:prstGeom>
              <a:solidFill>
                <a:schemeClr val="accent5"/>
              </a:solidFill>
              <a:ln>
                <a:noFill/>
              </a:ln>
            </p:spPr>
            <p:txBody>
              <a:bodyPr spcFirstLastPara="1" wrap="square" lIns="121900" tIns="121900" rIns="121900" bIns="121900" anchor="ctr" anchorCtr="0">
                <a:noAutofit/>
              </a:bodyPr>
              <a:lstStyle/>
              <a:p>
                <a:endParaRPr sz="2400">
                  <a:latin typeface="Arvo"/>
                  <a:ea typeface="Arvo"/>
                  <a:cs typeface="Arvo"/>
                  <a:sym typeface="Arvo"/>
                </a:endParaRPr>
              </a:p>
            </p:txBody>
          </p:sp>
          <p:sp>
            <p:nvSpPr>
              <p:cNvPr id="27" name="Google Shape;393;p26">
                <a:extLst>
                  <a:ext uri="{FF2B5EF4-FFF2-40B4-BE49-F238E27FC236}">
                    <a16:creationId xmlns:a16="http://schemas.microsoft.com/office/drawing/2014/main" xmlns="" id="{EA92AF44-FACD-8D71-7193-44DF9F7E40CF}"/>
                  </a:ext>
                </a:extLst>
              </p:cNvPr>
              <p:cNvSpPr/>
              <p:nvPr/>
            </p:nvSpPr>
            <p:spPr>
              <a:xfrm flipH="1">
                <a:off x="-1535283" y="1697043"/>
                <a:ext cx="1243800" cy="1243800"/>
              </a:xfrm>
              <a:prstGeom prst="rtTriangle">
                <a:avLst/>
              </a:prstGeom>
              <a:solidFill>
                <a:schemeClr val="accent5"/>
              </a:solidFill>
              <a:ln>
                <a:noFill/>
              </a:ln>
            </p:spPr>
            <p:txBody>
              <a:bodyPr spcFirstLastPara="1" wrap="square" lIns="121900" tIns="121900" rIns="121900" bIns="121900" anchor="ctr" anchorCtr="0">
                <a:noAutofit/>
              </a:bodyPr>
              <a:lstStyle/>
              <a:p>
                <a:endParaRPr sz="2400">
                  <a:latin typeface="Arvo"/>
                  <a:ea typeface="Arvo"/>
                  <a:cs typeface="Arvo"/>
                  <a:sym typeface="Arvo"/>
                </a:endParaRPr>
              </a:p>
            </p:txBody>
          </p:sp>
        </p:grpSp>
        <p:sp>
          <p:nvSpPr>
            <p:cNvPr id="23" name="Google Shape;411;p26">
              <a:extLst>
                <a:ext uri="{FF2B5EF4-FFF2-40B4-BE49-F238E27FC236}">
                  <a16:creationId xmlns:a16="http://schemas.microsoft.com/office/drawing/2014/main" xmlns="" id="{0398D1F4-79EA-02B9-1CE0-0D869CDF814B}"/>
                </a:ext>
              </a:extLst>
            </p:cNvPr>
            <p:cNvSpPr txBox="1">
              <a:spLocks/>
            </p:cNvSpPr>
            <p:nvPr/>
          </p:nvSpPr>
          <p:spPr>
            <a:xfrm>
              <a:off x="5291208" y="2284466"/>
              <a:ext cx="3042112" cy="534600"/>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1pPr>
              <a:lvl2pPr marR="0" lvl="1"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2pPr>
              <a:lvl3pPr marR="0" lvl="2"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3pPr>
              <a:lvl4pPr marR="0" lvl="3"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4pPr>
              <a:lvl5pPr marR="0" lvl="4"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5pPr>
              <a:lvl6pPr marR="0" lvl="5"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6pPr>
              <a:lvl7pPr marR="0" lvl="6"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7pPr>
              <a:lvl8pPr marR="0" lvl="7"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8pPr>
              <a:lvl9pPr marR="0" lvl="8"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9pPr>
            </a:lstStyle>
            <a:p>
              <a:pPr algn="ctr"/>
              <a:r>
                <a:rPr lang="vi-VN" sz="2600" dirty="0">
                  <a:solidFill>
                    <a:schemeClr val="bg1"/>
                  </a:solidFill>
                  <a:latin typeface="+mj-lt"/>
                </a:rPr>
                <a:t>Đối tượng mở rộng, không có tiền lương</a:t>
              </a:r>
            </a:p>
          </p:txBody>
        </p:sp>
      </p:grpSp>
      <p:sp>
        <p:nvSpPr>
          <p:cNvPr id="29" name="Google Shape;408;p26">
            <a:extLst>
              <a:ext uri="{FF2B5EF4-FFF2-40B4-BE49-F238E27FC236}">
                <a16:creationId xmlns:a16="http://schemas.microsoft.com/office/drawing/2014/main" xmlns="" id="{7EB46116-1BED-6684-3A70-3CCB1215FC8B}"/>
              </a:ext>
            </a:extLst>
          </p:cNvPr>
          <p:cNvSpPr txBox="1">
            <a:spLocks/>
          </p:cNvSpPr>
          <p:nvPr/>
        </p:nvSpPr>
        <p:spPr>
          <a:xfrm>
            <a:off x="6738121" y="2777286"/>
            <a:ext cx="3744972" cy="21300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81000" algn="l" rtl="0">
              <a:lnSpc>
                <a:spcPct val="100000"/>
              </a:lnSpc>
              <a:spcBef>
                <a:spcPts val="6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1pPr>
            <a:lvl2pPr marL="914400" marR="0" lvl="1"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2pPr>
            <a:lvl3pPr marL="1371600" marR="0" lvl="2"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3pPr>
            <a:lvl4pPr marL="1828800" marR="0" lvl="3"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4pPr>
            <a:lvl5pPr marL="2286000" marR="0" lvl="4"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5pPr>
            <a:lvl6pPr marL="2743200" marR="0" lvl="5"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6pPr>
            <a:lvl7pPr marL="3200400" marR="0" lvl="6"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7pPr>
            <a:lvl8pPr marL="3657600" marR="0" lvl="7"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8pPr>
            <a:lvl9pPr marL="4114800" marR="0" lvl="8" indent="-381000" algn="l" rtl="0">
              <a:lnSpc>
                <a:spcPct val="100000"/>
              </a:lnSpc>
              <a:spcBef>
                <a:spcPts val="1000"/>
              </a:spcBef>
              <a:spcAft>
                <a:spcPts val="100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9pPr>
          </a:lstStyle>
          <a:p>
            <a:pPr marL="0" indent="0" algn="just">
              <a:spcAft>
                <a:spcPts val="1000"/>
              </a:spcAft>
              <a:buFont typeface="Roboto Condensed Light"/>
              <a:buNone/>
            </a:pPr>
            <a:r>
              <a:rPr lang="en" sz="2600" b="1" dirty="0" err="1">
                <a:solidFill>
                  <a:srgbClr val="0000FF"/>
                </a:solidFill>
                <a:latin typeface="Times New Roman" panose="02020603050405020304" pitchFamily="18" charset="0"/>
                <a:cs typeface="Times New Roman" panose="02020603050405020304" pitchFamily="18" charset="0"/>
              </a:rPr>
              <a:t>Lựa</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chọn</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mức</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đóng</a:t>
            </a:r>
            <a:r>
              <a:rPr lang="en" sz="2600"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FF0000"/>
                </a:solidFill>
                <a:latin typeface="Times New Roman" panose="02020603050405020304" pitchFamily="18" charset="0"/>
                <a:cs typeface="Times New Roman" panose="02020603050405020304" pitchFamily="18" charset="0"/>
              </a:rPr>
              <a:t>thấp</a:t>
            </a:r>
            <a:r>
              <a:rPr lang="en" sz="2600" b="1" dirty="0">
                <a:solidFill>
                  <a:srgbClr val="FF0000"/>
                </a:solidFill>
                <a:latin typeface="Times New Roman" panose="02020603050405020304" pitchFamily="18" charset="0"/>
                <a:cs typeface="Times New Roman" panose="02020603050405020304" pitchFamily="18" charset="0"/>
              </a:rPr>
              <a:t> </a:t>
            </a:r>
            <a:r>
              <a:rPr lang="en" sz="2600" b="1" dirty="0" err="1">
                <a:solidFill>
                  <a:srgbClr val="FF0000"/>
                </a:solidFill>
                <a:latin typeface="Times New Roman" panose="02020603050405020304" pitchFamily="18" charset="0"/>
                <a:cs typeface="Times New Roman" panose="02020603050405020304" pitchFamily="18" charset="0"/>
              </a:rPr>
              <a:t>nhất</a:t>
            </a:r>
            <a:r>
              <a:rPr lang="en" sz="2600" b="1" dirty="0">
                <a:solidFill>
                  <a:srgbClr val="FF0000"/>
                </a:solidFill>
                <a:latin typeface="Times New Roman" panose="02020603050405020304" pitchFamily="18" charset="0"/>
                <a:cs typeface="Times New Roman" panose="02020603050405020304" pitchFamily="18" charset="0"/>
              </a:rPr>
              <a:t> b</a:t>
            </a:r>
            <a:r>
              <a:rPr lang="en-US" sz="2600" b="1" dirty="0" err="1">
                <a:solidFill>
                  <a:srgbClr val="FF0000"/>
                </a:solidFill>
                <a:latin typeface="Times New Roman" panose="02020603050405020304" pitchFamily="18" charset="0"/>
                <a:cs typeface="Times New Roman" panose="02020603050405020304" pitchFamily="18" charset="0"/>
              </a:rPr>
              <a:t>ằ</a:t>
            </a:r>
            <a:r>
              <a:rPr lang="en" sz="2600" b="1" dirty="0">
                <a:solidFill>
                  <a:srgbClr val="FF0000"/>
                </a:solidFill>
                <a:latin typeface="Times New Roman" panose="02020603050405020304" pitchFamily="18" charset="0"/>
                <a:cs typeface="Times New Roman" panose="02020603050405020304" pitchFamily="18" charset="0"/>
              </a:rPr>
              <a:t>ng </a:t>
            </a:r>
            <a:r>
              <a:rPr lang="en" sz="2600" b="1" dirty="0" err="1">
                <a:solidFill>
                  <a:srgbClr val="FF0000"/>
                </a:solidFill>
                <a:latin typeface="Times New Roman" panose="02020603050405020304" pitchFamily="18" charset="0"/>
                <a:cs typeface="Times New Roman" panose="02020603050405020304" pitchFamily="18" charset="0"/>
              </a:rPr>
              <a:t>mức</a:t>
            </a:r>
            <a:r>
              <a:rPr lang="en" sz="2600" b="1" dirty="0">
                <a:solidFill>
                  <a:srgbClr val="FF0000"/>
                </a:solidFill>
                <a:latin typeface="Times New Roman" panose="02020603050405020304" pitchFamily="18" charset="0"/>
                <a:cs typeface="Times New Roman" panose="02020603050405020304" pitchFamily="18" charset="0"/>
              </a:rPr>
              <a:t> </a:t>
            </a:r>
            <a:r>
              <a:rPr lang="en" sz="2600" b="1" dirty="0" err="1">
                <a:solidFill>
                  <a:srgbClr val="FF0000"/>
                </a:solidFill>
                <a:latin typeface="Times New Roman" panose="02020603050405020304" pitchFamily="18" charset="0"/>
                <a:cs typeface="Times New Roman" panose="02020603050405020304" pitchFamily="18" charset="0"/>
              </a:rPr>
              <a:t>tham</a:t>
            </a:r>
            <a:r>
              <a:rPr lang="en" sz="2600" b="1" dirty="0">
                <a:solidFill>
                  <a:srgbClr val="FF0000"/>
                </a:solidFill>
                <a:latin typeface="Times New Roman" panose="02020603050405020304" pitchFamily="18" charset="0"/>
                <a:cs typeface="Times New Roman" panose="02020603050405020304" pitchFamily="18" charset="0"/>
              </a:rPr>
              <a:t> </a:t>
            </a:r>
            <a:r>
              <a:rPr lang="en" sz="2600" b="1" dirty="0" err="1">
                <a:solidFill>
                  <a:srgbClr val="FF0000"/>
                </a:solidFill>
                <a:latin typeface="Times New Roman" panose="02020603050405020304" pitchFamily="18" charset="0"/>
                <a:cs typeface="Times New Roman" panose="02020603050405020304" pitchFamily="18" charset="0"/>
              </a:rPr>
              <a:t>chiếu</a:t>
            </a:r>
            <a:r>
              <a:rPr lang="en" sz="2600" b="1" dirty="0">
                <a:solidFill>
                  <a:srgbClr val="FF0000"/>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và</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cao</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nhất</a:t>
            </a:r>
            <a:r>
              <a:rPr lang="en" sz="2600" b="1" dirty="0">
                <a:solidFill>
                  <a:srgbClr val="0000FF"/>
                </a:solidFill>
                <a:latin typeface="Times New Roman" panose="02020603050405020304" pitchFamily="18" charset="0"/>
                <a:cs typeface="Times New Roman" panose="02020603050405020304" pitchFamily="18" charset="0"/>
              </a:rPr>
              <a:t> b</a:t>
            </a:r>
            <a:r>
              <a:rPr lang="en-US" sz="2600" b="1" dirty="0" err="1">
                <a:solidFill>
                  <a:srgbClr val="0000FF"/>
                </a:solidFill>
                <a:latin typeface="Times New Roman" panose="02020603050405020304" pitchFamily="18" charset="0"/>
                <a:cs typeface="Times New Roman" panose="02020603050405020304" pitchFamily="18" charset="0"/>
              </a:rPr>
              <a:t>ằ</a:t>
            </a:r>
            <a:r>
              <a:rPr lang="en" sz="2600" b="1" dirty="0">
                <a:solidFill>
                  <a:srgbClr val="0000FF"/>
                </a:solidFill>
                <a:latin typeface="Times New Roman" panose="02020603050405020304" pitchFamily="18" charset="0"/>
                <a:cs typeface="Times New Roman" panose="02020603050405020304" pitchFamily="18" charset="0"/>
              </a:rPr>
              <a:t>ng 20 </a:t>
            </a:r>
            <a:r>
              <a:rPr lang="en" sz="2600" b="1" dirty="0" err="1">
                <a:solidFill>
                  <a:srgbClr val="0000FF"/>
                </a:solidFill>
                <a:latin typeface="Times New Roman" panose="02020603050405020304" pitchFamily="18" charset="0"/>
                <a:cs typeface="Times New Roman" panose="02020603050405020304" pitchFamily="18" charset="0"/>
              </a:rPr>
              <a:t>lần</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FF0000"/>
                </a:solidFill>
                <a:latin typeface="Times New Roman" panose="02020603050405020304" pitchFamily="18" charset="0"/>
                <a:cs typeface="Times New Roman" panose="02020603050405020304" pitchFamily="18" charset="0"/>
              </a:rPr>
              <a:t>mức</a:t>
            </a:r>
            <a:r>
              <a:rPr lang="en" sz="2600" b="1" dirty="0">
                <a:solidFill>
                  <a:srgbClr val="FF0000"/>
                </a:solidFill>
                <a:latin typeface="Times New Roman" panose="02020603050405020304" pitchFamily="18" charset="0"/>
                <a:cs typeface="Times New Roman" panose="02020603050405020304" pitchFamily="18" charset="0"/>
              </a:rPr>
              <a:t> </a:t>
            </a:r>
            <a:r>
              <a:rPr lang="en" sz="2600" b="1" dirty="0" err="1">
                <a:solidFill>
                  <a:srgbClr val="FF0000"/>
                </a:solidFill>
                <a:latin typeface="Times New Roman" panose="02020603050405020304" pitchFamily="18" charset="0"/>
                <a:cs typeface="Times New Roman" panose="02020603050405020304" pitchFamily="18" charset="0"/>
              </a:rPr>
              <a:t>tham</a:t>
            </a:r>
            <a:r>
              <a:rPr lang="en" sz="2600" b="1" dirty="0">
                <a:solidFill>
                  <a:srgbClr val="FF0000"/>
                </a:solidFill>
                <a:latin typeface="Times New Roman" panose="02020603050405020304" pitchFamily="18" charset="0"/>
                <a:cs typeface="Times New Roman" panose="02020603050405020304" pitchFamily="18" charset="0"/>
              </a:rPr>
              <a:t> </a:t>
            </a:r>
            <a:r>
              <a:rPr lang="en" sz="2600" b="1" dirty="0" err="1">
                <a:solidFill>
                  <a:srgbClr val="FF0000"/>
                </a:solidFill>
                <a:latin typeface="Times New Roman" panose="02020603050405020304" pitchFamily="18" charset="0"/>
                <a:cs typeface="Times New Roman" panose="02020603050405020304" pitchFamily="18" charset="0"/>
              </a:rPr>
              <a:t>chiếu</a:t>
            </a:r>
            <a:r>
              <a:rPr lang="en" sz="2600" b="1" dirty="0">
                <a:solidFill>
                  <a:srgbClr val="FF0000"/>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tại</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thời</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điểm</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đóng</a:t>
            </a:r>
            <a:r>
              <a:rPr lang="en" sz="2600" b="1" dirty="0">
                <a:solidFill>
                  <a:srgbClr val="0000FF"/>
                </a:solidFill>
                <a:latin typeface="Times New Roman" panose="02020603050405020304" pitchFamily="18" charset="0"/>
                <a:cs typeface="Times New Roman" panose="02020603050405020304" pitchFamily="18" charset="0"/>
              </a:rPr>
              <a:t>. </a:t>
            </a:r>
          </a:p>
        </p:txBody>
      </p:sp>
      <p:sp>
        <p:nvSpPr>
          <p:cNvPr id="33" name="Rectangle 32"/>
          <p:cNvSpPr>
            <a:spLocks noChangeArrowheads="1"/>
          </p:cNvSpPr>
          <p:nvPr/>
        </p:nvSpPr>
        <p:spPr bwMode="gray">
          <a:xfrm>
            <a:off x="677952" y="870900"/>
            <a:ext cx="5777278"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a:solidFill>
                  <a:srgbClr val="FF0000"/>
                </a:solidFill>
                <a:latin typeface="Times New Roman" pitchFamily="18" charset="0"/>
                <a:cs typeface="Times New Roman" pitchFamily="18" charset="0"/>
              </a:rPr>
              <a:t>2. </a:t>
            </a:r>
            <a:r>
              <a:rPr lang="en" sz="2600" b="1" dirty="0">
                <a:solidFill>
                  <a:srgbClr val="FF0000"/>
                </a:solidFill>
                <a:latin typeface="Times New Roman" pitchFamily="18" charset="0"/>
                <a:cs typeface="Times New Roman" pitchFamily="18" charset="0"/>
              </a:rPr>
              <a:t>CĂN CỨ ĐÓNG BHXH BẮT BUỘC</a:t>
            </a:r>
            <a:endParaRPr lang="en-US" altLang="en-US" sz="2600" b="1" dirty="0">
              <a:solidFill>
                <a:srgbClr val="FF0000"/>
              </a:solidFill>
              <a:latin typeface="Times New Roman" pitchFamily="18" charset="0"/>
              <a:cs typeface="Times New Roman" pitchFamily="18" charset="0"/>
            </a:endParaRPr>
          </a:p>
        </p:txBody>
      </p:sp>
      <p:grpSp>
        <p:nvGrpSpPr>
          <p:cNvPr id="24" name="Group 23">
            <a:extLst>
              <a:ext uri="{FF2B5EF4-FFF2-40B4-BE49-F238E27FC236}">
                <a16:creationId xmlns:a16="http://schemas.microsoft.com/office/drawing/2014/main" xmlns="" id="{99A81A1F-A25D-38B4-85DA-5E5F29EDF8B5}"/>
              </a:ext>
            </a:extLst>
          </p:cNvPr>
          <p:cNvGrpSpPr/>
          <p:nvPr/>
        </p:nvGrpSpPr>
        <p:grpSpPr>
          <a:xfrm>
            <a:off x="4338121" y="5178712"/>
            <a:ext cx="4800000" cy="1426263"/>
            <a:chOff x="4731127" y="2281403"/>
            <a:chExt cx="3917100" cy="546154"/>
          </a:xfrm>
        </p:grpSpPr>
        <p:grpSp>
          <p:nvGrpSpPr>
            <p:cNvPr id="28" name="Google Shape;389;p26">
              <a:extLst>
                <a:ext uri="{FF2B5EF4-FFF2-40B4-BE49-F238E27FC236}">
                  <a16:creationId xmlns:a16="http://schemas.microsoft.com/office/drawing/2014/main" xmlns="" id="{17D02ECC-0B5A-EC8A-E081-0AFBB7B7858E}"/>
                </a:ext>
              </a:extLst>
            </p:cNvPr>
            <p:cNvGrpSpPr/>
            <p:nvPr/>
          </p:nvGrpSpPr>
          <p:grpSpPr>
            <a:xfrm>
              <a:off x="4731127" y="2281403"/>
              <a:ext cx="3917100" cy="546154"/>
              <a:chOff x="-1535283" y="1697039"/>
              <a:chExt cx="11486579" cy="1243804"/>
            </a:xfrm>
          </p:grpSpPr>
          <p:sp>
            <p:nvSpPr>
              <p:cNvPr id="35" name="Google Shape;391;p26">
                <a:extLst>
                  <a:ext uri="{FF2B5EF4-FFF2-40B4-BE49-F238E27FC236}">
                    <a16:creationId xmlns:a16="http://schemas.microsoft.com/office/drawing/2014/main" xmlns="" id="{4CBA6370-03E4-4F37-0143-A225F85AAF5F}"/>
                  </a:ext>
                </a:extLst>
              </p:cNvPr>
              <p:cNvSpPr/>
              <p:nvPr/>
            </p:nvSpPr>
            <p:spPr>
              <a:xfrm rot="10800000" flipH="1">
                <a:off x="-308909" y="1697039"/>
                <a:ext cx="9030600" cy="1243800"/>
              </a:xfrm>
              <a:prstGeom prst="rect">
                <a:avLst/>
              </a:prstGeom>
              <a:solidFill>
                <a:schemeClr val="accent5"/>
              </a:solidFill>
              <a:ln>
                <a:noFill/>
              </a:ln>
            </p:spPr>
            <p:txBody>
              <a:bodyPr spcFirstLastPara="1" wrap="square" lIns="121900" tIns="121900" rIns="121900" bIns="121900" anchor="ctr" anchorCtr="0">
                <a:noAutofit/>
              </a:bodyPr>
              <a:lstStyle/>
              <a:p>
                <a:endParaRPr sz="2400">
                  <a:latin typeface="Arvo"/>
                  <a:ea typeface="Arvo"/>
                  <a:cs typeface="Arvo"/>
                  <a:sym typeface="Arvo"/>
                </a:endParaRPr>
              </a:p>
            </p:txBody>
          </p:sp>
          <p:sp>
            <p:nvSpPr>
              <p:cNvPr id="36" name="Google Shape;392;p26">
                <a:extLst>
                  <a:ext uri="{FF2B5EF4-FFF2-40B4-BE49-F238E27FC236}">
                    <a16:creationId xmlns:a16="http://schemas.microsoft.com/office/drawing/2014/main" xmlns="" id="{D0014135-55EB-86F3-D03F-212C75CD216E}"/>
                  </a:ext>
                </a:extLst>
              </p:cNvPr>
              <p:cNvSpPr/>
              <p:nvPr/>
            </p:nvSpPr>
            <p:spPr>
              <a:xfrm rot="10800000" flipH="1">
                <a:off x="8707496" y="1697043"/>
                <a:ext cx="1243800" cy="1243800"/>
              </a:xfrm>
              <a:prstGeom prst="rtTriangle">
                <a:avLst/>
              </a:prstGeom>
              <a:solidFill>
                <a:schemeClr val="accent5"/>
              </a:solidFill>
              <a:ln>
                <a:noFill/>
              </a:ln>
            </p:spPr>
            <p:txBody>
              <a:bodyPr spcFirstLastPara="1" wrap="square" lIns="121900" tIns="121900" rIns="121900" bIns="121900" anchor="ctr" anchorCtr="0">
                <a:noAutofit/>
              </a:bodyPr>
              <a:lstStyle/>
              <a:p>
                <a:endParaRPr sz="2400">
                  <a:latin typeface="Arvo"/>
                  <a:ea typeface="Arvo"/>
                  <a:cs typeface="Arvo"/>
                  <a:sym typeface="Arvo"/>
                </a:endParaRPr>
              </a:p>
            </p:txBody>
          </p:sp>
          <p:sp>
            <p:nvSpPr>
              <p:cNvPr id="37" name="Google Shape;393;p26">
                <a:extLst>
                  <a:ext uri="{FF2B5EF4-FFF2-40B4-BE49-F238E27FC236}">
                    <a16:creationId xmlns:a16="http://schemas.microsoft.com/office/drawing/2014/main" xmlns="" id="{1DE4BFB4-3650-BE31-5FD2-BB7EEF3385CE}"/>
                  </a:ext>
                </a:extLst>
              </p:cNvPr>
              <p:cNvSpPr/>
              <p:nvPr/>
            </p:nvSpPr>
            <p:spPr>
              <a:xfrm flipH="1">
                <a:off x="-1535283" y="1697043"/>
                <a:ext cx="1243800" cy="1243800"/>
              </a:xfrm>
              <a:prstGeom prst="rtTriangle">
                <a:avLst/>
              </a:prstGeom>
              <a:solidFill>
                <a:schemeClr val="accent5"/>
              </a:solidFill>
              <a:ln>
                <a:noFill/>
              </a:ln>
            </p:spPr>
            <p:txBody>
              <a:bodyPr spcFirstLastPara="1" wrap="square" lIns="121900" tIns="121900" rIns="121900" bIns="121900" anchor="ctr" anchorCtr="0">
                <a:noAutofit/>
              </a:bodyPr>
              <a:lstStyle/>
              <a:p>
                <a:endParaRPr sz="2400">
                  <a:latin typeface="Arvo"/>
                  <a:ea typeface="Arvo"/>
                  <a:cs typeface="Arvo"/>
                  <a:sym typeface="Arvo"/>
                </a:endParaRPr>
              </a:p>
            </p:txBody>
          </p:sp>
        </p:grpSp>
        <p:sp>
          <p:nvSpPr>
            <p:cNvPr id="34" name="Google Shape;411;p26">
              <a:extLst>
                <a:ext uri="{FF2B5EF4-FFF2-40B4-BE49-F238E27FC236}">
                  <a16:creationId xmlns:a16="http://schemas.microsoft.com/office/drawing/2014/main" xmlns="" id="{96621318-870C-7DF3-F320-EAF366E8623B}"/>
                </a:ext>
              </a:extLst>
            </p:cNvPr>
            <p:cNvSpPr txBox="1">
              <a:spLocks/>
            </p:cNvSpPr>
            <p:nvPr/>
          </p:nvSpPr>
          <p:spPr>
            <a:xfrm>
              <a:off x="5078576" y="2330802"/>
              <a:ext cx="3216259" cy="426511"/>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1pPr>
              <a:lvl2pPr marR="0" lvl="1"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2pPr>
              <a:lvl3pPr marR="0" lvl="2"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3pPr>
              <a:lvl4pPr marR="0" lvl="3"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4pPr>
              <a:lvl5pPr marR="0" lvl="4"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5pPr>
              <a:lvl6pPr marR="0" lvl="5"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6pPr>
              <a:lvl7pPr marR="0" lvl="6"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7pPr>
              <a:lvl8pPr marR="0" lvl="7"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8pPr>
              <a:lvl9pPr marR="0" lvl="8"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9pPr>
            </a:lstStyle>
            <a:p>
              <a:pPr algn="ctr"/>
              <a:r>
                <a:rPr lang="vi-VN" sz="2600" dirty="0">
                  <a:solidFill>
                    <a:schemeClr val="bg1"/>
                  </a:solidFill>
                  <a:latin typeface="+mj-lt"/>
                </a:rPr>
                <a:t>Khu vực nhà nước</a:t>
              </a:r>
              <a:r>
                <a:rPr lang="en-US" sz="2600" dirty="0">
                  <a:solidFill>
                    <a:schemeClr val="bg1"/>
                  </a:solidFill>
                  <a:latin typeface="+mj-lt"/>
                </a:rPr>
                <a:t> </a:t>
              </a:r>
              <a:r>
                <a:rPr lang="en-US" sz="2800" dirty="0">
                  <a:solidFill>
                    <a:schemeClr val="bg1"/>
                  </a:solidFill>
                  <a:latin typeface="Times New Roman" panose="02020603050405020304" pitchFamily="18" charset="0"/>
                  <a:cs typeface="Times New Roman" panose="02020603050405020304" pitchFamily="18" charset="0"/>
                </a:rPr>
                <a:t>c</a:t>
              </a:r>
              <a:r>
                <a:rPr lang="en" sz="2800" b="1" dirty="0" smtClean="0">
                  <a:solidFill>
                    <a:schemeClr val="bg1"/>
                  </a:solidFill>
                  <a:latin typeface="Times New Roman" panose="02020603050405020304" pitchFamily="18" charset="0"/>
                  <a:cs typeface="Times New Roman" panose="02020603050405020304" pitchFamily="18" charset="0"/>
                </a:rPr>
                <a:t>ơ </a:t>
              </a:r>
              <a:r>
                <a:rPr lang="en" sz="2800" b="1" dirty="0">
                  <a:solidFill>
                    <a:schemeClr val="bg1"/>
                  </a:solidFill>
                  <a:latin typeface="Times New Roman" panose="02020603050405020304" pitchFamily="18" charset="0"/>
                  <a:cs typeface="Times New Roman" panose="02020603050405020304" pitchFamily="18" charset="0"/>
                </a:rPr>
                <a:t>bản giữ như hiện hành</a:t>
              </a:r>
              <a:endParaRPr lang="en-US" sz="2800" dirty="0">
                <a:solidFill>
                  <a:schemeClr val="bg1"/>
                </a:solidFill>
              </a:endParaRPr>
            </a:p>
          </p:txBody>
        </p:sp>
      </p:grpSp>
      <p:sp>
        <p:nvSpPr>
          <p:cNvPr id="39" name="Rectangle 38"/>
          <p:cNvSpPr/>
          <p:nvPr/>
        </p:nvSpPr>
        <p:spPr>
          <a:xfrm>
            <a:off x="677951" y="357714"/>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90362947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41473" y="1796781"/>
            <a:ext cx="1326004" cy="369332"/>
          </a:xfrm>
          <a:prstGeom prst="rect">
            <a:avLst/>
          </a:prstGeom>
        </p:spPr>
        <p:txBody>
          <a:bodyPr wrap="none">
            <a:spAutoFit/>
          </a:bodyPr>
          <a:lstStyle/>
          <a:p>
            <a:pPr algn="ctr"/>
            <a:r>
              <a:rPr lang="en-US" b="1" dirty="0" smtClean="0">
                <a:solidFill>
                  <a:srgbClr val="FF0000"/>
                </a:solidFill>
                <a:latin typeface="Times New Roman" pitchFamily="18" charset="0"/>
                <a:cs typeface="Times New Roman" pitchFamily="18" charset="0"/>
              </a:rPr>
              <a:t>(K4 </a:t>
            </a:r>
            <a:r>
              <a:rPr lang="vi-VN" b="1" dirty="0" smtClean="0">
                <a:solidFill>
                  <a:srgbClr val="FF0000"/>
                </a:solidFill>
                <a:latin typeface="Times New Roman" pitchFamily="18" charset="0"/>
                <a:cs typeface="Times New Roman" pitchFamily="18" charset="0"/>
              </a:rPr>
              <a:t>Điều </a:t>
            </a:r>
            <a:r>
              <a:rPr lang="en-US" b="1" dirty="0" smtClean="0">
                <a:solidFill>
                  <a:srgbClr val="FF0000"/>
                </a:solidFill>
                <a:latin typeface="Times New Roman" pitchFamily="18" charset="0"/>
                <a:cs typeface="Times New Roman" pitchFamily="18" charset="0"/>
              </a:rPr>
              <a:t>2</a:t>
            </a:r>
            <a:r>
              <a:rPr lang="af-ZA" b="1" dirty="0" smtClean="0">
                <a:solidFill>
                  <a:srgbClr val="FF0000"/>
                </a:solidFill>
                <a:latin typeface="Times New Roman" pitchFamily="18" charset="0"/>
                <a:cs typeface="Times New Roman" pitchFamily="18" charset="0"/>
              </a:rPr>
              <a:t>)</a:t>
            </a:r>
            <a:endParaRPr lang="en-US" altLang="en-US" b="1" dirty="0">
              <a:solidFill>
                <a:srgbClr val="FF0000"/>
              </a:solidFill>
              <a:latin typeface="Times New Roman" pitchFamily="18" charset="0"/>
              <a:cs typeface="Times New Roman" pitchFamily="18" charset="0"/>
            </a:endParaRPr>
          </a:p>
        </p:txBody>
      </p:sp>
      <p:sp>
        <p:nvSpPr>
          <p:cNvPr id="29" name="Google Shape;408;p26">
            <a:extLst>
              <a:ext uri="{FF2B5EF4-FFF2-40B4-BE49-F238E27FC236}">
                <a16:creationId xmlns="" xmlns:a16="http://schemas.microsoft.com/office/drawing/2014/main" id="{7EB46116-1BED-6684-3A70-3CCB1215FC8B}"/>
              </a:ext>
            </a:extLst>
          </p:cNvPr>
          <p:cNvSpPr txBox="1">
            <a:spLocks/>
          </p:cNvSpPr>
          <p:nvPr/>
        </p:nvSpPr>
        <p:spPr>
          <a:xfrm>
            <a:off x="6815778" y="2527929"/>
            <a:ext cx="4280242" cy="2555324"/>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81000" algn="l" rtl="0">
              <a:lnSpc>
                <a:spcPct val="100000"/>
              </a:lnSpc>
              <a:spcBef>
                <a:spcPts val="6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1pPr>
            <a:lvl2pPr marL="914400" marR="0" lvl="1"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2pPr>
            <a:lvl3pPr marL="1371600" marR="0" lvl="2"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3pPr>
            <a:lvl4pPr marL="1828800" marR="0" lvl="3"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4pPr>
            <a:lvl5pPr marL="2286000" marR="0" lvl="4"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5pPr>
            <a:lvl6pPr marL="2743200" marR="0" lvl="5"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6pPr>
            <a:lvl7pPr marL="3200400" marR="0" lvl="6"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7pPr>
            <a:lvl8pPr marL="3657600" marR="0" lvl="7"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8pPr>
            <a:lvl9pPr marL="4114800" marR="0" lvl="8" indent="-381000" algn="l" rtl="0">
              <a:lnSpc>
                <a:spcPct val="100000"/>
              </a:lnSpc>
              <a:spcBef>
                <a:spcPts val="1000"/>
              </a:spcBef>
              <a:spcAft>
                <a:spcPts val="100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9pPr>
          </a:lstStyle>
          <a:p>
            <a:pPr marL="0" indent="0" algn="just">
              <a:spcAft>
                <a:spcPts val="1000"/>
              </a:spcAft>
              <a:buFont typeface="Roboto Condensed Light"/>
              <a:buNone/>
            </a:pPr>
            <a:r>
              <a:rPr lang="en" sz="2600" b="1" dirty="0" err="1">
                <a:solidFill>
                  <a:srgbClr val="0000FF"/>
                </a:solidFill>
                <a:latin typeface="Times New Roman" panose="02020603050405020304" pitchFamily="18" charset="0"/>
                <a:cs typeface="Times New Roman" panose="02020603050405020304" pitchFamily="18" charset="0"/>
              </a:rPr>
              <a:t>Lựa</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chọn</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mức</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đóng</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thấp</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nhất</a:t>
            </a:r>
            <a:r>
              <a:rPr lang="en" sz="2600" b="1" dirty="0">
                <a:solidFill>
                  <a:srgbClr val="0000FF"/>
                </a:solidFill>
                <a:latin typeface="Times New Roman" panose="02020603050405020304" pitchFamily="18" charset="0"/>
                <a:cs typeface="Times New Roman" panose="02020603050405020304" pitchFamily="18" charset="0"/>
              </a:rPr>
              <a:t> b</a:t>
            </a:r>
            <a:r>
              <a:rPr lang="en-US" sz="2600" b="1" dirty="0" err="1">
                <a:solidFill>
                  <a:srgbClr val="0000FF"/>
                </a:solidFill>
                <a:latin typeface="Times New Roman" panose="02020603050405020304" pitchFamily="18" charset="0"/>
                <a:cs typeface="Times New Roman" panose="02020603050405020304" pitchFamily="18" charset="0"/>
              </a:rPr>
              <a:t>ằ</a:t>
            </a:r>
            <a:r>
              <a:rPr lang="en" sz="2600" b="1" dirty="0">
                <a:solidFill>
                  <a:srgbClr val="0000FF"/>
                </a:solidFill>
                <a:latin typeface="Times New Roman" panose="02020603050405020304" pitchFamily="18" charset="0"/>
                <a:cs typeface="Times New Roman" panose="02020603050405020304" pitchFamily="18" charset="0"/>
              </a:rPr>
              <a:t>ng </a:t>
            </a:r>
            <a:r>
              <a:rPr lang="en" sz="2600" b="1" dirty="0">
                <a:solidFill>
                  <a:srgbClr val="FF0000"/>
                </a:solidFill>
                <a:latin typeface="Times New Roman" panose="02020603050405020304" pitchFamily="18" charset="0"/>
                <a:cs typeface="Times New Roman" panose="02020603050405020304" pitchFamily="18" charset="0"/>
              </a:rPr>
              <a:t>mức </a:t>
            </a:r>
            <a:r>
              <a:rPr lang="af-ZA" sz="2600" b="1" dirty="0">
                <a:solidFill>
                  <a:srgbClr val="FF0000"/>
                </a:solidFill>
                <a:latin typeface="Times New Roman" panose="02020603050405020304" pitchFamily="18" charset="0"/>
                <a:cs typeface="Times New Roman" panose="02020603050405020304" pitchFamily="18" charset="0"/>
              </a:rPr>
              <a:t>chuẩn hộ nghèo của khu vực nông thôn </a:t>
            </a:r>
            <a:r>
              <a:rPr lang="en" sz="2600" b="1" dirty="0">
                <a:solidFill>
                  <a:srgbClr val="0000FF"/>
                </a:solidFill>
                <a:latin typeface="Times New Roman" panose="02020603050405020304" pitchFamily="18" charset="0"/>
                <a:cs typeface="Times New Roman" panose="02020603050405020304" pitchFamily="18" charset="0"/>
              </a:rPr>
              <a:t>và cao nhất b</a:t>
            </a:r>
            <a:r>
              <a:rPr lang="en-US" sz="2600" b="1" dirty="0" err="1">
                <a:solidFill>
                  <a:srgbClr val="0000FF"/>
                </a:solidFill>
                <a:latin typeface="Times New Roman" panose="02020603050405020304" pitchFamily="18" charset="0"/>
                <a:cs typeface="Times New Roman" panose="02020603050405020304" pitchFamily="18" charset="0"/>
              </a:rPr>
              <a:t>ằ</a:t>
            </a:r>
            <a:r>
              <a:rPr lang="en" sz="2600" b="1" dirty="0">
                <a:solidFill>
                  <a:srgbClr val="0000FF"/>
                </a:solidFill>
                <a:latin typeface="Times New Roman" panose="02020603050405020304" pitchFamily="18" charset="0"/>
                <a:cs typeface="Times New Roman" panose="02020603050405020304" pitchFamily="18" charset="0"/>
              </a:rPr>
              <a:t>ng 20 </a:t>
            </a:r>
            <a:r>
              <a:rPr lang="en" sz="2600" b="1" dirty="0" err="1">
                <a:solidFill>
                  <a:srgbClr val="0000FF"/>
                </a:solidFill>
                <a:latin typeface="Times New Roman" panose="02020603050405020304" pitchFamily="18" charset="0"/>
                <a:cs typeface="Times New Roman" panose="02020603050405020304" pitchFamily="18" charset="0"/>
              </a:rPr>
              <a:t>lần</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FF0000"/>
                </a:solidFill>
                <a:latin typeface="Times New Roman" panose="02020603050405020304" pitchFamily="18" charset="0"/>
                <a:cs typeface="Times New Roman" panose="02020603050405020304" pitchFamily="18" charset="0"/>
              </a:rPr>
              <a:t>mức</a:t>
            </a:r>
            <a:r>
              <a:rPr lang="en" sz="2600" b="1" dirty="0">
                <a:solidFill>
                  <a:srgbClr val="FF0000"/>
                </a:solidFill>
                <a:latin typeface="Times New Roman" panose="02020603050405020304" pitchFamily="18" charset="0"/>
                <a:cs typeface="Times New Roman" panose="02020603050405020304" pitchFamily="18" charset="0"/>
              </a:rPr>
              <a:t> </a:t>
            </a:r>
            <a:r>
              <a:rPr lang="en" sz="2600" b="1" dirty="0" err="1">
                <a:solidFill>
                  <a:srgbClr val="FF0000"/>
                </a:solidFill>
                <a:latin typeface="Times New Roman" panose="02020603050405020304" pitchFamily="18" charset="0"/>
                <a:cs typeface="Times New Roman" panose="02020603050405020304" pitchFamily="18" charset="0"/>
              </a:rPr>
              <a:t>tham</a:t>
            </a:r>
            <a:r>
              <a:rPr lang="en" sz="2600" b="1" dirty="0">
                <a:solidFill>
                  <a:srgbClr val="FF0000"/>
                </a:solidFill>
                <a:latin typeface="Times New Roman" panose="02020603050405020304" pitchFamily="18" charset="0"/>
                <a:cs typeface="Times New Roman" panose="02020603050405020304" pitchFamily="18" charset="0"/>
              </a:rPr>
              <a:t> </a:t>
            </a:r>
            <a:r>
              <a:rPr lang="en" sz="2600" b="1" dirty="0" err="1">
                <a:solidFill>
                  <a:srgbClr val="FF0000"/>
                </a:solidFill>
                <a:latin typeface="Times New Roman" panose="02020603050405020304" pitchFamily="18" charset="0"/>
                <a:cs typeface="Times New Roman" panose="02020603050405020304" pitchFamily="18" charset="0"/>
              </a:rPr>
              <a:t>chiếu</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tại</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thời</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điểm</a:t>
            </a:r>
            <a:r>
              <a:rPr lang="en" sz="2600" b="1" dirty="0">
                <a:solidFill>
                  <a:srgbClr val="0000FF"/>
                </a:solidFill>
                <a:latin typeface="Times New Roman" panose="02020603050405020304" pitchFamily="18" charset="0"/>
                <a:cs typeface="Times New Roman" panose="02020603050405020304" pitchFamily="18" charset="0"/>
              </a:rPr>
              <a:t> </a:t>
            </a:r>
            <a:r>
              <a:rPr lang="en" sz="2600" b="1" dirty="0" err="1">
                <a:solidFill>
                  <a:srgbClr val="0000FF"/>
                </a:solidFill>
                <a:latin typeface="Times New Roman" panose="02020603050405020304" pitchFamily="18" charset="0"/>
                <a:cs typeface="Times New Roman" panose="02020603050405020304" pitchFamily="18" charset="0"/>
              </a:rPr>
              <a:t>đóng</a:t>
            </a:r>
            <a:r>
              <a:rPr lang="en" sz="2600" b="1" dirty="0">
                <a:solidFill>
                  <a:srgbClr val="0000FF"/>
                </a:solidFill>
                <a:latin typeface="Times New Roman" panose="02020603050405020304" pitchFamily="18" charset="0"/>
                <a:cs typeface="Times New Roman" panose="02020603050405020304" pitchFamily="18" charset="0"/>
              </a:rPr>
              <a:t>.</a:t>
            </a:r>
            <a:r>
              <a:rPr lang="en" sz="2600" b="1" dirty="0">
                <a:solidFill>
                  <a:srgbClr val="0000FF"/>
                </a:solidFill>
              </a:rPr>
              <a:t> </a:t>
            </a:r>
          </a:p>
        </p:txBody>
      </p:sp>
      <p:sp>
        <p:nvSpPr>
          <p:cNvPr id="30" name="Google Shape;284;p19"/>
          <p:cNvSpPr txBox="1">
            <a:spLocks/>
          </p:cNvSpPr>
          <p:nvPr/>
        </p:nvSpPr>
        <p:spPr>
          <a:xfrm>
            <a:off x="1245775" y="2301971"/>
            <a:ext cx="4687438" cy="3927274"/>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spcBef>
                <a:spcPts val="600"/>
              </a:spcBef>
              <a:spcAft>
                <a:spcPts val="1000"/>
              </a:spcAft>
              <a:buClr>
                <a:schemeClr val="accent4"/>
              </a:buClr>
              <a:buSzPts val="2400"/>
              <a:buNone/>
            </a:pPr>
            <a:r>
              <a:rPr lang="en-US" sz="2600"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vi-VN" sz="26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Công dân Việt Nam từ đủ 15 tuổi trở lên không tham gia BHXH bắt buộc và không phải là người đang hưởng hưu, trợ cấp BHXH hay trợ cấp hằng tháng;</a:t>
            </a:r>
          </a:p>
          <a:p>
            <a:pPr marL="0" indent="0" algn="just">
              <a:lnSpc>
                <a:spcPct val="100000"/>
              </a:lnSpc>
              <a:spcBef>
                <a:spcPts val="600"/>
              </a:spcBef>
              <a:spcAft>
                <a:spcPts val="1000"/>
              </a:spcAft>
              <a:buClr>
                <a:schemeClr val="accent4"/>
              </a:buClr>
              <a:buSzPts val="2400"/>
              <a:buNone/>
            </a:pPr>
            <a:r>
              <a:rPr lang="en-US" sz="2600"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vi-VN" sz="26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Cán bộ, công chức, viên chức, người lao động </a:t>
            </a:r>
            <a:r>
              <a:rPr lang="vi-VN" sz="2600" b="1" dirty="0">
                <a:solidFill>
                  <a:srgbClr val="FF0000"/>
                </a:solidFill>
                <a:latin typeface="Times New Roman" panose="02020603050405020304" pitchFamily="18" charset="0"/>
                <a:ea typeface="Roboto Condensed Light"/>
                <a:cs typeface="Times New Roman" panose="02020603050405020304" pitchFamily="18" charset="0"/>
                <a:sym typeface="Roboto Condensed Light"/>
              </a:rPr>
              <a:t>đang tạm hoãn HĐ hoặc làm việc</a:t>
            </a:r>
            <a:r>
              <a:rPr lang="en-US" sz="2600" b="1" dirty="0">
                <a:solidFill>
                  <a:srgbClr val="FF0000"/>
                </a:solidFill>
                <a:latin typeface="Times New Roman" panose="02020603050405020304" pitchFamily="18" charset="0"/>
                <a:ea typeface="Roboto Condensed Light"/>
                <a:cs typeface="Times New Roman" panose="02020603050405020304" pitchFamily="18" charset="0"/>
                <a:sym typeface="Roboto Condensed Light"/>
              </a:rPr>
              <a:t>.</a:t>
            </a:r>
            <a:endParaRPr lang="vi-VN" sz="2600" b="1" dirty="0">
              <a:solidFill>
                <a:srgbClr val="FF0000"/>
              </a:solidFill>
              <a:latin typeface="Times New Roman" panose="02020603050405020304" pitchFamily="18" charset="0"/>
              <a:ea typeface="Roboto Condensed Light"/>
              <a:cs typeface="Times New Roman" panose="02020603050405020304" pitchFamily="18" charset="0"/>
              <a:sym typeface="Roboto Condensed Light"/>
            </a:endParaRPr>
          </a:p>
        </p:txBody>
      </p:sp>
      <p:sp>
        <p:nvSpPr>
          <p:cNvPr id="20" name="Rectangle 19"/>
          <p:cNvSpPr/>
          <p:nvPr/>
        </p:nvSpPr>
        <p:spPr>
          <a:xfrm>
            <a:off x="521703" y="366931"/>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
        <p:nvSpPr>
          <p:cNvPr id="3" name="Rectangle 2"/>
          <p:cNvSpPr/>
          <p:nvPr/>
        </p:nvSpPr>
        <p:spPr>
          <a:xfrm>
            <a:off x="521703" y="890151"/>
            <a:ext cx="5641673" cy="492443"/>
          </a:xfrm>
          <a:prstGeom prst="rect">
            <a:avLst/>
          </a:prstGeom>
        </p:spPr>
        <p:txBody>
          <a:bodyPr wrap="none">
            <a:spAutoFit/>
          </a:bodyPr>
          <a:lstStyle/>
          <a:p>
            <a:pPr>
              <a:defRPr/>
            </a:pPr>
            <a:r>
              <a:rPr lang="en-US" altLang="en-US" sz="2600" b="1" dirty="0">
                <a:solidFill>
                  <a:srgbClr val="FF0000"/>
                </a:solidFill>
                <a:latin typeface="Times New Roman" pitchFamily="18" charset="0"/>
                <a:cs typeface="Times New Roman" pitchFamily="18" charset="0"/>
              </a:rPr>
              <a:t>3. </a:t>
            </a:r>
            <a:r>
              <a:rPr lang="en" sz="2600" b="1" dirty="0">
                <a:solidFill>
                  <a:srgbClr val="FF0000"/>
                </a:solidFill>
                <a:latin typeface="Times New Roman" pitchFamily="18" charset="0"/>
                <a:cs typeface="Times New Roman" pitchFamily="18" charset="0"/>
              </a:rPr>
              <a:t>BẢO HIỂM XÃ HỘI TỰ NGUYỆN</a:t>
            </a:r>
            <a:endParaRPr lang="en-US" sz="2600" dirty="0">
              <a:solidFill>
                <a:srgbClr val="FF0000"/>
              </a:solidFill>
              <a:latin typeface="Times New Roman" panose="02020603050405020304" pitchFamily="18" charset="0"/>
              <a:cs typeface="Times New Roman" pitchFamily="18" charset="0"/>
            </a:endParaRPr>
          </a:p>
        </p:txBody>
      </p:sp>
      <p:sp>
        <p:nvSpPr>
          <p:cNvPr id="4" name="Rectangle 3"/>
          <p:cNvSpPr/>
          <p:nvPr/>
        </p:nvSpPr>
        <p:spPr>
          <a:xfrm>
            <a:off x="2299366" y="1725599"/>
            <a:ext cx="1936749" cy="523220"/>
          </a:xfrm>
          <a:prstGeom prst="rect">
            <a:avLst/>
          </a:prstGeom>
        </p:spPr>
        <p:txBody>
          <a:bodyPr wrap="none">
            <a:spAutoFit/>
          </a:bodyPr>
          <a:lstStyle/>
          <a:p>
            <a:pPr algn="ctr"/>
            <a:r>
              <a:rPr lang="en-US" sz="2800" b="1" dirty="0" err="1">
                <a:solidFill>
                  <a:srgbClr val="0000FF"/>
                </a:solidFill>
                <a:latin typeface="Times New Roman" panose="02020603050405020304" pitchFamily="18" charset="0"/>
                <a:cs typeface="Times New Roman" panose="02020603050405020304" pitchFamily="18" charset="0"/>
              </a:rPr>
              <a:t>Đối</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smtClean="0">
                <a:solidFill>
                  <a:srgbClr val="0000FF"/>
                </a:solidFill>
                <a:latin typeface="Times New Roman" panose="02020603050405020304" pitchFamily="18" charset="0"/>
                <a:cs typeface="Times New Roman" panose="02020603050405020304" pitchFamily="18" charset="0"/>
              </a:rPr>
              <a:t>tượng</a:t>
            </a:r>
            <a:r>
              <a:rPr lang="en-US" sz="2800" b="1" dirty="0" smtClean="0">
                <a:solidFill>
                  <a:srgbClr val="0000FF"/>
                </a:solidFill>
                <a:latin typeface="Times New Roman" panose="02020603050405020304" pitchFamily="18" charset="0"/>
                <a:cs typeface="Times New Roman" panose="02020603050405020304" pitchFamily="18" charset="0"/>
              </a:rPr>
              <a:t>: </a:t>
            </a:r>
            <a:endParaRPr lang="vi-VN" sz="2800" b="1" dirty="0">
              <a:solidFill>
                <a:srgbClr val="0000FF"/>
              </a:solidFill>
              <a:latin typeface="Times New Roman" panose="02020603050405020304" pitchFamily="18" charset="0"/>
              <a:cs typeface="Times New Roman" panose="02020603050405020304" pitchFamily="18" charset="0"/>
            </a:endParaRPr>
          </a:p>
        </p:txBody>
      </p:sp>
      <p:sp>
        <p:nvSpPr>
          <p:cNvPr id="5" name="Rectangle 4"/>
          <p:cNvSpPr/>
          <p:nvPr/>
        </p:nvSpPr>
        <p:spPr>
          <a:xfrm>
            <a:off x="7630311" y="1796781"/>
            <a:ext cx="2257349" cy="523220"/>
          </a:xfrm>
          <a:prstGeom prst="rect">
            <a:avLst/>
          </a:prstGeom>
        </p:spPr>
        <p:txBody>
          <a:bodyPr wrap="none">
            <a:spAutoFit/>
          </a:bodyPr>
          <a:lstStyle/>
          <a:p>
            <a:r>
              <a:rPr lang="vi-VN" sz="2800" b="1" dirty="0">
                <a:solidFill>
                  <a:srgbClr val="0000FF"/>
                </a:solidFill>
                <a:latin typeface="Times New Roman" panose="02020603050405020304" pitchFamily="18" charset="0"/>
                <a:cs typeface="Times New Roman" panose="02020603050405020304" pitchFamily="18" charset="0"/>
              </a:rPr>
              <a:t>Căn cứ </a:t>
            </a:r>
            <a:r>
              <a:rPr lang="vi-VN" sz="2800" b="1" dirty="0" smtClean="0">
                <a:solidFill>
                  <a:srgbClr val="0000FF"/>
                </a:solidFill>
                <a:latin typeface="Times New Roman" panose="02020603050405020304" pitchFamily="18" charset="0"/>
                <a:cs typeface="Times New Roman" panose="02020603050405020304" pitchFamily="18" charset="0"/>
              </a:rPr>
              <a:t>đóng</a:t>
            </a:r>
            <a:r>
              <a:rPr lang="en-US" sz="2800" b="1" dirty="0" smtClean="0">
                <a:solidFill>
                  <a:srgbClr val="0000FF"/>
                </a:solidFill>
                <a:latin typeface="Times New Roman" panose="02020603050405020304" pitchFamily="18" charset="0"/>
                <a:cs typeface="Times New Roman" panose="02020603050405020304" pitchFamily="18" charset="0"/>
              </a:rPr>
              <a:t>:</a:t>
            </a:r>
            <a:endParaRPr lang="en-US" sz="2800" b="1" dirty="0">
              <a:solidFill>
                <a:srgbClr val="0000FF"/>
              </a:solidFill>
              <a:latin typeface="Times New Roman" panose="02020603050405020304" pitchFamily="18" charset="0"/>
              <a:cs typeface="Times New Roman" panose="02020603050405020304" pitchFamily="18" charset="0"/>
            </a:endParaRPr>
          </a:p>
        </p:txBody>
      </p:sp>
      <p:sp>
        <p:nvSpPr>
          <p:cNvPr id="9" name="Rectangle 8"/>
          <p:cNvSpPr/>
          <p:nvPr/>
        </p:nvSpPr>
        <p:spPr>
          <a:xfrm>
            <a:off x="9682629" y="1879487"/>
            <a:ext cx="1088760" cy="369332"/>
          </a:xfrm>
          <a:prstGeom prst="rect">
            <a:avLst/>
          </a:prstGeom>
        </p:spPr>
        <p:txBody>
          <a:bodyPr wrap="none">
            <a:spAutoFit/>
          </a:bodyPr>
          <a:lstStyle/>
          <a:p>
            <a:pPr algn="ctr"/>
            <a:r>
              <a:rPr lang="en-US" b="1" dirty="0" smtClean="0">
                <a:solidFill>
                  <a:srgbClr val="FF0000"/>
                </a:solidFill>
                <a:latin typeface="Times New Roman" pitchFamily="18" charset="0"/>
                <a:cs typeface="Times New Roman" pitchFamily="18" charset="0"/>
              </a:rPr>
              <a:t>(</a:t>
            </a:r>
            <a:r>
              <a:rPr lang="vi-VN" b="1" dirty="0" smtClean="0">
                <a:solidFill>
                  <a:srgbClr val="FF0000"/>
                </a:solidFill>
                <a:latin typeface="Times New Roman" pitchFamily="18" charset="0"/>
                <a:cs typeface="Times New Roman" pitchFamily="18" charset="0"/>
              </a:rPr>
              <a:t>Điều </a:t>
            </a:r>
            <a:r>
              <a:rPr lang="vi-VN" b="1" dirty="0">
                <a:solidFill>
                  <a:srgbClr val="FF0000"/>
                </a:solidFill>
                <a:latin typeface="Times New Roman" pitchFamily="18" charset="0"/>
                <a:cs typeface="Times New Roman" pitchFamily="18" charset="0"/>
              </a:rPr>
              <a:t>3</a:t>
            </a:r>
            <a:r>
              <a:rPr lang="af-ZA" b="1" dirty="0">
                <a:solidFill>
                  <a:srgbClr val="FF0000"/>
                </a:solidFill>
                <a:latin typeface="Times New Roman" pitchFamily="18" charset="0"/>
                <a:cs typeface="Times New Roman" pitchFamily="18" charset="0"/>
              </a:rPr>
              <a:t>1)</a:t>
            </a:r>
            <a:endParaRPr lang="en-US" altLang="en-US"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76463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ChangeArrowheads="1"/>
          </p:cNvSpPr>
          <p:nvPr/>
        </p:nvSpPr>
        <p:spPr bwMode="gray">
          <a:xfrm>
            <a:off x="203227" y="890151"/>
            <a:ext cx="5456118" cy="492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2600" b="1" dirty="0">
                <a:solidFill>
                  <a:srgbClr val="FF0000"/>
                </a:solidFill>
                <a:latin typeface="Times New Roman" pitchFamily="18" charset="0"/>
                <a:cs typeface="Times New Roman" pitchFamily="18" charset="0"/>
              </a:rPr>
              <a:t>4.</a:t>
            </a:r>
            <a:r>
              <a:rPr lang="en-US" sz="2600" b="1" dirty="0">
                <a:solidFill>
                  <a:srgbClr val="FF0000"/>
                </a:solidFill>
                <a:latin typeface="Times New Roman" pitchFamily="18" charset="0"/>
                <a:cs typeface="Times New Roman" pitchFamily="18" charset="0"/>
              </a:rPr>
              <a:t> MỨC THAM CHIẾU (</a:t>
            </a:r>
            <a:r>
              <a:rPr lang="es-ES" sz="2600" b="1" dirty="0" err="1">
                <a:solidFill>
                  <a:srgbClr val="FF0000"/>
                </a:solidFill>
                <a:latin typeface="Times New Roman" pitchFamily="18" charset="0"/>
                <a:cs typeface="Times New Roman" pitchFamily="18" charset="0"/>
              </a:rPr>
              <a:t>Điều</a:t>
            </a:r>
            <a:r>
              <a:rPr lang="es-ES" sz="2600" b="1" dirty="0">
                <a:solidFill>
                  <a:srgbClr val="FF0000"/>
                </a:solidFill>
                <a:latin typeface="Times New Roman" pitchFamily="18" charset="0"/>
                <a:cs typeface="Times New Roman" pitchFamily="18" charset="0"/>
              </a:rPr>
              <a:t> 7)</a:t>
            </a:r>
            <a:endParaRPr lang="en-US" altLang="en-US" sz="2600" b="1" dirty="0">
              <a:solidFill>
                <a:srgbClr val="FF0000"/>
              </a:solidFill>
              <a:latin typeface="Times New Roman" pitchFamily="18" charset="0"/>
              <a:cs typeface="Times New Roman" pitchFamily="18" charset="0"/>
            </a:endParaRPr>
          </a:p>
        </p:txBody>
      </p:sp>
      <p:sp>
        <p:nvSpPr>
          <p:cNvPr id="29" name="Google Shape;408;p26">
            <a:extLst>
              <a:ext uri="{FF2B5EF4-FFF2-40B4-BE49-F238E27FC236}">
                <a16:creationId xmlns:a16="http://schemas.microsoft.com/office/drawing/2014/main" xmlns="" id="{7EB46116-1BED-6684-3A70-3CCB1215FC8B}"/>
              </a:ext>
            </a:extLst>
          </p:cNvPr>
          <p:cNvSpPr txBox="1">
            <a:spLocks/>
          </p:cNvSpPr>
          <p:nvPr/>
        </p:nvSpPr>
        <p:spPr>
          <a:xfrm>
            <a:off x="1009035" y="1842497"/>
            <a:ext cx="9829800" cy="21300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81000" algn="l" rtl="0">
              <a:lnSpc>
                <a:spcPct val="100000"/>
              </a:lnSpc>
              <a:spcBef>
                <a:spcPts val="6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1pPr>
            <a:lvl2pPr marL="914400" marR="0" lvl="1"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2pPr>
            <a:lvl3pPr marL="1371600" marR="0" lvl="2"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3pPr>
            <a:lvl4pPr marL="1828800" marR="0" lvl="3"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4pPr>
            <a:lvl5pPr marL="2286000" marR="0" lvl="4"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5pPr>
            <a:lvl6pPr marL="2743200" marR="0" lvl="5"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6pPr>
            <a:lvl7pPr marL="3200400" marR="0" lvl="6"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7pPr>
            <a:lvl8pPr marL="3657600" marR="0" lvl="7"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8pPr>
            <a:lvl9pPr marL="4114800" marR="0" lvl="8" indent="-381000" algn="l" rtl="0">
              <a:lnSpc>
                <a:spcPct val="100000"/>
              </a:lnSpc>
              <a:spcBef>
                <a:spcPts val="1000"/>
              </a:spcBef>
              <a:spcAft>
                <a:spcPts val="100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9pPr>
          </a:lstStyle>
          <a:p>
            <a:pPr marL="0" indent="0" algn="just">
              <a:spcAft>
                <a:spcPts val="1000"/>
              </a:spcAft>
              <a:buNone/>
            </a:pPr>
            <a:r>
              <a:rPr lang="vi-VN" sz="2800" b="1" dirty="0">
                <a:solidFill>
                  <a:srgbClr val="0000FF"/>
                </a:solidFill>
                <a:latin typeface="Times New Roman" panose="02020603050405020304" pitchFamily="18" charset="0"/>
                <a:cs typeface="Times New Roman" panose="02020603050405020304" pitchFamily="18" charset="0"/>
              </a:rPr>
              <a:t>Luật </a:t>
            </a:r>
            <a:r>
              <a:rPr lang="en-US" sz="2800" b="1" dirty="0">
                <a:solidFill>
                  <a:srgbClr val="0000FF"/>
                </a:solidFill>
                <a:latin typeface="Times New Roman" panose="02020603050405020304" pitchFamily="18" charset="0"/>
                <a:cs typeface="Times New Roman" panose="02020603050405020304" pitchFamily="18" charset="0"/>
              </a:rPr>
              <a:t>BHXH 2024 </a:t>
            </a:r>
            <a:r>
              <a:rPr lang="vi-VN" sz="2800" b="1" dirty="0">
                <a:solidFill>
                  <a:srgbClr val="0000FF"/>
                </a:solidFill>
                <a:latin typeface="Times New Roman" panose="02020603050405020304" pitchFamily="18" charset="0"/>
                <a:cs typeface="Times New Roman" panose="02020603050405020304" pitchFamily="18" charset="0"/>
              </a:rPr>
              <a:t>quy định </a:t>
            </a:r>
            <a:r>
              <a:rPr lang="vi-VN" sz="2800" b="1" dirty="0">
                <a:solidFill>
                  <a:srgbClr val="FF0000"/>
                </a:solidFill>
                <a:latin typeface="Times New Roman" panose="02020603050405020304" pitchFamily="18" charset="0"/>
                <a:cs typeface="Times New Roman" panose="02020603050405020304" pitchFamily="18" charset="0"/>
              </a:rPr>
              <a:t>“mức tham chiếu” dùng để tính mức đóng, mức hưởng một số chế độ BHXH</a:t>
            </a:r>
            <a:r>
              <a:rPr lang="vi-VN" sz="2800" b="1" dirty="0">
                <a:solidFill>
                  <a:srgbClr val="0000FF"/>
                </a:solidFill>
                <a:latin typeface="Times New Roman" panose="02020603050405020304" pitchFamily="18" charset="0"/>
                <a:cs typeface="Times New Roman" panose="02020603050405020304" pitchFamily="18" charset="0"/>
              </a:rPr>
              <a:t>; khi chưa bãi bỏ mức lương cơ sở thì mức tham chiếu bằng mức lương cơ sở.</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Tại</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thời</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điểm</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bãi</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bỏ</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mức</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lương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cơ</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sở</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thì</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mức</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lương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tham</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chiếu</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không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thấp</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hơn</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mức</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lương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cơ</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sở</a:t>
            </a:r>
            <a:r>
              <a:rPr lang="en-US" sz="2800" b="1" dirty="0">
                <a:solidFill>
                  <a:srgbClr val="0000FF"/>
                </a:solidFill>
                <a:latin typeface="Times New Roman" panose="02020603050405020304" pitchFamily="18" charset="0"/>
                <a:cs typeface="Times New Roman" panose="02020603050405020304" pitchFamily="18" charset="0"/>
              </a:rPr>
              <a:t>.</a:t>
            </a:r>
          </a:p>
        </p:txBody>
      </p:sp>
      <p:sp>
        <p:nvSpPr>
          <p:cNvPr id="11" name="Rectangle 10"/>
          <p:cNvSpPr/>
          <p:nvPr/>
        </p:nvSpPr>
        <p:spPr>
          <a:xfrm>
            <a:off x="521703" y="366931"/>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08678914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ChangeArrowheads="1"/>
          </p:cNvSpPr>
          <p:nvPr/>
        </p:nvSpPr>
        <p:spPr bwMode="gray">
          <a:xfrm>
            <a:off x="521702" y="875734"/>
            <a:ext cx="8700955"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smtClean="0">
                <a:solidFill>
                  <a:srgbClr val="FF0000"/>
                </a:solidFill>
                <a:latin typeface="Times New Roman" pitchFamily="18" charset="0"/>
                <a:cs typeface="Times New Roman" pitchFamily="18" charset="0"/>
              </a:rPr>
              <a:t>5.</a:t>
            </a:r>
            <a:r>
              <a:rPr lang="en-US" sz="2600" b="1" dirty="0" smtClean="0">
                <a:solidFill>
                  <a:srgbClr val="FF0000"/>
                </a:solidFill>
                <a:latin typeface="Times New Roman" pitchFamily="18" charset="0"/>
                <a:cs typeface="Times New Roman" pitchFamily="18" charset="0"/>
              </a:rPr>
              <a:t> HỒ SƠ VÀ ĐĂNG </a:t>
            </a:r>
            <a:r>
              <a:rPr lang="en-US" sz="2600" b="1" dirty="0">
                <a:solidFill>
                  <a:srgbClr val="FF0000"/>
                </a:solidFill>
                <a:latin typeface="Times New Roman" pitchFamily="18" charset="0"/>
                <a:cs typeface="Times New Roman" pitchFamily="18" charset="0"/>
              </a:rPr>
              <a:t>KÝ THAM GIA BẢO HIỂM XÃ </a:t>
            </a:r>
            <a:r>
              <a:rPr lang="en-US" sz="2600" b="1" dirty="0" smtClean="0">
                <a:solidFill>
                  <a:srgbClr val="FF0000"/>
                </a:solidFill>
                <a:latin typeface="Times New Roman" pitchFamily="18" charset="0"/>
                <a:cs typeface="Times New Roman" pitchFamily="18" charset="0"/>
              </a:rPr>
              <a:t>HỘI</a:t>
            </a:r>
            <a:endParaRPr lang="en-US" altLang="en-US" sz="1400" b="1" dirty="0">
              <a:solidFill>
                <a:srgbClr val="FF0000"/>
              </a:solidFill>
              <a:latin typeface="Times New Roman" pitchFamily="18" charset="0"/>
              <a:cs typeface="Times New Roman" pitchFamily="18" charset="0"/>
            </a:endParaRPr>
          </a:p>
        </p:txBody>
      </p:sp>
      <p:sp>
        <p:nvSpPr>
          <p:cNvPr id="11" name="Rectangle 10"/>
          <p:cNvSpPr/>
          <p:nvPr/>
        </p:nvSpPr>
        <p:spPr>
          <a:xfrm>
            <a:off x="521703" y="366931"/>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
        <p:nvSpPr>
          <p:cNvPr id="9" name="Title 3">
            <a:extLst>
              <a:ext uri="{FF2B5EF4-FFF2-40B4-BE49-F238E27FC236}">
                <a16:creationId xmlns:a16="http://schemas.microsoft.com/office/drawing/2014/main" xmlns="" id="{9A180018-60E2-63C3-B9E0-2264F6E6DF1A}"/>
              </a:ext>
            </a:extLst>
          </p:cNvPr>
          <p:cNvSpPr txBox="1">
            <a:spLocks noGrp="1"/>
          </p:cNvSpPr>
          <p:nvPr>
            <p:ph type="title"/>
          </p:nvPr>
        </p:nvSpPr>
        <p:spPr>
          <a:xfrm>
            <a:off x="522296" y="1398077"/>
            <a:ext cx="7078039" cy="424732"/>
          </a:xfrm>
          <a:prstGeom prst="rect">
            <a:avLst/>
          </a:prstGeom>
          <a:solidFill>
            <a:schemeClr val="bg1"/>
          </a:solidFill>
        </p:spPr>
        <p:txBody>
          <a:bodyPr wrap="square" rtlCol="0">
            <a:spAutoFit/>
          </a:bodyPr>
          <a:lstStyle/>
          <a:p>
            <a:r>
              <a:rPr lang="en-US" sz="2400" b="1" dirty="0">
                <a:solidFill>
                  <a:srgbClr val="080CB8"/>
                </a:solidFill>
                <a:latin typeface="Times New Roman" panose="02020603050405020304" pitchFamily="18" charset="0"/>
                <a:cs typeface="Times New Roman" panose="02020603050405020304" pitchFamily="18" charset="0"/>
              </a:rPr>
              <a:t>5</a:t>
            </a:r>
            <a:r>
              <a:rPr lang="en-US" sz="2400" b="1" dirty="0" smtClean="0">
                <a:solidFill>
                  <a:srgbClr val="080CB8"/>
                </a:solidFill>
                <a:latin typeface="Times New Roman" panose="02020603050405020304" pitchFamily="18" charset="0"/>
                <a:cs typeface="Times New Roman" panose="02020603050405020304" pitchFamily="18" charset="0"/>
              </a:rPr>
              <a:t>.1</a:t>
            </a:r>
            <a:r>
              <a:rPr lang="en-US" sz="2400" b="1" dirty="0">
                <a:solidFill>
                  <a:srgbClr val="080CB8"/>
                </a:solidFill>
                <a:latin typeface="Times New Roman" panose="02020603050405020304" pitchFamily="18" charset="0"/>
                <a:cs typeface="Times New Roman" panose="02020603050405020304" pitchFamily="18" charset="0"/>
              </a:rPr>
              <a:t>. </a:t>
            </a:r>
            <a:r>
              <a:rPr lang="en-US" sz="2400" b="1" dirty="0" smtClean="0">
                <a:solidFill>
                  <a:srgbClr val="080CB8"/>
                </a:solidFill>
                <a:latin typeface="Times New Roman" panose="02020603050405020304" pitchFamily="18" charset="0"/>
                <a:cs typeface="Times New Roman" panose="02020603050405020304" pitchFamily="18" charset="0"/>
              </a:rPr>
              <a:t>HỒ SƠ THAM GIA BHXH</a:t>
            </a:r>
            <a:r>
              <a:rPr lang="en" sz="2400" b="1" dirty="0" smtClean="0">
                <a:solidFill>
                  <a:srgbClr val="080CB8"/>
                </a:solidFill>
                <a:latin typeface="Times New Roman" panose="02020603050405020304" pitchFamily="18" charset="0"/>
                <a:cs typeface="Times New Roman" panose="02020603050405020304" pitchFamily="18" charset="0"/>
              </a:rPr>
              <a:t> </a:t>
            </a:r>
            <a:r>
              <a:rPr lang="en" sz="2400" b="1" dirty="0">
                <a:solidFill>
                  <a:srgbClr val="080CB8"/>
                </a:solidFill>
                <a:latin typeface="Times New Roman" panose="02020603050405020304" pitchFamily="18" charset="0"/>
                <a:cs typeface="Times New Roman" panose="02020603050405020304" pitchFamily="18" charset="0"/>
              </a:rPr>
              <a:t>(Điều </a:t>
            </a:r>
            <a:r>
              <a:rPr lang="en" sz="2400" b="1" dirty="0" smtClean="0">
                <a:solidFill>
                  <a:srgbClr val="080CB8"/>
                </a:solidFill>
                <a:latin typeface="Times New Roman" panose="02020603050405020304" pitchFamily="18" charset="0"/>
                <a:cs typeface="Times New Roman" panose="02020603050405020304" pitchFamily="18" charset="0"/>
              </a:rPr>
              <a:t>27)</a:t>
            </a:r>
            <a:endParaRPr lang="en-US" sz="2400" b="1" dirty="0">
              <a:solidFill>
                <a:srgbClr val="080CB8"/>
              </a:solidFill>
              <a:latin typeface="Times New Roman" panose="02020603050405020304" pitchFamily="18" charset="0"/>
              <a:cs typeface="Times New Roman" panose="02020603050405020304" pitchFamily="18" charset="0"/>
            </a:endParaRPr>
          </a:p>
        </p:txBody>
      </p:sp>
      <p:sp>
        <p:nvSpPr>
          <p:cNvPr id="10" name="object 3"/>
          <p:cNvSpPr txBox="1"/>
          <p:nvPr/>
        </p:nvSpPr>
        <p:spPr>
          <a:xfrm>
            <a:off x="604337" y="1822809"/>
            <a:ext cx="11022780" cy="3605474"/>
          </a:xfrm>
          <a:prstGeom prst="rect">
            <a:avLst/>
          </a:prstGeom>
        </p:spPr>
        <p:txBody>
          <a:bodyPr vert="horz" wrap="square" lIns="0" tIns="187325" rIns="0" bIns="0" rtlCol="0">
            <a:spAutoFit/>
          </a:bodyPr>
          <a:lstStyle/>
          <a:p>
            <a:pPr marL="12700" lvl="1" algn="just">
              <a:spcBef>
                <a:spcPts val="300"/>
              </a:spcBef>
              <a:tabLst>
                <a:tab pos="354965" algn="l"/>
              </a:tabLst>
            </a:pPr>
            <a:r>
              <a:rPr lang="en-US" sz="2400" b="1" dirty="0" smtClean="0">
                <a:solidFill>
                  <a:srgbClr val="0000FF"/>
                </a:solidFill>
                <a:latin typeface="Times New Roman" panose="02020603050405020304" pitchFamily="18" charset="0"/>
                <a:cs typeface="Times New Roman" panose="02020603050405020304" pitchFamily="18" charset="0"/>
              </a:rPr>
              <a:t>1.Tham </a:t>
            </a:r>
            <a:r>
              <a:rPr lang="en-US" sz="2400" b="1" dirty="0" err="1" smtClean="0">
                <a:solidFill>
                  <a:srgbClr val="0000FF"/>
                </a:solidFill>
                <a:latin typeface="Times New Roman" panose="02020603050405020304" pitchFamily="18" charset="0"/>
                <a:cs typeface="Times New Roman" panose="02020603050405020304" pitchFamily="18" charset="0"/>
              </a:rPr>
              <a:t>gia</a:t>
            </a:r>
            <a:r>
              <a:rPr lang="en-US" sz="2400" b="1" dirty="0" smtClean="0">
                <a:solidFill>
                  <a:srgbClr val="0000FF"/>
                </a:solidFill>
                <a:latin typeface="Times New Roman" panose="02020603050405020304" pitchFamily="18" charset="0"/>
                <a:cs typeface="Times New Roman" panose="02020603050405020304" pitchFamily="18" charset="0"/>
              </a:rPr>
              <a:t> BHXH </a:t>
            </a:r>
            <a:r>
              <a:rPr lang="en-US" sz="2400" b="1" dirty="0" err="1" smtClean="0">
                <a:solidFill>
                  <a:srgbClr val="0000FF"/>
                </a:solidFill>
                <a:latin typeface="Times New Roman" panose="02020603050405020304" pitchFamily="18" charset="0"/>
                <a:cs typeface="Times New Roman" panose="02020603050405020304" pitchFamily="18" charset="0"/>
              </a:rPr>
              <a:t>bắt</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buộc</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000" i="1" dirty="0" smtClean="0">
                <a:solidFill>
                  <a:srgbClr val="0000FF"/>
                </a:solidFill>
                <a:latin typeface="Times New Roman" panose="02020603050405020304" pitchFamily="18" charset="0"/>
                <a:cs typeface="Times New Roman" panose="02020603050405020304" pitchFamily="18" charset="0"/>
              </a:rPr>
              <a:t>(</a:t>
            </a:r>
            <a:r>
              <a:rPr lang="en-US" sz="2000" i="1" dirty="0" err="1" smtClean="0">
                <a:solidFill>
                  <a:srgbClr val="FF0000"/>
                </a:solidFill>
                <a:latin typeface="Times New Roman" panose="02020603050405020304" pitchFamily="18" charset="0"/>
                <a:cs typeface="Times New Roman" panose="02020603050405020304" pitchFamily="18" charset="0"/>
              </a:rPr>
              <a:t>trừ</a:t>
            </a:r>
            <a:r>
              <a:rPr lang="en-US" sz="2000" i="1" dirty="0" smtClean="0">
                <a:solidFill>
                  <a:srgbClr val="FF0000"/>
                </a:solidFill>
                <a:latin typeface="Times New Roman" panose="02020603050405020304" pitchFamily="18" charset="0"/>
                <a:cs typeface="Times New Roman" panose="02020603050405020304" pitchFamily="18" charset="0"/>
              </a:rPr>
              <a:t> </a:t>
            </a:r>
            <a:r>
              <a:rPr lang="en-US" sz="2000" i="1" dirty="0" err="1" smtClean="0">
                <a:solidFill>
                  <a:srgbClr val="FF0000"/>
                </a:solidFill>
                <a:latin typeface="Times New Roman" panose="02020603050405020304" pitchFamily="18" charset="0"/>
                <a:cs typeface="Times New Roman" panose="02020603050405020304" pitchFamily="18" charset="0"/>
              </a:rPr>
              <a:t>đối</a:t>
            </a:r>
            <a:r>
              <a:rPr lang="en-US" sz="2000" i="1" dirty="0" smtClean="0">
                <a:solidFill>
                  <a:srgbClr val="FF0000"/>
                </a:solidFill>
                <a:latin typeface="Times New Roman" panose="02020603050405020304" pitchFamily="18" charset="0"/>
                <a:cs typeface="Times New Roman" panose="02020603050405020304" pitchFamily="18" charset="0"/>
              </a:rPr>
              <a:t> </a:t>
            </a:r>
            <a:r>
              <a:rPr lang="en-US" sz="2000" i="1" dirty="0" err="1" smtClean="0">
                <a:solidFill>
                  <a:srgbClr val="FF0000"/>
                </a:solidFill>
                <a:latin typeface="Times New Roman" panose="02020603050405020304" pitchFamily="18" charset="0"/>
                <a:cs typeface="Times New Roman" panose="02020603050405020304" pitchFamily="18" charset="0"/>
              </a:rPr>
              <a:t>tượng</a:t>
            </a:r>
            <a:r>
              <a:rPr lang="en-US" sz="2000" i="1" dirty="0" smtClean="0">
                <a:solidFill>
                  <a:srgbClr val="FF0000"/>
                </a:solidFill>
                <a:latin typeface="Times New Roman" panose="02020603050405020304" pitchFamily="18" charset="0"/>
                <a:cs typeface="Times New Roman" panose="02020603050405020304" pitchFamily="18" charset="0"/>
              </a:rPr>
              <a:t> </a:t>
            </a:r>
            <a:r>
              <a:rPr lang="en-US" sz="2000" i="1" dirty="0" err="1" smtClean="0">
                <a:solidFill>
                  <a:srgbClr val="FF0000"/>
                </a:solidFill>
                <a:latin typeface="Times New Roman" panose="02020603050405020304" pitchFamily="18" charset="0"/>
                <a:cs typeface="Times New Roman" panose="02020603050405020304" pitchFamily="18" charset="0"/>
              </a:rPr>
              <a:t>tại</a:t>
            </a:r>
            <a:r>
              <a:rPr lang="en-US" sz="2000" i="1" dirty="0" smtClean="0">
                <a:solidFill>
                  <a:srgbClr val="FF0000"/>
                </a:solidFill>
                <a:latin typeface="Times New Roman" panose="02020603050405020304" pitchFamily="18" charset="0"/>
                <a:cs typeface="Times New Roman" panose="02020603050405020304" pitchFamily="18" charset="0"/>
              </a:rPr>
              <a:t> </a:t>
            </a:r>
            <a:r>
              <a:rPr lang="en-US" sz="2000" i="1" dirty="0" err="1" smtClean="0">
                <a:solidFill>
                  <a:srgbClr val="FF0000"/>
                </a:solidFill>
                <a:latin typeface="Times New Roman" panose="02020603050405020304" pitchFamily="18" charset="0"/>
                <a:cs typeface="Times New Roman" panose="02020603050405020304" pitchFamily="18" charset="0"/>
              </a:rPr>
              <a:t>điểm</a:t>
            </a:r>
            <a:r>
              <a:rPr lang="en-US" sz="2000" i="1" dirty="0" smtClean="0">
                <a:solidFill>
                  <a:srgbClr val="FF0000"/>
                </a:solidFill>
                <a:latin typeface="Times New Roman" panose="02020603050405020304" pitchFamily="18" charset="0"/>
                <a:cs typeface="Times New Roman" panose="02020603050405020304" pitchFamily="18" charset="0"/>
              </a:rPr>
              <a:t> m, n </a:t>
            </a:r>
            <a:r>
              <a:rPr lang="en-US" sz="2000" i="1" dirty="0" err="1" smtClean="0">
                <a:solidFill>
                  <a:srgbClr val="FF0000"/>
                </a:solidFill>
                <a:latin typeface="Times New Roman" panose="02020603050405020304" pitchFamily="18" charset="0"/>
                <a:cs typeface="Times New Roman" panose="02020603050405020304" pitchFamily="18" charset="0"/>
              </a:rPr>
              <a:t>Khoản</a:t>
            </a:r>
            <a:r>
              <a:rPr lang="en-US" sz="2000" i="1" dirty="0" smtClean="0">
                <a:solidFill>
                  <a:srgbClr val="FF0000"/>
                </a:solidFill>
                <a:latin typeface="Times New Roman" panose="02020603050405020304" pitchFamily="18" charset="0"/>
                <a:cs typeface="Times New Roman" panose="02020603050405020304" pitchFamily="18" charset="0"/>
              </a:rPr>
              <a:t> 1 </a:t>
            </a:r>
            <a:r>
              <a:rPr lang="en-US" sz="2000" i="1" dirty="0" err="1" smtClean="0">
                <a:solidFill>
                  <a:srgbClr val="FF0000"/>
                </a:solidFill>
                <a:latin typeface="Times New Roman" panose="02020603050405020304" pitchFamily="18" charset="0"/>
                <a:cs typeface="Times New Roman" panose="02020603050405020304" pitchFamily="18" charset="0"/>
              </a:rPr>
              <a:t>Điều</a:t>
            </a:r>
            <a:r>
              <a:rPr lang="en-US" sz="2000" i="1" dirty="0" smtClean="0">
                <a:solidFill>
                  <a:srgbClr val="FF0000"/>
                </a:solidFill>
                <a:latin typeface="Times New Roman" panose="02020603050405020304" pitchFamily="18" charset="0"/>
                <a:cs typeface="Times New Roman" panose="02020603050405020304" pitchFamily="18" charset="0"/>
              </a:rPr>
              <a:t> 2</a:t>
            </a:r>
            <a:r>
              <a:rPr lang="en-US" sz="2000" i="1" dirty="0" smtClean="0">
                <a:solidFill>
                  <a:srgbClr val="0000FF"/>
                </a:solidFill>
                <a:latin typeface="Times New Roman" panose="02020603050405020304" pitchFamily="18" charset="0"/>
                <a:cs typeface="Times New Roman" panose="02020603050405020304" pitchFamily="18" charset="0"/>
              </a:rPr>
              <a:t>: </a:t>
            </a:r>
            <a:r>
              <a:rPr lang="en-US" sz="2000" i="1" dirty="0" err="1">
                <a:solidFill>
                  <a:srgbClr val="0000FF"/>
                </a:solidFill>
                <a:latin typeface="Times New Roman" panose="02020603050405020304" pitchFamily="18" charset="0"/>
                <a:cs typeface="Times New Roman" panose="02020603050405020304" pitchFamily="18" charset="0"/>
              </a:rPr>
              <a:t>C</a:t>
            </a:r>
            <a:r>
              <a:rPr lang="en-US" sz="2000" i="1" dirty="0" err="1" smtClean="0">
                <a:solidFill>
                  <a:srgbClr val="0000FF"/>
                </a:solidFill>
                <a:latin typeface="Times New Roman" panose="02020603050405020304" pitchFamily="18" charset="0"/>
                <a:cs typeface="Times New Roman" panose="02020603050405020304" pitchFamily="18" charset="0"/>
              </a:rPr>
              <a:t>hủ</a:t>
            </a:r>
            <a:r>
              <a:rPr lang="en-US" sz="2000" i="1" dirty="0" smtClean="0">
                <a:solidFill>
                  <a:srgbClr val="0000FF"/>
                </a:solidFill>
                <a:latin typeface="Times New Roman" panose="02020603050405020304" pitchFamily="18" charset="0"/>
                <a:cs typeface="Times New Roman" panose="02020603050405020304" pitchFamily="18" charset="0"/>
              </a:rPr>
              <a:t> HKD, </a:t>
            </a:r>
            <a:r>
              <a:rPr lang="en-US" sz="2000" i="1" dirty="0" err="1" smtClean="0">
                <a:solidFill>
                  <a:srgbClr val="0000FF"/>
                </a:solidFill>
                <a:latin typeface="Times New Roman" panose="02020603050405020304" pitchFamily="18" charset="0"/>
                <a:cs typeface="Times New Roman" panose="02020603050405020304" pitchFamily="18" charset="0"/>
              </a:rPr>
              <a:t>người</a:t>
            </a:r>
            <a:r>
              <a:rPr lang="en-US" sz="2000" i="1" dirty="0" smtClean="0">
                <a:solidFill>
                  <a:srgbClr val="0000FF"/>
                </a:solidFill>
                <a:latin typeface="Times New Roman" panose="02020603050405020304" pitchFamily="18" charset="0"/>
                <a:cs typeface="Times New Roman" panose="02020603050405020304" pitchFamily="18" charset="0"/>
              </a:rPr>
              <a:t> </a:t>
            </a:r>
            <a:r>
              <a:rPr lang="en-US" sz="2000" i="1" dirty="0" err="1" smtClean="0">
                <a:solidFill>
                  <a:srgbClr val="0000FF"/>
                </a:solidFill>
                <a:latin typeface="Times New Roman" panose="02020603050405020304" pitchFamily="18" charset="0"/>
                <a:cs typeface="Times New Roman" panose="02020603050405020304" pitchFamily="18" charset="0"/>
              </a:rPr>
              <a:t>quản</a:t>
            </a:r>
            <a:r>
              <a:rPr lang="en-US" sz="2000" i="1" dirty="0" smtClean="0">
                <a:solidFill>
                  <a:srgbClr val="0000FF"/>
                </a:solidFill>
                <a:latin typeface="Times New Roman" panose="02020603050405020304" pitchFamily="18" charset="0"/>
                <a:cs typeface="Times New Roman" panose="02020603050405020304" pitchFamily="18" charset="0"/>
              </a:rPr>
              <a:t> </a:t>
            </a:r>
            <a:r>
              <a:rPr lang="en-US" sz="2000" i="1" dirty="0" err="1" smtClean="0">
                <a:solidFill>
                  <a:srgbClr val="0000FF"/>
                </a:solidFill>
                <a:latin typeface="Times New Roman" panose="02020603050405020304" pitchFamily="18" charset="0"/>
                <a:cs typeface="Times New Roman" panose="02020603050405020304" pitchFamily="18" charset="0"/>
              </a:rPr>
              <a:t>lý</a:t>
            </a:r>
            <a:r>
              <a:rPr lang="en-US" sz="2000" i="1" dirty="0" smtClean="0">
                <a:solidFill>
                  <a:srgbClr val="0000FF"/>
                </a:solidFill>
                <a:latin typeface="Times New Roman" panose="02020603050405020304" pitchFamily="18" charset="0"/>
                <a:cs typeface="Times New Roman" panose="02020603050405020304" pitchFamily="18" charset="0"/>
              </a:rPr>
              <a:t> DN…):</a:t>
            </a:r>
          </a:p>
          <a:p>
            <a:pPr marL="12700" lvl="1" algn="just">
              <a:lnSpc>
                <a:spcPct val="100000"/>
              </a:lnSpc>
              <a:spcBef>
                <a:spcPts val="300"/>
              </a:spcBef>
              <a:tabLst>
                <a:tab pos="354965" algn="l"/>
              </a:tabLst>
            </a:pPr>
            <a:r>
              <a:rPr lang="en-US" sz="2400" b="1" dirty="0" err="1" smtClean="0">
                <a:solidFill>
                  <a:srgbClr val="0000FF"/>
                </a:solidFill>
                <a:latin typeface="Times New Roman" panose="02020603050405020304" pitchFamily="18" charset="0"/>
                <a:cs typeface="Times New Roman" panose="02020603050405020304" pitchFamily="18" charset="0"/>
              </a:rPr>
              <a:t>a.Tờ</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khai</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đăng</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ký</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tham</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gia</a:t>
            </a:r>
            <a:r>
              <a:rPr lang="en-US" sz="2400" b="1" dirty="0" smtClean="0">
                <a:solidFill>
                  <a:srgbClr val="0000FF"/>
                </a:solidFill>
                <a:latin typeface="Times New Roman" panose="02020603050405020304" pitchFamily="18" charset="0"/>
                <a:cs typeface="Times New Roman" panose="02020603050405020304" pitchFamily="18" charset="0"/>
              </a:rPr>
              <a:t> BHXH </a:t>
            </a:r>
            <a:r>
              <a:rPr lang="en-US" sz="2400" b="1" dirty="0" err="1" smtClean="0">
                <a:solidFill>
                  <a:srgbClr val="0000FF"/>
                </a:solidFill>
                <a:latin typeface="Times New Roman" panose="02020603050405020304" pitchFamily="18" charset="0"/>
                <a:cs typeface="Times New Roman" panose="02020603050405020304" pitchFamily="18" charset="0"/>
              </a:rPr>
              <a:t>của</a:t>
            </a:r>
            <a:r>
              <a:rPr lang="en-US" sz="2400" b="1" dirty="0" smtClean="0">
                <a:solidFill>
                  <a:srgbClr val="0000FF"/>
                </a:solidFill>
                <a:latin typeface="Times New Roman" panose="02020603050405020304" pitchFamily="18" charset="0"/>
                <a:cs typeface="Times New Roman" panose="02020603050405020304" pitchFamily="18" charset="0"/>
              </a:rPr>
              <a:t> NSDLĐ + </a:t>
            </a:r>
            <a:r>
              <a:rPr lang="en-US" sz="2400" b="1" dirty="0" err="1" smtClean="0">
                <a:solidFill>
                  <a:srgbClr val="0000FF"/>
                </a:solidFill>
                <a:latin typeface="Times New Roman" panose="02020603050405020304" pitchFamily="18" charset="0"/>
                <a:cs typeface="Times New Roman" panose="02020603050405020304" pitchFamily="18" charset="0"/>
              </a:rPr>
              <a:t>Danh</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sách</a:t>
            </a:r>
            <a:r>
              <a:rPr lang="en-US" sz="2400" b="1" dirty="0" smtClean="0">
                <a:solidFill>
                  <a:srgbClr val="0000FF"/>
                </a:solidFill>
                <a:latin typeface="Times New Roman" panose="02020603050405020304" pitchFamily="18" charset="0"/>
                <a:cs typeface="Times New Roman" panose="02020603050405020304" pitchFamily="18" charset="0"/>
              </a:rPr>
              <a:t> NLĐ </a:t>
            </a:r>
            <a:r>
              <a:rPr lang="en-US" sz="2400" b="1" dirty="0" err="1" smtClean="0">
                <a:solidFill>
                  <a:srgbClr val="0000FF"/>
                </a:solidFill>
                <a:latin typeface="Times New Roman" panose="02020603050405020304" pitchFamily="18" charset="0"/>
                <a:cs typeface="Times New Roman" panose="02020603050405020304" pitchFamily="18" charset="0"/>
              </a:rPr>
              <a:t>tham</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gia</a:t>
            </a:r>
            <a:r>
              <a:rPr lang="en-US" sz="2400" b="1" dirty="0" smtClean="0">
                <a:solidFill>
                  <a:srgbClr val="0000FF"/>
                </a:solidFill>
                <a:latin typeface="Times New Roman" panose="02020603050405020304" pitchFamily="18" charset="0"/>
                <a:cs typeface="Times New Roman" panose="02020603050405020304" pitchFamily="18" charset="0"/>
              </a:rPr>
              <a:t>;</a:t>
            </a:r>
          </a:p>
          <a:p>
            <a:pPr marL="12700" lvl="1" algn="just">
              <a:lnSpc>
                <a:spcPct val="100000"/>
              </a:lnSpc>
              <a:spcBef>
                <a:spcPts val="300"/>
              </a:spcBef>
              <a:tabLst>
                <a:tab pos="354965" algn="l"/>
              </a:tabLst>
            </a:pPr>
            <a:r>
              <a:rPr lang="en-US" sz="2400" b="1" dirty="0" smtClean="0">
                <a:solidFill>
                  <a:srgbClr val="0000FF"/>
                </a:solidFill>
                <a:latin typeface="Times New Roman" panose="02020603050405020304" pitchFamily="18" charset="0"/>
                <a:cs typeface="Times New Roman" panose="02020603050405020304" pitchFamily="18" charset="0"/>
              </a:rPr>
              <a:t>b. </a:t>
            </a:r>
            <a:r>
              <a:rPr lang="vi-VN" sz="2400" b="1" dirty="0" smtClean="0">
                <a:solidFill>
                  <a:srgbClr val="0000FF"/>
                </a:solidFill>
                <a:latin typeface="Times New Roman" panose="02020603050405020304" pitchFamily="18" charset="0"/>
                <a:cs typeface="Times New Roman" panose="02020603050405020304" pitchFamily="18" charset="0"/>
              </a:rPr>
              <a:t>Tờ </a:t>
            </a:r>
            <a:r>
              <a:rPr lang="vi-VN" sz="2400" b="1" dirty="0">
                <a:solidFill>
                  <a:srgbClr val="0000FF"/>
                </a:solidFill>
                <a:latin typeface="Times New Roman" panose="02020603050405020304" pitchFamily="18" charset="0"/>
                <a:cs typeface="Times New Roman" panose="02020603050405020304" pitchFamily="18" charset="0"/>
              </a:rPr>
              <a:t>khai đăng ký tham gia </a:t>
            </a:r>
            <a:r>
              <a:rPr lang="en-US" sz="2400" b="1" dirty="0" smtClean="0">
                <a:solidFill>
                  <a:srgbClr val="0000FF"/>
                </a:solidFill>
                <a:latin typeface="Times New Roman" panose="02020603050405020304" pitchFamily="18" charset="0"/>
                <a:cs typeface="Times New Roman" panose="02020603050405020304" pitchFamily="18" charset="0"/>
              </a:rPr>
              <a:t>BHXH </a:t>
            </a:r>
            <a:r>
              <a:rPr lang="vi-VN" sz="2400" b="1" dirty="0" smtClean="0">
                <a:solidFill>
                  <a:srgbClr val="0000FF"/>
                </a:solidFill>
                <a:latin typeface="Times New Roman" panose="02020603050405020304" pitchFamily="18" charset="0"/>
                <a:cs typeface="Times New Roman" panose="02020603050405020304" pitchFamily="18" charset="0"/>
              </a:rPr>
              <a:t>của </a:t>
            </a:r>
            <a:r>
              <a:rPr lang="en-US" sz="2400" b="1" dirty="0" smtClean="0">
                <a:solidFill>
                  <a:srgbClr val="0000FF"/>
                </a:solidFill>
                <a:latin typeface="Times New Roman" panose="02020603050405020304" pitchFamily="18" charset="0"/>
                <a:cs typeface="Times New Roman" panose="02020603050405020304" pitchFamily="18" charset="0"/>
              </a:rPr>
              <a:t>NLĐ</a:t>
            </a:r>
            <a:r>
              <a:rPr lang="af-ZA" sz="2400" b="1" dirty="0" smtClean="0">
                <a:solidFill>
                  <a:srgbClr val="0000FF"/>
                </a:solidFill>
                <a:latin typeface="Times New Roman" panose="02020603050405020304" pitchFamily="18" charset="0"/>
                <a:cs typeface="Times New Roman" panose="02020603050405020304" pitchFamily="18" charset="0"/>
              </a:rPr>
              <a:t>;</a:t>
            </a:r>
            <a:endParaRPr lang="af-ZA" sz="2400" b="1" dirty="0">
              <a:solidFill>
                <a:srgbClr val="0000FF"/>
              </a:solidFill>
              <a:latin typeface="Times New Roman" panose="02020603050405020304" pitchFamily="18" charset="0"/>
              <a:cs typeface="Times New Roman" panose="02020603050405020304" pitchFamily="18" charset="0"/>
            </a:endParaRPr>
          </a:p>
          <a:p>
            <a:pPr marL="12700" lvl="1" algn="just">
              <a:lnSpc>
                <a:spcPct val="100000"/>
              </a:lnSpc>
              <a:spcBef>
                <a:spcPts val="300"/>
              </a:spcBef>
              <a:tabLst>
                <a:tab pos="354965" algn="l"/>
              </a:tabLst>
            </a:pPr>
            <a:r>
              <a:rPr lang="en-US" sz="2400" b="1" dirty="0" smtClean="0">
                <a:solidFill>
                  <a:srgbClr val="0000FF"/>
                </a:solidFill>
                <a:latin typeface="Times New Roman" panose="02020603050405020304" pitchFamily="18" charset="0"/>
                <a:cs typeface="Times New Roman" panose="02020603050405020304" pitchFamily="18" charset="0"/>
              </a:rPr>
              <a:t>2. </a:t>
            </a:r>
            <a:r>
              <a:rPr lang="en-US" sz="2400" b="1" dirty="0">
                <a:solidFill>
                  <a:srgbClr val="0000FF"/>
                </a:solidFill>
                <a:latin typeface="Times New Roman" panose="02020603050405020304" pitchFamily="18" charset="0"/>
                <a:cs typeface="Times New Roman" panose="02020603050405020304" pitchFamily="18" charset="0"/>
              </a:rPr>
              <a:t>Đ</a:t>
            </a:r>
            <a:r>
              <a:rPr lang="vi-VN" sz="2400" b="1" dirty="0">
                <a:solidFill>
                  <a:srgbClr val="0000FF"/>
                </a:solidFill>
                <a:latin typeface="Times New Roman" panose="02020603050405020304" pitchFamily="18" charset="0"/>
                <a:cs typeface="Times New Roman" panose="02020603050405020304" pitchFamily="18" charset="0"/>
              </a:rPr>
              <a:t>ối tượng quy định tại </a:t>
            </a:r>
            <a:r>
              <a:rPr lang="vi-VN" sz="2400" i="1" dirty="0">
                <a:solidFill>
                  <a:srgbClr val="FF0000"/>
                </a:solidFill>
                <a:latin typeface="Times New Roman" panose="02020603050405020304" pitchFamily="18" charset="0"/>
                <a:cs typeface="Times New Roman" panose="02020603050405020304" pitchFamily="18" charset="0"/>
              </a:rPr>
              <a:t>điểm m</a:t>
            </a:r>
            <a:r>
              <a:rPr lang="en-US" sz="2400" i="1" dirty="0">
                <a:solidFill>
                  <a:srgbClr val="FF0000"/>
                </a:solidFill>
                <a:latin typeface="Times New Roman" panose="02020603050405020304" pitchFamily="18" charset="0"/>
                <a:cs typeface="Times New Roman" panose="02020603050405020304" pitchFamily="18" charset="0"/>
              </a:rPr>
              <a:t>,</a:t>
            </a:r>
            <a:r>
              <a:rPr lang="vi-VN" sz="2400" i="1" dirty="0">
                <a:solidFill>
                  <a:srgbClr val="FF0000"/>
                </a:solidFill>
                <a:latin typeface="Times New Roman" panose="02020603050405020304" pitchFamily="18" charset="0"/>
                <a:cs typeface="Times New Roman" panose="02020603050405020304" pitchFamily="18" charset="0"/>
              </a:rPr>
              <a:t> n khoản 1 Điều 2 </a:t>
            </a:r>
            <a:r>
              <a:rPr lang="vi-VN" sz="2400" b="1" dirty="0">
                <a:solidFill>
                  <a:srgbClr val="0000FF"/>
                </a:solidFill>
                <a:latin typeface="Times New Roman" panose="02020603050405020304" pitchFamily="18" charset="0"/>
                <a:cs typeface="Times New Roman" panose="02020603050405020304" pitchFamily="18" charset="0"/>
              </a:rPr>
              <a:t>của Luật này nếu nộp qua </a:t>
            </a:r>
            <a:r>
              <a:rPr lang="en-US" sz="2400" b="1" dirty="0">
                <a:solidFill>
                  <a:srgbClr val="0000FF"/>
                </a:solidFill>
                <a:latin typeface="Times New Roman" panose="02020603050405020304" pitchFamily="18" charset="0"/>
                <a:cs typeface="Times New Roman" panose="02020603050405020304" pitchFamily="18" charset="0"/>
              </a:rPr>
              <a:t>NSDLĐ </a:t>
            </a:r>
            <a:r>
              <a:rPr lang="vi-VN" sz="2400" b="1" dirty="0">
                <a:solidFill>
                  <a:srgbClr val="0000FF"/>
                </a:solidFill>
                <a:latin typeface="Times New Roman" panose="02020603050405020304" pitchFamily="18" charset="0"/>
                <a:cs typeface="Times New Roman" panose="02020603050405020304" pitchFamily="18" charset="0"/>
              </a:rPr>
              <a:t>thì thực hiện theo </a:t>
            </a:r>
            <a:r>
              <a:rPr lang="vi-VN" sz="2400" b="1" dirty="0" smtClean="0">
                <a:solidFill>
                  <a:srgbClr val="0000FF"/>
                </a:solidFill>
                <a:latin typeface="Times New Roman" panose="02020603050405020304" pitchFamily="18" charset="0"/>
                <a:cs typeface="Times New Roman" panose="02020603050405020304" pitchFamily="18" charset="0"/>
              </a:rPr>
              <a:t>khoản 1</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như</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trên</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a,b</a:t>
            </a:r>
            <a:r>
              <a:rPr lang="en-US" sz="2400" b="1" dirty="0" smtClean="0">
                <a:solidFill>
                  <a:srgbClr val="0000FF"/>
                </a:solidFill>
                <a:latin typeface="Times New Roman" panose="02020603050405020304" pitchFamily="18" charset="0"/>
                <a:cs typeface="Times New Roman" panose="02020603050405020304" pitchFamily="18" charset="0"/>
              </a:rPr>
              <a:t>)</a:t>
            </a:r>
            <a:r>
              <a:rPr lang="vi-VN" sz="2400" b="1" dirty="0" smtClean="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nếu tự nộp thì hồ sơ là Tờ khai đăng ký tham gia </a:t>
            </a:r>
            <a:r>
              <a:rPr lang="en-US" sz="2400" b="1" dirty="0">
                <a:solidFill>
                  <a:srgbClr val="0000FF"/>
                </a:solidFill>
                <a:latin typeface="Times New Roman" panose="02020603050405020304" pitchFamily="18" charset="0"/>
                <a:cs typeface="Times New Roman" panose="02020603050405020304" pitchFamily="18" charset="0"/>
              </a:rPr>
              <a:t>BHXH </a:t>
            </a:r>
            <a:r>
              <a:rPr lang="vi-VN" sz="2400" b="1" dirty="0">
                <a:solidFill>
                  <a:srgbClr val="0000FF"/>
                </a:solidFill>
                <a:latin typeface="Times New Roman" panose="02020603050405020304" pitchFamily="18" charset="0"/>
                <a:cs typeface="Times New Roman" panose="02020603050405020304" pitchFamily="18" charset="0"/>
              </a:rPr>
              <a:t>của </a:t>
            </a:r>
            <a:r>
              <a:rPr lang="en-US" sz="2400" b="1" dirty="0" smtClean="0">
                <a:solidFill>
                  <a:srgbClr val="0000FF"/>
                </a:solidFill>
                <a:latin typeface="Times New Roman" panose="02020603050405020304" pitchFamily="18" charset="0"/>
                <a:cs typeface="Times New Roman" panose="02020603050405020304" pitchFamily="18" charset="0"/>
              </a:rPr>
              <a:t>NLĐ (b).</a:t>
            </a:r>
          </a:p>
          <a:p>
            <a:pPr marL="12700" lvl="1" algn="just">
              <a:lnSpc>
                <a:spcPct val="100000"/>
              </a:lnSpc>
              <a:spcBef>
                <a:spcPts val="300"/>
              </a:spcBef>
              <a:tabLst>
                <a:tab pos="354965" algn="l"/>
              </a:tabLst>
            </a:pPr>
            <a:r>
              <a:rPr lang="en-US" sz="2400" b="1" dirty="0" smtClean="0">
                <a:solidFill>
                  <a:srgbClr val="0000FF"/>
                </a:solidFill>
                <a:latin typeface="Times New Roman" panose="02020603050405020304" pitchFamily="18" charset="0"/>
                <a:cs typeface="Times New Roman" panose="02020603050405020304" pitchFamily="18" charset="0"/>
              </a:rPr>
              <a:t>3.Tham </a:t>
            </a:r>
            <a:r>
              <a:rPr lang="en-US" sz="2400" b="1" dirty="0" err="1">
                <a:solidFill>
                  <a:srgbClr val="0000FF"/>
                </a:solidFill>
                <a:latin typeface="Times New Roman" panose="02020603050405020304" pitchFamily="18" charset="0"/>
                <a:cs typeface="Times New Roman" panose="02020603050405020304" pitchFamily="18" charset="0"/>
              </a:rPr>
              <a:t>gia</a:t>
            </a:r>
            <a:r>
              <a:rPr lang="en-US" sz="2400" b="1" dirty="0">
                <a:solidFill>
                  <a:srgbClr val="0000FF"/>
                </a:solidFill>
                <a:latin typeface="Times New Roman" panose="02020603050405020304" pitchFamily="18" charset="0"/>
                <a:cs typeface="Times New Roman" panose="02020603050405020304" pitchFamily="18" charset="0"/>
              </a:rPr>
              <a:t> BHXH </a:t>
            </a:r>
            <a:r>
              <a:rPr lang="en-US" sz="2400" b="1" dirty="0" err="1" smtClean="0">
                <a:solidFill>
                  <a:srgbClr val="0000FF"/>
                </a:solidFill>
                <a:latin typeface="Times New Roman" panose="02020603050405020304" pitchFamily="18" charset="0"/>
                <a:cs typeface="Times New Roman" panose="02020603050405020304" pitchFamily="18" charset="0"/>
              </a:rPr>
              <a:t>tự</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nguyện</a:t>
            </a:r>
            <a:r>
              <a:rPr lang="en-US" sz="2400" b="1" dirty="0" smtClean="0">
                <a:solidFill>
                  <a:srgbClr val="0000FF"/>
                </a:solidFill>
                <a:latin typeface="Times New Roman" panose="02020603050405020304" pitchFamily="18" charset="0"/>
                <a:cs typeface="Times New Roman" panose="02020603050405020304" pitchFamily="18" charset="0"/>
              </a:rPr>
              <a:t>: T</a:t>
            </a:r>
            <a:r>
              <a:rPr lang="vi-VN" sz="2400" b="1" dirty="0" smtClean="0">
                <a:solidFill>
                  <a:srgbClr val="0000FF"/>
                </a:solidFill>
                <a:latin typeface="Times New Roman" panose="02020603050405020304" pitchFamily="18" charset="0"/>
                <a:cs typeface="Times New Roman" panose="02020603050405020304" pitchFamily="18" charset="0"/>
              </a:rPr>
              <a:t>ờ </a:t>
            </a:r>
            <a:r>
              <a:rPr lang="vi-VN" sz="2400" b="1" dirty="0">
                <a:solidFill>
                  <a:srgbClr val="0000FF"/>
                </a:solidFill>
                <a:latin typeface="Times New Roman" panose="02020603050405020304" pitchFamily="18" charset="0"/>
                <a:cs typeface="Times New Roman" panose="02020603050405020304" pitchFamily="18" charset="0"/>
              </a:rPr>
              <a:t>khai đăng ký tham gia </a:t>
            </a:r>
            <a:r>
              <a:rPr lang="en-US" sz="2400" b="1" dirty="0" smtClean="0">
                <a:solidFill>
                  <a:srgbClr val="0000FF"/>
                </a:solidFill>
                <a:latin typeface="Times New Roman" panose="02020603050405020304" pitchFamily="18" charset="0"/>
                <a:cs typeface="Times New Roman" panose="02020603050405020304" pitchFamily="18" charset="0"/>
              </a:rPr>
              <a:t>BHXH </a:t>
            </a:r>
            <a:r>
              <a:rPr lang="vi-VN" sz="2400" b="1" dirty="0" smtClean="0">
                <a:solidFill>
                  <a:srgbClr val="0000FF"/>
                </a:solidFill>
                <a:latin typeface="Times New Roman" panose="02020603050405020304" pitchFamily="18" charset="0"/>
                <a:cs typeface="Times New Roman" panose="02020603050405020304" pitchFamily="18" charset="0"/>
              </a:rPr>
              <a:t>của </a:t>
            </a:r>
            <a:r>
              <a:rPr lang="vi-VN" sz="2400" b="1" dirty="0">
                <a:solidFill>
                  <a:srgbClr val="0000FF"/>
                </a:solidFill>
                <a:latin typeface="Times New Roman" panose="02020603050405020304" pitchFamily="18" charset="0"/>
                <a:cs typeface="Times New Roman" panose="02020603050405020304" pitchFamily="18" charset="0"/>
              </a:rPr>
              <a:t>người tham gia </a:t>
            </a:r>
            <a:r>
              <a:rPr lang="en-US" sz="2400" b="1" dirty="0" smtClean="0">
                <a:solidFill>
                  <a:srgbClr val="0000FF"/>
                </a:solidFill>
                <a:latin typeface="Times New Roman" panose="02020603050405020304" pitchFamily="18" charset="0"/>
                <a:cs typeface="Times New Roman" panose="02020603050405020304" pitchFamily="18" charset="0"/>
              </a:rPr>
              <a:t>BHXH </a:t>
            </a:r>
            <a:r>
              <a:rPr lang="vi-VN" sz="2400" b="1" dirty="0" smtClean="0">
                <a:solidFill>
                  <a:srgbClr val="0000FF"/>
                </a:solidFill>
                <a:latin typeface="Times New Roman" panose="02020603050405020304" pitchFamily="18" charset="0"/>
                <a:cs typeface="Times New Roman" panose="02020603050405020304" pitchFamily="18" charset="0"/>
              </a:rPr>
              <a:t>tự </a:t>
            </a:r>
            <a:r>
              <a:rPr lang="vi-VN" sz="2400" b="1" dirty="0">
                <a:solidFill>
                  <a:srgbClr val="0000FF"/>
                </a:solidFill>
                <a:latin typeface="Times New Roman" panose="02020603050405020304" pitchFamily="18" charset="0"/>
                <a:cs typeface="Times New Roman" panose="02020603050405020304" pitchFamily="18" charset="0"/>
              </a:rPr>
              <a:t>nguyện</a:t>
            </a:r>
            <a:r>
              <a:rPr lang="af-ZA" sz="2400" b="1" dirty="0">
                <a:solidFill>
                  <a:srgbClr val="0000FF"/>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423855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3979" y="453868"/>
            <a:ext cx="5525574" cy="523220"/>
          </a:xfrm>
          <a:prstGeom prst="rect">
            <a:avLst/>
          </a:prstGeom>
          <a:solidFill>
            <a:schemeClr val="bg1"/>
          </a:solidFill>
        </p:spPr>
        <p:txBody>
          <a:bodyPr wrap="square">
            <a:spAutoFit/>
          </a:bodyPr>
          <a:lstStyle/>
          <a:p>
            <a:pPr algn="ctr"/>
            <a:r>
              <a:rPr lang="en" sz="28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NHỮNG NỘI DUNG CHÍNH:</a:t>
            </a:r>
            <a:endParaRPr lang="en-US" sz="2800" dirty="0">
              <a:solidFill>
                <a:srgbClr val="FF0000"/>
              </a:solidFill>
            </a:endParaRPr>
          </a:p>
        </p:txBody>
      </p:sp>
      <p:grpSp>
        <p:nvGrpSpPr>
          <p:cNvPr id="9" name="object 3"/>
          <p:cNvGrpSpPr/>
          <p:nvPr/>
        </p:nvGrpSpPr>
        <p:grpSpPr>
          <a:xfrm>
            <a:off x="2053275" y="1990958"/>
            <a:ext cx="7030912" cy="930231"/>
            <a:chOff x="2313911" y="1174540"/>
            <a:chExt cx="6506873" cy="930231"/>
          </a:xfrm>
        </p:grpSpPr>
        <p:sp>
          <p:nvSpPr>
            <p:cNvPr id="10" name="object 4"/>
            <p:cNvSpPr/>
            <p:nvPr/>
          </p:nvSpPr>
          <p:spPr>
            <a:xfrm>
              <a:off x="2750819" y="1385316"/>
              <a:ext cx="6069965" cy="719455"/>
            </a:xfrm>
            <a:custGeom>
              <a:avLst/>
              <a:gdLst/>
              <a:ahLst/>
              <a:cxnLst/>
              <a:rect l="l" t="t" r="r" b="b"/>
              <a:pathLst>
                <a:path w="6069965" h="719455">
                  <a:moveTo>
                    <a:pt x="5709920" y="0"/>
                  </a:moveTo>
                  <a:lnTo>
                    <a:pt x="0" y="0"/>
                  </a:lnTo>
                  <a:lnTo>
                    <a:pt x="0" y="719201"/>
                  </a:lnTo>
                  <a:lnTo>
                    <a:pt x="5709920" y="719201"/>
                  </a:lnTo>
                  <a:lnTo>
                    <a:pt x="6069583" y="359537"/>
                  </a:lnTo>
                  <a:lnTo>
                    <a:pt x="5709920" y="0"/>
                  </a:lnTo>
                  <a:close/>
                </a:path>
              </a:pathLst>
            </a:custGeom>
            <a:solidFill>
              <a:srgbClr val="F8B0A1"/>
            </a:solidFill>
          </p:spPr>
          <p:txBody>
            <a:bodyPr wrap="square" lIns="0" tIns="0" rIns="0" bIns="0" rtlCol="0"/>
            <a:lstStyle/>
            <a:p>
              <a:endParaRPr/>
            </a:p>
          </p:txBody>
        </p:sp>
        <p:sp>
          <p:nvSpPr>
            <p:cNvPr id="11" name="object 5"/>
            <p:cNvSpPr/>
            <p:nvPr/>
          </p:nvSpPr>
          <p:spPr>
            <a:xfrm>
              <a:off x="2466819" y="1324356"/>
              <a:ext cx="6201058" cy="719455"/>
            </a:xfrm>
            <a:custGeom>
              <a:avLst/>
              <a:gdLst/>
              <a:ahLst/>
              <a:cxnLst/>
              <a:rect l="l" t="t" r="r" b="b"/>
              <a:pathLst>
                <a:path w="5916295" h="719455">
                  <a:moveTo>
                    <a:pt x="5555996" y="0"/>
                  </a:moveTo>
                  <a:lnTo>
                    <a:pt x="0" y="0"/>
                  </a:lnTo>
                  <a:lnTo>
                    <a:pt x="0" y="719201"/>
                  </a:lnTo>
                  <a:lnTo>
                    <a:pt x="5555996" y="719201"/>
                  </a:lnTo>
                  <a:lnTo>
                    <a:pt x="5915786" y="359537"/>
                  </a:lnTo>
                  <a:lnTo>
                    <a:pt x="5555996" y="0"/>
                  </a:lnTo>
                  <a:close/>
                </a:path>
              </a:pathLst>
            </a:custGeom>
            <a:solidFill>
              <a:srgbClr val="FFFFFF"/>
            </a:solidFill>
          </p:spPr>
          <p:txBody>
            <a:bodyPr wrap="square" lIns="0" tIns="0" rIns="0" bIns="0" rtlCol="0"/>
            <a:lstStyle/>
            <a:p>
              <a:endParaRPr/>
            </a:p>
          </p:txBody>
        </p:sp>
        <p:sp>
          <p:nvSpPr>
            <p:cNvPr id="12" name="object 6"/>
            <p:cNvSpPr/>
            <p:nvPr/>
          </p:nvSpPr>
          <p:spPr>
            <a:xfrm>
              <a:off x="2751581" y="1325118"/>
              <a:ext cx="5916295" cy="719455"/>
            </a:xfrm>
            <a:custGeom>
              <a:avLst/>
              <a:gdLst/>
              <a:ahLst/>
              <a:cxnLst/>
              <a:rect l="l" t="t" r="r" b="b"/>
              <a:pathLst>
                <a:path w="5916295" h="719455">
                  <a:moveTo>
                    <a:pt x="0" y="0"/>
                  </a:moveTo>
                  <a:lnTo>
                    <a:pt x="5555996" y="0"/>
                  </a:lnTo>
                  <a:lnTo>
                    <a:pt x="5915787" y="359537"/>
                  </a:lnTo>
                  <a:lnTo>
                    <a:pt x="5555996" y="719201"/>
                  </a:lnTo>
                  <a:lnTo>
                    <a:pt x="0" y="719201"/>
                  </a:lnTo>
                  <a:lnTo>
                    <a:pt x="0" y="0"/>
                  </a:lnTo>
                  <a:close/>
                </a:path>
              </a:pathLst>
            </a:custGeom>
            <a:ln w="38100">
              <a:solidFill>
                <a:srgbClr val="F8B0A1"/>
              </a:solidFill>
            </a:ln>
          </p:spPr>
          <p:txBody>
            <a:bodyPr wrap="square" lIns="0" tIns="0" rIns="0" bIns="0" rtlCol="0"/>
            <a:lstStyle/>
            <a:p>
              <a:endParaRPr/>
            </a:p>
          </p:txBody>
        </p:sp>
        <p:sp>
          <p:nvSpPr>
            <p:cNvPr id="13" name="object 7"/>
            <p:cNvSpPr/>
            <p:nvPr/>
          </p:nvSpPr>
          <p:spPr>
            <a:xfrm>
              <a:off x="2313911" y="1174540"/>
              <a:ext cx="914400" cy="914400"/>
            </a:xfrm>
            <a:custGeom>
              <a:avLst/>
              <a:gdLst/>
              <a:ahLst/>
              <a:cxnLst/>
              <a:rect l="l" t="t" r="r" b="b"/>
              <a:pathLst>
                <a:path w="914400" h="914400">
                  <a:moveTo>
                    <a:pt x="457200" y="0"/>
                  </a:moveTo>
                  <a:lnTo>
                    <a:pt x="0" y="457200"/>
                  </a:lnTo>
                  <a:lnTo>
                    <a:pt x="457200" y="914399"/>
                  </a:lnTo>
                  <a:lnTo>
                    <a:pt x="914400" y="457200"/>
                  </a:lnTo>
                  <a:lnTo>
                    <a:pt x="457200" y="0"/>
                  </a:lnTo>
                  <a:close/>
                </a:path>
              </a:pathLst>
            </a:custGeom>
            <a:solidFill>
              <a:srgbClr val="F8B0A1"/>
            </a:solidFill>
          </p:spPr>
          <p:txBody>
            <a:bodyPr wrap="square" lIns="0" tIns="0" rIns="0" bIns="0" rtlCol="0"/>
            <a:lstStyle/>
            <a:p>
              <a:endParaRPr/>
            </a:p>
          </p:txBody>
        </p:sp>
      </p:grpSp>
      <p:sp>
        <p:nvSpPr>
          <p:cNvPr id="14" name="object 9"/>
          <p:cNvSpPr txBox="1"/>
          <p:nvPr/>
        </p:nvSpPr>
        <p:spPr>
          <a:xfrm>
            <a:off x="2861316" y="4004782"/>
            <a:ext cx="222885" cy="452120"/>
          </a:xfrm>
          <a:prstGeom prst="rect">
            <a:avLst/>
          </a:prstGeom>
        </p:spPr>
        <p:txBody>
          <a:bodyPr vert="horz" wrap="square" lIns="0" tIns="12065" rIns="0" bIns="0" rtlCol="0">
            <a:spAutoFit/>
          </a:bodyPr>
          <a:lstStyle/>
          <a:p>
            <a:pPr marL="12700">
              <a:lnSpc>
                <a:spcPct val="100000"/>
              </a:lnSpc>
              <a:spcBef>
                <a:spcPts val="95"/>
              </a:spcBef>
            </a:pPr>
            <a:r>
              <a:rPr sz="2800" b="1" spc="-50" dirty="0">
                <a:solidFill>
                  <a:srgbClr val="FFFFFF"/>
                </a:solidFill>
                <a:latin typeface="Arial"/>
                <a:cs typeface="Arial"/>
              </a:rPr>
              <a:t>1</a:t>
            </a:r>
            <a:endParaRPr sz="2800" dirty="0">
              <a:latin typeface="Arial"/>
              <a:cs typeface="Arial"/>
            </a:endParaRPr>
          </a:p>
        </p:txBody>
      </p:sp>
      <p:sp>
        <p:nvSpPr>
          <p:cNvPr id="3" name="Rectangle 2"/>
          <p:cNvSpPr/>
          <p:nvPr/>
        </p:nvSpPr>
        <p:spPr>
          <a:xfrm>
            <a:off x="2972758" y="2259870"/>
            <a:ext cx="5638674" cy="492443"/>
          </a:xfrm>
          <a:prstGeom prst="rect">
            <a:avLst/>
          </a:prstGeom>
        </p:spPr>
        <p:txBody>
          <a:bodyPr wrap="square">
            <a:spAutoFit/>
          </a:bodyPr>
          <a:lstStyle/>
          <a:p>
            <a:r>
              <a:rPr lang="en-US" sz="2600" b="1" dirty="0" smtClean="0">
                <a:solidFill>
                  <a:srgbClr val="0000FF"/>
                </a:solidFill>
                <a:latin typeface="Times New Roman" panose="02020603050405020304" pitchFamily="18" charset="0"/>
                <a:cs typeface="Times New Roman" panose="02020603050405020304" pitchFamily="18" charset="0"/>
              </a:rPr>
              <a:t>PHẦN 1: GIỚI THIỆU CHUNG</a:t>
            </a:r>
            <a:endParaRPr lang="en-US" sz="2600" dirty="0">
              <a:solidFill>
                <a:srgbClr val="0000FF"/>
              </a:solidFill>
            </a:endParaRPr>
          </a:p>
        </p:txBody>
      </p:sp>
      <p:grpSp>
        <p:nvGrpSpPr>
          <p:cNvPr id="15" name="object 11"/>
          <p:cNvGrpSpPr/>
          <p:nvPr/>
        </p:nvGrpSpPr>
        <p:grpSpPr>
          <a:xfrm>
            <a:off x="2023509" y="3151821"/>
            <a:ext cx="7052838" cy="915459"/>
            <a:chOff x="2290572" y="2269573"/>
            <a:chExt cx="6527165" cy="915459"/>
          </a:xfrm>
        </p:grpSpPr>
        <p:sp>
          <p:nvSpPr>
            <p:cNvPr id="16" name="object 12"/>
            <p:cNvSpPr/>
            <p:nvPr/>
          </p:nvSpPr>
          <p:spPr>
            <a:xfrm>
              <a:off x="2747772" y="2464307"/>
              <a:ext cx="6069965" cy="720725"/>
            </a:xfrm>
            <a:custGeom>
              <a:avLst/>
              <a:gdLst/>
              <a:ahLst/>
              <a:cxnLst/>
              <a:rect l="l" t="t" r="r" b="b"/>
              <a:pathLst>
                <a:path w="6069965" h="720725">
                  <a:moveTo>
                    <a:pt x="5709158" y="0"/>
                  </a:moveTo>
                  <a:lnTo>
                    <a:pt x="0" y="0"/>
                  </a:lnTo>
                  <a:lnTo>
                    <a:pt x="0" y="720344"/>
                  </a:lnTo>
                  <a:lnTo>
                    <a:pt x="5709158" y="720344"/>
                  </a:lnTo>
                  <a:lnTo>
                    <a:pt x="6069583" y="360172"/>
                  </a:lnTo>
                  <a:lnTo>
                    <a:pt x="5709158" y="0"/>
                  </a:lnTo>
                  <a:close/>
                </a:path>
              </a:pathLst>
            </a:custGeom>
            <a:solidFill>
              <a:srgbClr val="A2B4EA"/>
            </a:solidFill>
          </p:spPr>
          <p:txBody>
            <a:bodyPr wrap="square" lIns="0" tIns="0" rIns="0" bIns="0" rtlCol="0"/>
            <a:lstStyle/>
            <a:p>
              <a:endParaRPr/>
            </a:p>
          </p:txBody>
        </p:sp>
        <p:sp>
          <p:nvSpPr>
            <p:cNvPr id="17" name="object 13"/>
            <p:cNvSpPr/>
            <p:nvPr/>
          </p:nvSpPr>
          <p:spPr>
            <a:xfrm>
              <a:off x="2749296" y="2403347"/>
              <a:ext cx="5914390" cy="720725"/>
            </a:xfrm>
            <a:custGeom>
              <a:avLst/>
              <a:gdLst/>
              <a:ahLst/>
              <a:cxnLst/>
              <a:rect l="l" t="t" r="r" b="b"/>
              <a:pathLst>
                <a:path w="5914390" h="720725">
                  <a:moveTo>
                    <a:pt x="5554599" y="0"/>
                  </a:moveTo>
                  <a:lnTo>
                    <a:pt x="0" y="0"/>
                  </a:lnTo>
                  <a:lnTo>
                    <a:pt x="0" y="720725"/>
                  </a:lnTo>
                  <a:lnTo>
                    <a:pt x="5554599" y="720725"/>
                  </a:lnTo>
                  <a:lnTo>
                    <a:pt x="5914262" y="360299"/>
                  </a:lnTo>
                  <a:lnTo>
                    <a:pt x="5554599" y="0"/>
                  </a:lnTo>
                  <a:close/>
                </a:path>
              </a:pathLst>
            </a:custGeom>
            <a:solidFill>
              <a:srgbClr val="FFFFFF"/>
            </a:solidFill>
          </p:spPr>
          <p:txBody>
            <a:bodyPr wrap="square" lIns="0" tIns="0" rIns="0" bIns="0" rtlCol="0"/>
            <a:lstStyle/>
            <a:p>
              <a:endParaRPr/>
            </a:p>
          </p:txBody>
        </p:sp>
        <p:sp>
          <p:nvSpPr>
            <p:cNvPr id="18" name="object 14"/>
            <p:cNvSpPr/>
            <p:nvPr/>
          </p:nvSpPr>
          <p:spPr>
            <a:xfrm>
              <a:off x="2750058" y="2404109"/>
              <a:ext cx="5914390" cy="720725"/>
            </a:xfrm>
            <a:custGeom>
              <a:avLst/>
              <a:gdLst/>
              <a:ahLst/>
              <a:cxnLst/>
              <a:rect l="l" t="t" r="r" b="b"/>
              <a:pathLst>
                <a:path w="5914390" h="720725">
                  <a:moveTo>
                    <a:pt x="0" y="0"/>
                  </a:moveTo>
                  <a:lnTo>
                    <a:pt x="5554599" y="0"/>
                  </a:lnTo>
                  <a:lnTo>
                    <a:pt x="5914263" y="360298"/>
                  </a:lnTo>
                  <a:lnTo>
                    <a:pt x="5554599" y="720725"/>
                  </a:lnTo>
                  <a:lnTo>
                    <a:pt x="0" y="720725"/>
                  </a:lnTo>
                  <a:lnTo>
                    <a:pt x="0" y="0"/>
                  </a:lnTo>
                  <a:close/>
                </a:path>
              </a:pathLst>
            </a:custGeom>
            <a:ln w="38100">
              <a:solidFill>
                <a:srgbClr val="A2B4EA"/>
              </a:solidFill>
            </a:ln>
          </p:spPr>
          <p:txBody>
            <a:bodyPr wrap="square" lIns="0" tIns="0" rIns="0" bIns="0" rtlCol="0"/>
            <a:lstStyle/>
            <a:p>
              <a:endParaRPr/>
            </a:p>
          </p:txBody>
        </p:sp>
        <p:sp>
          <p:nvSpPr>
            <p:cNvPr id="19" name="object 15"/>
            <p:cNvSpPr/>
            <p:nvPr/>
          </p:nvSpPr>
          <p:spPr>
            <a:xfrm>
              <a:off x="2290572" y="2269573"/>
              <a:ext cx="914400" cy="914400"/>
            </a:xfrm>
            <a:custGeom>
              <a:avLst/>
              <a:gdLst/>
              <a:ahLst/>
              <a:cxnLst/>
              <a:rect l="l" t="t" r="r" b="b"/>
              <a:pathLst>
                <a:path w="914400" h="914400">
                  <a:moveTo>
                    <a:pt x="457200" y="0"/>
                  </a:moveTo>
                  <a:lnTo>
                    <a:pt x="0" y="457200"/>
                  </a:lnTo>
                  <a:lnTo>
                    <a:pt x="457200" y="914400"/>
                  </a:lnTo>
                  <a:lnTo>
                    <a:pt x="914400" y="457200"/>
                  </a:lnTo>
                  <a:lnTo>
                    <a:pt x="457200" y="0"/>
                  </a:lnTo>
                  <a:close/>
                </a:path>
              </a:pathLst>
            </a:custGeom>
            <a:solidFill>
              <a:srgbClr val="A2B4EA"/>
            </a:solidFill>
          </p:spPr>
          <p:txBody>
            <a:bodyPr wrap="square" lIns="0" tIns="0" rIns="0" bIns="0" rtlCol="0"/>
            <a:lstStyle/>
            <a:p>
              <a:endParaRPr/>
            </a:p>
          </p:txBody>
        </p:sp>
      </p:grpSp>
      <p:sp>
        <p:nvSpPr>
          <p:cNvPr id="25" name="object 21"/>
          <p:cNvSpPr txBox="1"/>
          <p:nvPr/>
        </p:nvSpPr>
        <p:spPr>
          <a:xfrm>
            <a:off x="2876873" y="5042753"/>
            <a:ext cx="222885" cy="452120"/>
          </a:xfrm>
          <a:prstGeom prst="rect">
            <a:avLst/>
          </a:prstGeom>
        </p:spPr>
        <p:txBody>
          <a:bodyPr vert="horz" wrap="square" lIns="0" tIns="12065" rIns="0" bIns="0" rtlCol="0">
            <a:spAutoFit/>
          </a:bodyPr>
          <a:lstStyle/>
          <a:p>
            <a:pPr marL="12700">
              <a:lnSpc>
                <a:spcPct val="100000"/>
              </a:lnSpc>
              <a:spcBef>
                <a:spcPts val="95"/>
              </a:spcBef>
            </a:pPr>
            <a:r>
              <a:rPr sz="2800" b="1" spc="-50" dirty="0">
                <a:solidFill>
                  <a:srgbClr val="FFFFFF"/>
                </a:solidFill>
                <a:latin typeface="Arial"/>
                <a:cs typeface="Arial"/>
              </a:rPr>
              <a:t>2</a:t>
            </a:r>
            <a:endParaRPr sz="2800" dirty="0">
              <a:latin typeface="Arial"/>
              <a:cs typeface="Arial"/>
            </a:endParaRPr>
          </a:p>
        </p:txBody>
      </p:sp>
      <p:sp>
        <p:nvSpPr>
          <p:cNvPr id="5" name="Rectangle 4"/>
          <p:cNvSpPr/>
          <p:nvPr/>
        </p:nvSpPr>
        <p:spPr>
          <a:xfrm>
            <a:off x="3033822" y="3378560"/>
            <a:ext cx="5144891" cy="492443"/>
          </a:xfrm>
          <a:prstGeom prst="rect">
            <a:avLst/>
          </a:prstGeom>
        </p:spPr>
        <p:txBody>
          <a:bodyPr wrap="square">
            <a:spAutoFit/>
          </a:bodyPr>
          <a:lstStyle/>
          <a:p>
            <a:pPr lvl="0"/>
            <a:r>
              <a:rPr lang="en-US" altLang="en-US" sz="2600" b="1" dirty="0" smtClean="0">
                <a:solidFill>
                  <a:srgbClr val="0000FF"/>
                </a:solidFill>
                <a:latin typeface="Times New Roman" pitchFamily="18" charset="0"/>
                <a:cs typeface="Times New Roman" pitchFamily="18" charset="0"/>
              </a:rPr>
              <a:t>PHẦN 2: NHỮNG ĐIỂM MỚI</a:t>
            </a:r>
            <a:endParaRPr lang="en-US" sz="2600" dirty="0"/>
          </a:p>
        </p:txBody>
      </p:sp>
    </p:spTree>
    <p:extLst>
      <p:ext uri="{BB962C8B-B14F-4D97-AF65-F5344CB8AC3E}">
        <p14:creationId xmlns:p14="http://schemas.microsoft.com/office/powerpoint/2010/main" val="399840420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ChangeArrowheads="1"/>
          </p:cNvSpPr>
          <p:nvPr/>
        </p:nvSpPr>
        <p:spPr bwMode="gray">
          <a:xfrm>
            <a:off x="521703" y="875734"/>
            <a:ext cx="8439329"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smtClean="0">
                <a:solidFill>
                  <a:srgbClr val="FF0000"/>
                </a:solidFill>
                <a:latin typeface="Times New Roman" pitchFamily="18" charset="0"/>
                <a:cs typeface="Times New Roman" pitchFamily="18" charset="0"/>
              </a:rPr>
              <a:t>5.</a:t>
            </a:r>
            <a:r>
              <a:rPr lang="en-US" sz="2600" b="1" dirty="0" smtClean="0">
                <a:solidFill>
                  <a:srgbClr val="FF0000"/>
                </a:solidFill>
                <a:latin typeface="Times New Roman" pitchFamily="18" charset="0"/>
                <a:cs typeface="Times New Roman" pitchFamily="18" charset="0"/>
              </a:rPr>
              <a:t> </a:t>
            </a:r>
            <a:r>
              <a:rPr lang="en-US" sz="2600" b="1" dirty="0">
                <a:solidFill>
                  <a:srgbClr val="FF0000"/>
                </a:solidFill>
                <a:latin typeface="Times New Roman" pitchFamily="18" charset="0"/>
                <a:cs typeface="Times New Roman" pitchFamily="18" charset="0"/>
              </a:rPr>
              <a:t>ĐĂNG KÝ THAM GIA BẢO HIỂM XÃ HỘI (</a:t>
            </a:r>
            <a:r>
              <a:rPr lang="es-ES" sz="2600" b="1" dirty="0" err="1">
                <a:solidFill>
                  <a:srgbClr val="FF0000"/>
                </a:solidFill>
                <a:latin typeface="Times New Roman" pitchFamily="18" charset="0"/>
                <a:cs typeface="Times New Roman" pitchFamily="18" charset="0"/>
              </a:rPr>
              <a:t>Điều</a:t>
            </a:r>
            <a:r>
              <a:rPr lang="es-ES" sz="2600" b="1" dirty="0">
                <a:solidFill>
                  <a:srgbClr val="FF0000"/>
                </a:solidFill>
                <a:latin typeface="Times New Roman" pitchFamily="18" charset="0"/>
                <a:cs typeface="Times New Roman" pitchFamily="18" charset="0"/>
              </a:rPr>
              <a:t> 7)</a:t>
            </a:r>
            <a:endParaRPr lang="en-US" altLang="en-US" sz="2600" b="1" dirty="0">
              <a:solidFill>
                <a:srgbClr val="FF0000"/>
              </a:solidFill>
              <a:latin typeface="Times New Roman" pitchFamily="18" charset="0"/>
              <a:cs typeface="Times New Roman" pitchFamily="18" charset="0"/>
            </a:endParaRPr>
          </a:p>
        </p:txBody>
      </p:sp>
      <p:sp>
        <p:nvSpPr>
          <p:cNvPr id="11" name="Rectangle 10"/>
          <p:cNvSpPr/>
          <p:nvPr/>
        </p:nvSpPr>
        <p:spPr>
          <a:xfrm>
            <a:off x="521703" y="366931"/>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
        <p:nvSpPr>
          <p:cNvPr id="5" name="Text Placeholder 2"/>
          <p:cNvSpPr txBox="1">
            <a:spLocks/>
          </p:cNvSpPr>
          <p:nvPr/>
        </p:nvSpPr>
        <p:spPr>
          <a:xfrm>
            <a:off x="553414" y="1821728"/>
            <a:ext cx="10804525" cy="45348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0799" indent="0" algn="just">
              <a:buNone/>
            </a:pPr>
            <a:r>
              <a:rPr lang="en-US" b="1" dirty="0" smtClean="0">
                <a:solidFill>
                  <a:srgbClr val="0000FF"/>
                </a:solidFill>
                <a:latin typeface="Times New Roman" panose="02020603050405020304" pitchFamily="18" charset="0"/>
                <a:cs typeface="Times New Roman" panose="02020603050405020304" pitchFamily="18" charset="0"/>
              </a:rPr>
              <a:t>- NSDLĐ </a:t>
            </a:r>
            <a:r>
              <a:rPr lang="vi-VN" b="1" dirty="0" smtClean="0">
                <a:solidFill>
                  <a:srgbClr val="0000FF"/>
                </a:solidFill>
                <a:latin typeface="Times New Roman" panose="02020603050405020304" pitchFamily="18" charset="0"/>
                <a:cs typeface="Times New Roman" panose="02020603050405020304" pitchFamily="18" charset="0"/>
              </a:rPr>
              <a:t>có trách nhiệm kê khai và nộp hồ sơ tham gia </a:t>
            </a:r>
            <a:r>
              <a:rPr lang="en-US" b="1" dirty="0" smtClean="0">
                <a:solidFill>
                  <a:srgbClr val="0000FF"/>
                </a:solidFill>
                <a:latin typeface="Times New Roman" panose="02020603050405020304" pitchFamily="18" charset="0"/>
                <a:cs typeface="Times New Roman" panose="02020603050405020304" pitchFamily="18" charset="0"/>
              </a:rPr>
              <a:t>BHXH</a:t>
            </a:r>
            <a:r>
              <a:rPr lang="vi-VN" b="1" dirty="0" smtClean="0">
                <a:solidFill>
                  <a:srgbClr val="0000FF"/>
                </a:solidFill>
                <a:latin typeface="Times New Roman" panose="02020603050405020304" pitchFamily="18" charset="0"/>
                <a:cs typeface="Times New Roman" panose="02020603050405020304" pitchFamily="18" charset="0"/>
              </a:rPr>
              <a:t> bắt buộc </a:t>
            </a:r>
            <a:r>
              <a:rPr lang="en-US" b="1" dirty="0" err="1" smtClean="0">
                <a:solidFill>
                  <a:srgbClr val="0000FF"/>
                </a:solidFill>
                <a:latin typeface="Times New Roman" panose="02020603050405020304" pitchFamily="18" charset="0"/>
                <a:cs typeface="Times New Roman" panose="02020603050405020304" pitchFamily="18" charset="0"/>
              </a:rPr>
              <a:t>cho</a:t>
            </a:r>
            <a:r>
              <a:rPr lang="en-US" b="1" dirty="0" smtClean="0">
                <a:solidFill>
                  <a:srgbClr val="0000FF"/>
                </a:solidFill>
                <a:latin typeface="Times New Roman" panose="02020603050405020304" pitchFamily="18" charset="0"/>
                <a:cs typeface="Times New Roman" panose="02020603050405020304" pitchFamily="18" charset="0"/>
              </a:rPr>
              <a:t> NLĐ </a:t>
            </a:r>
            <a:r>
              <a:rPr lang="vi-VN" b="1" dirty="0" smtClean="0">
                <a:solidFill>
                  <a:srgbClr val="0000FF"/>
                </a:solidFill>
                <a:latin typeface="Times New Roman" panose="02020603050405020304" pitchFamily="18" charset="0"/>
                <a:cs typeface="Times New Roman" panose="02020603050405020304" pitchFamily="18" charset="0"/>
              </a:rPr>
              <a:t>theo quy định </a:t>
            </a:r>
            <a:r>
              <a:rPr lang="vi-VN" b="1" dirty="0" smtClean="0">
                <a:solidFill>
                  <a:srgbClr val="FF0000"/>
                </a:solidFill>
                <a:latin typeface="Times New Roman" panose="02020603050405020304" pitchFamily="18" charset="0"/>
                <a:cs typeface="Times New Roman" panose="02020603050405020304" pitchFamily="18" charset="0"/>
              </a:rPr>
              <a:t>trong thời hạn 30 ngày </a:t>
            </a:r>
            <a:r>
              <a:rPr lang="vi-VN" b="1" dirty="0" smtClean="0">
                <a:solidFill>
                  <a:srgbClr val="0000FF"/>
                </a:solidFill>
                <a:latin typeface="Times New Roman" panose="02020603050405020304" pitchFamily="18" charset="0"/>
                <a:cs typeface="Times New Roman" panose="02020603050405020304" pitchFamily="18" charset="0"/>
              </a:rPr>
              <a:t>kể từ ngày </a:t>
            </a:r>
            <a:r>
              <a:rPr lang="en-US" b="1" dirty="0" smtClean="0">
                <a:solidFill>
                  <a:srgbClr val="0000FF"/>
                </a:solidFill>
                <a:latin typeface="Times New Roman" panose="02020603050405020304" pitchFamily="18" charset="0"/>
                <a:cs typeface="Times New Roman" panose="02020603050405020304" pitchFamily="18" charset="0"/>
              </a:rPr>
              <a:t>NLĐ </a:t>
            </a:r>
            <a:r>
              <a:rPr lang="vi-VN" b="1" dirty="0" smtClean="0">
                <a:solidFill>
                  <a:srgbClr val="0000FF"/>
                </a:solidFill>
                <a:latin typeface="Times New Roman" panose="02020603050405020304" pitchFamily="18" charset="0"/>
                <a:cs typeface="Times New Roman" panose="02020603050405020304" pitchFamily="18" charset="0"/>
              </a:rPr>
              <a:t>thuộc đối tượng tham gia </a:t>
            </a:r>
            <a:r>
              <a:rPr lang="en-US" b="1" dirty="0" smtClean="0">
                <a:solidFill>
                  <a:srgbClr val="0000FF"/>
                </a:solidFill>
                <a:latin typeface="Times New Roman" panose="02020603050405020304" pitchFamily="18" charset="0"/>
                <a:cs typeface="Times New Roman" panose="02020603050405020304" pitchFamily="18" charset="0"/>
              </a:rPr>
              <a:t>BHXH </a:t>
            </a:r>
            <a:r>
              <a:rPr lang="vi-VN" b="1" dirty="0" smtClean="0">
                <a:solidFill>
                  <a:srgbClr val="0000FF"/>
                </a:solidFill>
                <a:latin typeface="Times New Roman" panose="02020603050405020304" pitchFamily="18" charset="0"/>
                <a:cs typeface="Times New Roman" panose="02020603050405020304" pitchFamily="18" charset="0"/>
              </a:rPr>
              <a:t>bắt buộc </a:t>
            </a:r>
            <a:r>
              <a:rPr lang="en-US" i="1" dirty="0" smtClean="0">
                <a:solidFill>
                  <a:srgbClr val="0000FF"/>
                </a:solidFill>
                <a:latin typeface="Times New Roman" panose="02020603050405020304" pitchFamily="18" charset="0"/>
                <a:cs typeface="Times New Roman" panose="02020603050405020304" pitchFamily="18" charset="0"/>
              </a:rPr>
              <a:t>(</a:t>
            </a:r>
            <a:r>
              <a:rPr lang="en-US" i="1" dirty="0" err="1" smtClean="0">
                <a:solidFill>
                  <a:srgbClr val="0000FF"/>
                </a:solidFill>
                <a:latin typeface="Times New Roman" panose="02020603050405020304" pitchFamily="18" charset="0"/>
                <a:cs typeface="Times New Roman" panose="02020603050405020304" pitchFamily="18" charset="0"/>
              </a:rPr>
              <a:t>trừ</a:t>
            </a:r>
            <a:r>
              <a:rPr lang="en-US" i="1" dirty="0" smtClean="0">
                <a:solidFill>
                  <a:srgbClr val="0000FF"/>
                </a:solidFill>
                <a:latin typeface="Times New Roman" panose="02020603050405020304" pitchFamily="18" charset="0"/>
                <a:cs typeface="Times New Roman" panose="02020603050405020304" pitchFamily="18" charset="0"/>
              </a:rPr>
              <a:t> </a:t>
            </a:r>
            <a:r>
              <a:rPr lang="en-US" i="1" dirty="0" err="1" smtClean="0">
                <a:solidFill>
                  <a:srgbClr val="0000FF"/>
                </a:solidFill>
                <a:latin typeface="Times New Roman" panose="02020603050405020304" pitchFamily="18" charset="0"/>
                <a:cs typeface="Times New Roman" panose="02020603050405020304" pitchFamily="18" charset="0"/>
              </a:rPr>
              <a:t>đối</a:t>
            </a:r>
            <a:r>
              <a:rPr lang="en-US" i="1" dirty="0" smtClean="0">
                <a:solidFill>
                  <a:srgbClr val="0000FF"/>
                </a:solidFill>
                <a:latin typeface="Times New Roman" panose="02020603050405020304" pitchFamily="18" charset="0"/>
                <a:cs typeface="Times New Roman" panose="02020603050405020304" pitchFamily="18" charset="0"/>
              </a:rPr>
              <a:t> </a:t>
            </a:r>
            <a:r>
              <a:rPr lang="en-US" i="1" dirty="0" err="1" smtClean="0">
                <a:solidFill>
                  <a:srgbClr val="0000FF"/>
                </a:solidFill>
                <a:latin typeface="Times New Roman" panose="02020603050405020304" pitchFamily="18" charset="0"/>
                <a:cs typeface="Times New Roman" panose="02020603050405020304" pitchFamily="18" charset="0"/>
              </a:rPr>
              <a:t>tượng</a:t>
            </a:r>
            <a:r>
              <a:rPr lang="en-US" i="1" dirty="0" smtClean="0">
                <a:solidFill>
                  <a:srgbClr val="0000FF"/>
                </a:solidFill>
                <a:latin typeface="Times New Roman" panose="02020603050405020304" pitchFamily="18" charset="0"/>
                <a:cs typeface="Times New Roman" panose="02020603050405020304" pitchFamily="18" charset="0"/>
              </a:rPr>
              <a:t> </a:t>
            </a:r>
            <a:r>
              <a:rPr lang="en-US" i="1" dirty="0" err="1" smtClean="0">
                <a:solidFill>
                  <a:srgbClr val="0000FF"/>
                </a:solidFill>
                <a:latin typeface="Times New Roman" panose="02020603050405020304" pitchFamily="18" charset="0"/>
                <a:cs typeface="Times New Roman" panose="02020603050405020304" pitchFamily="18" charset="0"/>
              </a:rPr>
              <a:t>tại</a:t>
            </a:r>
            <a:r>
              <a:rPr lang="en-US" i="1" dirty="0" smtClean="0">
                <a:solidFill>
                  <a:srgbClr val="0000FF"/>
                </a:solidFill>
                <a:latin typeface="Times New Roman" panose="02020603050405020304" pitchFamily="18" charset="0"/>
                <a:cs typeface="Times New Roman" panose="02020603050405020304" pitchFamily="18" charset="0"/>
              </a:rPr>
              <a:t> </a:t>
            </a:r>
            <a:r>
              <a:rPr lang="en-US" i="1" dirty="0" err="1" smtClean="0">
                <a:solidFill>
                  <a:srgbClr val="0000FF"/>
                </a:solidFill>
                <a:latin typeface="Times New Roman" panose="02020603050405020304" pitchFamily="18" charset="0"/>
                <a:cs typeface="Times New Roman" panose="02020603050405020304" pitchFamily="18" charset="0"/>
              </a:rPr>
              <a:t>điểm</a:t>
            </a:r>
            <a:r>
              <a:rPr lang="en-US" i="1" dirty="0" smtClean="0">
                <a:solidFill>
                  <a:srgbClr val="0000FF"/>
                </a:solidFill>
                <a:latin typeface="Times New Roman" panose="02020603050405020304" pitchFamily="18" charset="0"/>
                <a:cs typeface="Times New Roman" panose="02020603050405020304" pitchFamily="18" charset="0"/>
              </a:rPr>
              <a:t> m, n </a:t>
            </a:r>
            <a:r>
              <a:rPr lang="en-US" i="1" dirty="0" err="1" smtClean="0">
                <a:solidFill>
                  <a:srgbClr val="0000FF"/>
                </a:solidFill>
                <a:latin typeface="Times New Roman" panose="02020603050405020304" pitchFamily="18" charset="0"/>
                <a:cs typeface="Times New Roman" panose="02020603050405020304" pitchFamily="18" charset="0"/>
              </a:rPr>
              <a:t>Khoản</a:t>
            </a:r>
            <a:r>
              <a:rPr lang="en-US" i="1" dirty="0" smtClean="0">
                <a:solidFill>
                  <a:srgbClr val="0000FF"/>
                </a:solidFill>
                <a:latin typeface="Times New Roman" panose="02020603050405020304" pitchFamily="18" charset="0"/>
                <a:cs typeface="Times New Roman" panose="02020603050405020304" pitchFamily="18" charset="0"/>
              </a:rPr>
              <a:t> 1 </a:t>
            </a:r>
            <a:r>
              <a:rPr lang="en-US" i="1" dirty="0" err="1" smtClean="0">
                <a:solidFill>
                  <a:srgbClr val="0000FF"/>
                </a:solidFill>
                <a:latin typeface="Times New Roman" panose="02020603050405020304" pitchFamily="18" charset="0"/>
                <a:cs typeface="Times New Roman" panose="02020603050405020304" pitchFamily="18" charset="0"/>
              </a:rPr>
              <a:t>Điều</a:t>
            </a:r>
            <a:r>
              <a:rPr lang="en-US" i="1" dirty="0" smtClean="0">
                <a:solidFill>
                  <a:srgbClr val="0000FF"/>
                </a:solidFill>
                <a:latin typeface="Times New Roman" panose="02020603050405020304" pitchFamily="18" charset="0"/>
                <a:cs typeface="Times New Roman" panose="02020603050405020304" pitchFamily="18" charset="0"/>
              </a:rPr>
              <a:t> 2)</a:t>
            </a:r>
            <a:r>
              <a:rPr lang="vi-VN" b="1" dirty="0" smtClean="0">
                <a:solidFill>
                  <a:srgbClr val="0000FF"/>
                </a:solidFill>
                <a:latin typeface="Times New Roman" panose="02020603050405020304" pitchFamily="18" charset="0"/>
                <a:cs typeface="Times New Roman" panose="02020603050405020304" pitchFamily="18" charset="0"/>
              </a:rPr>
              <a:t>.</a:t>
            </a:r>
            <a:endParaRPr lang="en-US" b="1" dirty="0" smtClean="0">
              <a:solidFill>
                <a:srgbClr val="0000FF"/>
              </a:solidFill>
              <a:latin typeface="Times New Roman" panose="02020603050405020304" pitchFamily="18" charset="0"/>
              <a:cs typeface="Times New Roman" panose="02020603050405020304" pitchFamily="18" charset="0"/>
            </a:endParaRPr>
          </a:p>
          <a:p>
            <a:pPr marL="50799" lvl="1" indent="0" algn="just">
              <a:spcBef>
                <a:spcPts val="1000"/>
              </a:spcBef>
              <a:buNone/>
            </a:pPr>
            <a:r>
              <a:rPr lang="af-ZA" b="1" dirty="0" smtClean="0">
                <a:solidFill>
                  <a:srgbClr val="0000FF"/>
                </a:solidFill>
                <a:latin typeface="Times New Roman" panose="02020603050405020304" pitchFamily="18" charset="0"/>
                <a:cs typeface="Times New Roman" panose="02020603050405020304" pitchFamily="18" charset="0"/>
              </a:rPr>
              <a:t>- Đ</a:t>
            </a:r>
            <a:r>
              <a:rPr lang="vi-VN" b="1" dirty="0" smtClean="0">
                <a:solidFill>
                  <a:srgbClr val="0000FF"/>
                </a:solidFill>
                <a:latin typeface="Times New Roman" panose="02020603050405020304" pitchFamily="18" charset="0"/>
                <a:cs typeface="Times New Roman" panose="02020603050405020304" pitchFamily="18" charset="0"/>
              </a:rPr>
              <a:t>ối </a:t>
            </a:r>
            <a:r>
              <a:rPr lang="vi-VN" b="1" dirty="0">
                <a:solidFill>
                  <a:srgbClr val="0000FF"/>
                </a:solidFill>
                <a:latin typeface="Times New Roman" panose="02020603050405020304" pitchFamily="18" charset="0"/>
                <a:cs typeface="Times New Roman" panose="02020603050405020304" pitchFamily="18" charset="0"/>
              </a:rPr>
              <a:t>tượng quy định tại </a:t>
            </a:r>
            <a:r>
              <a:rPr lang="vi-VN" i="1" dirty="0">
                <a:solidFill>
                  <a:srgbClr val="FF0000"/>
                </a:solidFill>
                <a:latin typeface="Times New Roman" panose="02020603050405020304" pitchFamily="18" charset="0"/>
                <a:cs typeface="Times New Roman" panose="02020603050405020304" pitchFamily="18" charset="0"/>
              </a:rPr>
              <a:t>điểm m</a:t>
            </a:r>
            <a:r>
              <a:rPr lang="en-US" i="1" dirty="0">
                <a:solidFill>
                  <a:srgbClr val="FF0000"/>
                </a:solidFill>
                <a:latin typeface="Times New Roman" panose="02020603050405020304" pitchFamily="18" charset="0"/>
                <a:cs typeface="Times New Roman" panose="02020603050405020304" pitchFamily="18" charset="0"/>
              </a:rPr>
              <a:t>,</a:t>
            </a:r>
            <a:r>
              <a:rPr lang="vi-VN" i="1" dirty="0">
                <a:solidFill>
                  <a:srgbClr val="FF0000"/>
                </a:solidFill>
                <a:latin typeface="Times New Roman" panose="02020603050405020304" pitchFamily="18" charset="0"/>
                <a:cs typeface="Times New Roman" panose="02020603050405020304" pitchFamily="18" charset="0"/>
              </a:rPr>
              <a:t> n khoản 1 Điều 2 </a:t>
            </a:r>
            <a:r>
              <a:rPr lang="vi-VN" sz="2800" b="1" dirty="0">
                <a:solidFill>
                  <a:srgbClr val="0000FF"/>
                </a:solidFill>
                <a:latin typeface="Times New Roman" panose="02020603050405020304" pitchFamily="18" charset="0"/>
                <a:cs typeface="Times New Roman" panose="02020603050405020304" pitchFamily="18" charset="0"/>
              </a:rPr>
              <a:t>của Luật này nếu tự nộp thì nộp hồ sơ là </a:t>
            </a:r>
            <a:r>
              <a:rPr lang="en-US" sz="2800" b="1" dirty="0" smtClean="0">
                <a:solidFill>
                  <a:srgbClr val="0000FF"/>
                </a:solidFill>
                <a:latin typeface="Times New Roman" panose="02020603050405020304" pitchFamily="18" charset="0"/>
                <a:cs typeface="Times New Roman" panose="02020603050405020304" pitchFamily="18" charset="0"/>
              </a:rPr>
              <a:t>T</a:t>
            </a:r>
            <a:r>
              <a:rPr lang="vi-VN" sz="2800" b="1" dirty="0" smtClean="0">
                <a:solidFill>
                  <a:srgbClr val="0000FF"/>
                </a:solidFill>
                <a:latin typeface="Times New Roman" panose="02020603050405020304" pitchFamily="18" charset="0"/>
                <a:cs typeface="Times New Roman" panose="02020603050405020304" pitchFamily="18" charset="0"/>
              </a:rPr>
              <a:t>ờ khai</a:t>
            </a:r>
            <a:r>
              <a:rPr lang="en-US" sz="2800" b="1" dirty="0" smtClean="0">
                <a:solidFill>
                  <a:srgbClr val="0000FF"/>
                </a:solidFill>
                <a:latin typeface="Times New Roman" panose="02020603050405020304" pitchFamily="18" charset="0"/>
                <a:cs typeface="Times New Roman" panose="02020603050405020304" pitchFamily="18" charset="0"/>
              </a:rPr>
              <a:t> </a:t>
            </a:r>
            <a:r>
              <a:rPr lang="vi-VN" sz="2800" b="1" dirty="0" smtClean="0">
                <a:solidFill>
                  <a:srgbClr val="0000FF"/>
                </a:solidFill>
                <a:latin typeface="Times New Roman" panose="02020603050405020304" pitchFamily="18" charset="0"/>
                <a:cs typeface="Times New Roman" panose="02020603050405020304" pitchFamily="18" charset="0"/>
              </a:rPr>
              <a:t>tham </a:t>
            </a:r>
            <a:r>
              <a:rPr lang="vi-VN" sz="2800" b="1" dirty="0">
                <a:solidFill>
                  <a:srgbClr val="0000FF"/>
                </a:solidFill>
                <a:latin typeface="Times New Roman" panose="02020603050405020304" pitchFamily="18" charset="0"/>
                <a:cs typeface="Times New Roman" panose="02020603050405020304" pitchFamily="18" charset="0"/>
              </a:rPr>
              <a:t>gia </a:t>
            </a:r>
            <a:r>
              <a:rPr lang="en-US" sz="2800" b="1" dirty="0">
                <a:solidFill>
                  <a:srgbClr val="0000FF"/>
                </a:solidFill>
                <a:latin typeface="Times New Roman" panose="02020603050405020304" pitchFamily="18" charset="0"/>
                <a:cs typeface="Times New Roman" panose="02020603050405020304" pitchFamily="18" charset="0"/>
              </a:rPr>
              <a:t>BHXH</a:t>
            </a:r>
            <a:r>
              <a:rPr lang="vi-VN" sz="2800" b="1" dirty="0" smtClean="0">
                <a:solidFill>
                  <a:srgbClr val="0000FF"/>
                </a:solidFill>
                <a:latin typeface="Times New Roman" panose="02020603050405020304" pitchFamily="18" charset="0"/>
                <a:cs typeface="Times New Roman" panose="02020603050405020304" pitchFamily="18" charset="0"/>
              </a:rPr>
              <a:t> </a:t>
            </a:r>
            <a:r>
              <a:rPr lang="en-US" sz="2800" b="1" dirty="0" err="1" smtClean="0">
                <a:solidFill>
                  <a:srgbClr val="0000FF"/>
                </a:solidFill>
                <a:latin typeface="Times New Roman" panose="02020603050405020304" pitchFamily="18" charset="0"/>
                <a:cs typeface="Times New Roman" panose="02020603050405020304" pitchFamily="18" charset="0"/>
              </a:rPr>
              <a:t>cho</a:t>
            </a:r>
            <a:r>
              <a:rPr lang="en-US" sz="2800" b="1" dirty="0" smtClean="0">
                <a:solidFill>
                  <a:srgbClr val="0000FF"/>
                </a:solidFill>
                <a:latin typeface="Times New Roman" panose="02020603050405020304" pitchFamily="18" charset="0"/>
                <a:cs typeface="Times New Roman" panose="02020603050405020304" pitchFamily="18" charset="0"/>
              </a:rPr>
              <a:t> </a:t>
            </a:r>
            <a:r>
              <a:rPr lang="vi-VN" sz="2800" b="1" dirty="0" smtClean="0">
                <a:solidFill>
                  <a:srgbClr val="0000FF"/>
                </a:solidFill>
                <a:latin typeface="Times New Roman" panose="02020603050405020304" pitchFamily="18" charset="0"/>
                <a:cs typeface="Times New Roman" panose="02020603050405020304" pitchFamily="18" charset="0"/>
              </a:rPr>
              <a:t>cơ </a:t>
            </a:r>
            <a:r>
              <a:rPr lang="vi-VN" sz="2800" b="1" dirty="0">
                <a:solidFill>
                  <a:srgbClr val="0000FF"/>
                </a:solidFill>
                <a:latin typeface="Times New Roman" panose="02020603050405020304" pitchFamily="18" charset="0"/>
                <a:cs typeface="Times New Roman" panose="02020603050405020304" pitchFamily="18" charset="0"/>
              </a:rPr>
              <a:t>quan </a:t>
            </a:r>
            <a:r>
              <a:rPr lang="en-US" sz="2800" b="1" dirty="0" smtClean="0">
                <a:solidFill>
                  <a:srgbClr val="0000FF"/>
                </a:solidFill>
                <a:latin typeface="Times New Roman" panose="02020603050405020304" pitchFamily="18" charset="0"/>
                <a:cs typeface="Times New Roman" panose="02020603050405020304" pitchFamily="18" charset="0"/>
              </a:rPr>
              <a:t>BHXH </a:t>
            </a:r>
            <a:r>
              <a:rPr lang="vi-VN" sz="2800" b="1" dirty="0" smtClean="0">
                <a:solidFill>
                  <a:srgbClr val="FF0000"/>
                </a:solidFill>
                <a:latin typeface="Times New Roman" panose="02020603050405020304" pitchFamily="18" charset="0"/>
                <a:cs typeface="Times New Roman" panose="02020603050405020304" pitchFamily="18" charset="0"/>
              </a:rPr>
              <a:t>trong </a:t>
            </a:r>
            <a:r>
              <a:rPr lang="vi-VN" sz="2800" b="1" dirty="0">
                <a:solidFill>
                  <a:srgbClr val="FF0000"/>
                </a:solidFill>
                <a:latin typeface="Times New Roman" panose="02020603050405020304" pitchFamily="18" charset="0"/>
                <a:cs typeface="Times New Roman" panose="02020603050405020304" pitchFamily="18" charset="0"/>
              </a:rPr>
              <a:t>thời hạn 30 ngày</a:t>
            </a:r>
            <a:r>
              <a:rPr lang="vi-VN" sz="2800" b="1" dirty="0">
                <a:solidFill>
                  <a:srgbClr val="0000FF"/>
                </a:solidFill>
                <a:latin typeface="Times New Roman" panose="02020603050405020304" pitchFamily="18" charset="0"/>
                <a:cs typeface="Times New Roman" panose="02020603050405020304" pitchFamily="18" charset="0"/>
              </a:rPr>
              <a:t> kể từ ngày thuộc đối tượng tham gia </a:t>
            </a:r>
            <a:r>
              <a:rPr lang="en-US" sz="2800" b="1" dirty="0" smtClean="0">
                <a:solidFill>
                  <a:srgbClr val="0000FF"/>
                </a:solidFill>
                <a:latin typeface="Times New Roman" panose="02020603050405020304" pitchFamily="18" charset="0"/>
                <a:cs typeface="Times New Roman" panose="02020603050405020304" pitchFamily="18" charset="0"/>
              </a:rPr>
              <a:t>BHXH</a:t>
            </a:r>
            <a:r>
              <a:rPr lang="vi-VN" sz="2800" b="1" dirty="0" smtClean="0">
                <a:solidFill>
                  <a:srgbClr val="0000FF"/>
                </a:solidFill>
                <a:latin typeface="Times New Roman" panose="02020603050405020304" pitchFamily="18" charset="0"/>
                <a:cs typeface="Times New Roman" panose="02020603050405020304" pitchFamily="18" charset="0"/>
              </a:rPr>
              <a:t> </a:t>
            </a:r>
            <a:r>
              <a:rPr lang="vi-VN" sz="2800" b="1" dirty="0">
                <a:solidFill>
                  <a:srgbClr val="0000FF"/>
                </a:solidFill>
                <a:latin typeface="Times New Roman" panose="02020603050405020304" pitchFamily="18" charset="0"/>
                <a:cs typeface="Times New Roman" panose="02020603050405020304" pitchFamily="18" charset="0"/>
              </a:rPr>
              <a:t>bắt </a:t>
            </a:r>
            <a:r>
              <a:rPr lang="vi-VN" sz="2800" b="1" dirty="0" smtClean="0">
                <a:solidFill>
                  <a:srgbClr val="0000FF"/>
                </a:solidFill>
                <a:latin typeface="Times New Roman" panose="02020603050405020304" pitchFamily="18" charset="0"/>
                <a:cs typeface="Times New Roman" panose="02020603050405020304" pitchFamily="18" charset="0"/>
              </a:rPr>
              <a:t>buộ</a:t>
            </a:r>
            <a:r>
              <a:rPr lang="en-US" sz="2800" b="1" dirty="0" smtClean="0">
                <a:solidFill>
                  <a:srgbClr val="0000FF"/>
                </a:solidFill>
                <a:latin typeface="Times New Roman" panose="02020603050405020304" pitchFamily="18" charset="0"/>
                <a:cs typeface="Times New Roman" panose="02020603050405020304" pitchFamily="18" charset="0"/>
              </a:rPr>
              <a:t>c.</a:t>
            </a:r>
          </a:p>
          <a:p>
            <a:pPr marL="50799" lvl="1" indent="0" algn="just">
              <a:spcBef>
                <a:spcPts val="1000"/>
              </a:spcBef>
              <a:buNone/>
            </a:pPr>
            <a:r>
              <a:rPr lang="en-US" dirty="0" smtClean="0"/>
              <a:t>- </a:t>
            </a:r>
            <a:r>
              <a:rPr lang="vi-VN" b="1" dirty="0">
                <a:solidFill>
                  <a:srgbClr val="0000FF"/>
                </a:solidFill>
                <a:latin typeface="Times New Roman" panose="02020603050405020304" pitchFamily="18" charset="0"/>
                <a:cs typeface="Times New Roman" panose="02020603050405020304" pitchFamily="18" charset="0"/>
              </a:rPr>
              <a:t>Trong thời hạn </a:t>
            </a:r>
            <a:r>
              <a:rPr lang="vi-VN" b="1" dirty="0">
                <a:solidFill>
                  <a:srgbClr val="FF0000"/>
                </a:solidFill>
                <a:latin typeface="Times New Roman" panose="02020603050405020304" pitchFamily="18" charset="0"/>
                <a:cs typeface="Times New Roman" panose="02020603050405020304" pitchFamily="18" charset="0"/>
              </a:rPr>
              <a:t>05 ngày làm việc </a:t>
            </a:r>
            <a:r>
              <a:rPr lang="vi-VN" b="1" dirty="0">
                <a:solidFill>
                  <a:srgbClr val="0000FF"/>
                </a:solidFill>
                <a:latin typeface="Times New Roman" panose="02020603050405020304" pitchFamily="18" charset="0"/>
                <a:cs typeface="Times New Roman" panose="02020603050405020304" pitchFamily="18" charset="0"/>
              </a:rPr>
              <a:t>kể từ ngày nhận đủ hồ sơ theo quy định, cơ quan </a:t>
            </a:r>
            <a:r>
              <a:rPr lang="en-US" b="1" dirty="0" smtClean="0">
                <a:solidFill>
                  <a:srgbClr val="0000FF"/>
                </a:solidFill>
                <a:latin typeface="Times New Roman" panose="02020603050405020304" pitchFamily="18" charset="0"/>
                <a:cs typeface="Times New Roman" panose="02020603050405020304" pitchFamily="18" charset="0"/>
              </a:rPr>
              <a:t>BHXH </a:t>
            </a:r>
            <a:r>
              <a:rPr lang="vi-VN" b="1" dirty="0" smtClean="0">
                <a:solidFill>
                  <a:srgbClr val="0000FF"/>
                </a:solidFill>
                <a:latin typeface="Times New Roman" panose="02020603050405020304" pitchFamily="18" charset="0"/>
                <a:cs typeface="Times New Roman" panose="02020603050405020304" pitchFamily="18" charset="0"/>
              </a:rPr>
              <a:t>có </a:t>
            </a:r>
            <a:r>
              <a:rPr lang="vi-VN" b="1" dirty="0">
                <a:solidFill>
                  <a:srgbClr val="0000FF"/>
                </a:solidFill>
                <a:latin typeface="Times New Roman" panose="02020603050405020304" pitchFamily="18" charset="0"/>
                <a:cs typeface="Times New Roman" panose="02020603050405020304" pitchFamily="18" charset="0"/>
              </a:rPr>
              <a:t>trách nhiệm cấp sổ </a:t>
            </a:r>
            <a:r>
              <a:rPr lang="en-US" b="1" dirty="0" smtClean="0">
                <a:solidFill>
                  <a:srgbClr val="0000FF"/>
                </a:solidFill>
                <a:latin typeface="Times New Roman" panose="02020603050405020304" pitchFamily="18" charset="0"/>
                <a:cs typeface="Times New Roman" panose="02020603050405020304" pitchFamily="18" charset="0"/>
              </a:rPr>
              <a:t>BHXH</a:t>
            </a:r>
            <a:r>
              <a:rPr lang="vi-VN" b="1" dirty="0" smtClean="0">
                <a:solidFill>
                  <a:srgbClr val="0000FF"/>
                </a:solidFill>
                <a:latin typeface="Times New Roman" panose="02020603050405020304" pitchFamily="18" charset="0"/>
                <a:cs typeface="Times New Roman" panose="02020603050405020304" pitchFamily="18" charset="0"/>
              </a:rPr>
              <a:t>; </a:t>
            </a:r>
            <a:r>
              <a:rPr lang="vi-VN" b="1" dirty="0">
                <a:solidFill>
                  <a:srgbClr val="0000FF"/>
                </a:solidFill>
                <a:latin typeface="Times New Roman" panose="02020603050405020304" pitchFamily="18" charset="0"/>
                <a:cs typeface="Times New Roman" panose="02020603050405020304" pitchFamily="18" charset="0"/>
              </a:rPr>
              <a:t>trường hợp không cấp sổ </a:t>
            </a:r>
            <a:r>
              <a:rPr lang="en-US" b="1" dirty="0" smtClean="0">
                <a:solidFill>
                  <a:srgbClr val="0000FF"/>
                </a:solidFill>
                <a:latin typeface="Times New Roman" panose="02020603050405020304" pitchFamily="18" charset="0"/>
                <a:cs typeface="Times New Roman" panose="02020603050405020304" pitchFamily="18" charset="0"/>
              </a:rPr>
              <a:t>BHXH </a:t>
            </a:r>
            <a:r>
              <a:rPr lang="vi-VN" b="1" dirty="0" smtClean="0">
                <a:solidFill>
                  <a:srgbClr val="0000FF"/>
                </a:solidFill>
                <a:latin typeface="Times New Roman" panose="02020603050405020304" pitchFamily="18" charset="0"/>
                <a:cs typeface="Times New Roman" panose="02020603050405020304" pitchFamily="18" charset="0"/>
              </a:rPr>
              <a:t>thì </a:t>
            </a:r>
            <a:r>
              <a:rPr lang="vi-VN" b="1" dirty="0">
                <a:solidFill>
                  <a:srgbClr val="0000FF"/>
                </a:solidFill>
                <a:latin typeface="Times New Roman" panose="02020603050405020304" pitchFamily="18" charset="0"/>
                <a:cs typeface="Times New Roman" panose="02020603050405020304" pitchFamily="18" charset="0"/>
              </a:rPr>
              <a:t>phải trả lời bằng văn bản và nêu rõ lý </a:t>
            </a:r>
            <a:r>
              <a:rPr lang="vi-VN" b="1" dirty="0" smtClean="0">
                <a:solidFill>
                  <a:srgbClr val="0000FF"/>
                </a:solidFill>
                <a:latin typeface="Times New Roman" panose="02020603050405020304" pitchFamily="18" charset="0"/>
                <a:cs typeface="Times New Roman" panose="02020603050405020304" pitchFamily="18" charset="0"/>
              </a:rPr>
              <a:t>do</a:t>
            </a:r>
            <a:r>
              <a:rPr lang="en-US" b="1" dirty="0" smtClean="0">
                <a:solidFill>
                  <a:srgbClr val="0000FF"/>
                </a:solidFill>
                <a:latin typeface="Times New Roman" panose="02020603050405020304" pitchFamily="18" charset="0"/>
                <a:cs typeface="Times New Roman" panose="02020603050405020304" pitchFamily="18" charset="0"/>
              </a:rPr>
              <a:t>.</a:t>
            </a:r>
            <a:endParaRPr lang="af-ZA" b="1" dirty="0">
              <a:solidFill>
                <a:srgbClr val="0000FF"/>
              </a:solidFill>
              <a:latin typeface="Times New Roman" panose="02020603050405020304" pitchFamily="18" charset="0"/>
              <a:cs typeface="Times New Roman" panose="02020603050405020304" pitchFamily="18" charset="0"/>
            </a:endParaRPr>
          </a:p>
        </p:txBody>
      </p:sp>
      <p:sp>
        <p:nvSpPr>
          <p:cNvPr id="6" name="Title 3">
            <a:extLst>
              <a:ext uri="{FF2B5EF4-FFF2-40B4-BE49-F238E27FC236}">
                <a16:creationId xmlns:a16="http://schemas.microsoft.com/office/drawing/2014/main" xmlns="" id="{9A180018-60E2-63C3-B9E0-2264F6E6DF1A}"/>
              </a:ext>
            </a:extLst>
          </p:cNvPr>
          <p:cNvSpPr txBox="1">
            <a:spLocks noGrp="1"/>
          </p:cNvSpPr>
          <p:nvPr>
            <p:ph type="title"/>
          </p:nvPr>
        </p:nvSpPr>
        <p:spPr>
          <a:xfrm>
            <a:off x="522296" y="1398077"/>
            <a:ext cx="6173471" cy="424732"/>
          </a:xfrm>
          <a:prstGeom prst="rect">
            <a:avLst/>
          </a:prstGeom>
          <a:solidFill>
            <a:schemeClr val="bg1"/>
          </a:solidFill>
        </p:spPr>
        <p:txBody>
          <a:bodyPr wrap="square" rtlCol="0">
            <a:spAutoFit/>
          </a:bodyPr>
          <a:lstStyle/>
          <a:p>
            <a:r>
              <a:rPr lang="en-US" sz="2400" b="1" dirty="0" smtClean="0">
                <a:solidFill>
                  <a:srgbClr val="080CB8"/>
                </a:solidFill>
                <a:latin typeface="Times New Roman" panose="02020603050405020304" pitchFamily="18" charset="0"/>
                <a:cs typeface="Times New Roman" panose="02020603050405020304" pitchFamily="18" charset="0"/>
              </a:rPr>
              <a:t>5.2. </a:t>
            </a:r>
            <a:r>
              <a:rPr lang="en-US" sz="2400" b="1" dirty="0">
                <a:solidFill>
                  <a:srgbClr val="080CB8"/>
                </a:solidFill>
                <a:latin typeface="Times New Roman" panose="02020603050405020304" pitchFamily="18" charset="0"/>
                <a:cs typeface="Times New Roman" panose="02020603050405020304" pitchFamily="18" charset="0"/>
              </a:rPr>
              <a:t>ĐĂNG KÝ THAM </a:t>
            </a:r>
            <a:r>
              <a:rPr lang="en-US" sz="2400" b="1" dirty="0" smtClean="0">
                <a:solidFill>
                  <a:srgbClr val="080CB8"/>
                </a:solidFill>
                <a:latin typeface="Times New Roman" panose="02020603050405020304" pitchFamily="18" charset="0"/>
                <a:cs typeface="Times New Roman" panose="02020603050405020304" pitchFamily="18" charset="0"/>
              </a:rPr>
              <a:t>GIA BHXH</a:t>
            </a:r>
            <a:r>
              <a:rPr lang="en" sz="2400" b="1" dirty="0" smtClean="0">
                <a:solidFill>
                  <a:srgbClr val="080CB8"/>
                </a:solidFill>
                <a:latin typeface="Times New Roman" panose="02020603050405020304" pitchFamily="18" charset="0"/>
                <a:cs typeface="Times New Roman" panose="02020603050405020304" pitchFamily="18" charset="0"/>
              </a:rPr>
              <a:t> </a:t>
            </a:r>
            <a:r>
              <a:rPr lang="en" sz="2000" b="1" dirty="0">
                <a:solidFill>
                  <a:srgbClr val="080CB8"/>
                </a:solidFill>
                <a:latin typeface="Times New Roman" panose="02020603050405020304" pitchFamily="18" charset="0"/>
                <a:cs typeface="Times New Roman" panose="02020603050405020304" pitchFamily="18" charset="0"/>
              </a:rPr>
              <a:t>(Điều </a:t>
            </a:r>
            <a:r>
              <a:rPr lang="en" sz="2000" b="1" dirty="0" smtClean="0">
                <a:solidFill>
                  <a:srgbClr val="080CB8"/>
                </a:solidFill>
                <a:latin typeface="Times New Roman" panose="02020603050405020304" pitchFamily="18" charset="0"/>
                <a:cs typeface="Times New Roman" panose="02020603050405020304" pitchFamily="18" charset="0"/>
              </a:rPr>
              <a:t>28</a:t>
            </a:r>
            <a:r>
              <a:rPr lang="en" sz="2000" b="1" dirty="0">
                <a:solidFill>
                  <a:srgbClr val="080CB8"/>
                </a:solidFill>
                <a:latin typeface="Times New Roman" panose="02020603050405020304" pitchFamily="18" charset="0"/>
                <a:cs typeface="Times New Roman" panose="02020603050405020304" pitchFamily="18" charset="0"/>
              </a:rPr>
              <a:t>)</a:t>
            </a:r>
            <a:endParaRPr lang="en-US" sz="2000" b="1" dirty="0">
              <a:solidFill>
                <a:srgbClr val="080CB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94973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ChangeArrowheads="1"/>
          </p:cNvSpPr>
          <p:nvPr/>
        </p:nvSpPr>
        <p:spPr bwMode="gray">
          <a:xfrm>
            <a:off x="521702" y="890151"/>
            <a:ext cx="9900491" cy="461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400" b="1" dirty="0" smtClean="0">
                <a:solidFill>
                  <a:srgbClr val="FF0000"/>
                </a:solidFill>
                <a:latin typeface="Times New Roman" pitchFamily="18" charset="0"/>
                <a:cs typeface="Times New Roman" pitchFamily="18" charset="0"/>
              </a:rPr>
              <a:t>6.</a:t>
            </a:r>
            <a:r>
              <a:rPr lang="en" sz="2400" b="1" dirty="0" smtClean="0">
                <a:solidFill>
                  <a:srgbClr val="FF0000"/>
                </a:solidFill>
                <a:latin typeface="Times New Roman" pitchFamily="18" charset="0"/>
                <a:cs typeface="Times New Roman" pitchFamily="18" charset="0"/>
              </a:rPr>
              <a:t> </a:t>
            </a:r>
            <a:r>
              <a:rPr lang="en" sz="2400" b="1" dirty="0">
                <a:solidFill>
                  <a:srgbClr val="FF0000"/>
                </a:solidFill>
                <a:latin typeface="Times New Roman" pitchFamily="18" charset="0"/>
                <a:cs typeface="Times New Roman" pitchFamily="18" charset="0"/>
              </a:rPr>
              <a:t>QUY ĐỊNH VỀ </a:t>
            </a:r>
            <a:r>
              <a:rPr lang="en" sz="2400" b="1" dirty="0" smtClean="0">
                <a:solidFill>
                  <a:srgbClr val="FF0000"/>
                </a:solidFill>
                <a:latin typeface="Times New Roman" pitchFamily="18" charset="0"/>
                <a:cs typeface="Times New Roman" pitchFamily="18" charset="0"/>
              </a:rPr>
              <a:t>CHẬM </a:t>
            </a:r>
            <a:r>
              <a:rPr lang="en" sz="2400" b="1" dirty="0">
                <a:solidFill>
                  <a:srgbClr val="FF0000"/>
                </a:solidFill>
                <a:latin typeface="Times New Roman" pitchFamily="18" charset="0"/>
                <a:cs typeface="Times New Roman" pitchFamily="18" charset="0"/>
              </a:rPr>
              <a:t>ĐÓNG, TRỐN ĐÓNG BHXH, BHTN</a:t>
            </a:r>
            <a:endParaRPr lang="en-US" altLang="en-US" sz="2400" b="1" dirty="0">
              <a:solidFill>
                <a:srgbClr val="FF0000"/>
              </a:solidFill>
              <a:latin typeface="Times New Roman" pitchFamily="18" charset="0"/>
              <a:cs typeface="Times New Roman" pitchFamily="18" charset="0"/>
            </a:endParaRPr>
          </a:p>
        </p:txBody>
      </p:sp>
      <p:sp>
        <p:nvSpPr>
          <p:cNvPr id="2" name="Rectangle 1"/>
          <p:cNvSpPr/>
          <p:nvPr/>
        </p:nvSpPr>
        <p:spPr>
          <a:xfrm>
            <a:off x="1986420" y="2220124"/>
            <a:ext cx="8514432" cy="1815882"/>
          </a:xfrm>
          <a:prstGeom prst="rect">
            <a:avLst/>
          </a:prstGeom>
        </p:spPr>
        <p:txBody>
          <a:bodyPr wrap="square">
            <a:spAutoFit/>
          </a:bodyPr>
          <a:lstStyle/>
          <a:p>
            <a:pPr algn="just"/>
            <a:r>
              <a:rPr lang="vi-VN" sz="2800" b="1" dirty="0">
                <a:solidFill>
                  <a:srgbClr val="0000FF"/>
                </a:solidFill>
                <a:latin typeface="+mj-lt"/>
              </a:rPr>
              <a:t>Tăng cường tính tuân thủ pháp luật, bảo vệ quyền, lợi ích hợp pháp của người lao động bằng việc làm rõ nội hàm và việc xử lý hành vi chậm đóng và hành vi trốn đóng BHXH</a:t>
            </a:r>
            <a:r>
              <a:rPr lang="en-US" sz="2800" b="1" dirty="0">
                <a:solidFill>
                  <a:srgbClr val="0000FF"/>
                </a:solidFill>
                <a:latin typeface="+mj-lt"/>
              </a:rPr>
              <a:t>, </a:t>
            </a:r>
            <a:r>
              <a:rPr lang="en-US" sz="2800" b="1" dirty="0">
                <a:solidFill>
                  <a:srgbClr val="0000FF"/>
                </a:solidFill>
                <a:latin typeface="Times New Roman" panose="02020603050405020304" pitchFamily="18" charset="0"/>
                <a:cs typeface="Times New Roman" panose="02020603050405020304" pitchFamily="18" charset="0"/>
              </a:rPr>
              <a:t>BHTN</a:t>
            </a:r>
          </a:p>
        </p:txBody>
      </p:sp>
      <p:sp>
        <p:nvSpPr>
          <p:cNvPr id="12" name="Rectangle 11"/>
          <p:cNvSpPr/>
          <p:nvPr/>
        </p:nvSpPr>
        <p:spPr>
          <a:xfrm>
            <a:off x="521703" y="366931"/>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8309453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57C411FE-8E91-FD0A-4A94-14CF349F3A96}"/>
              </a:ext>
            </a:extLst>
          </p:cNvPr>
          <p:cNvSpPr txBox="1">
            <a:spLocks noGrp="1"/>
          </p:cNvSpPr>
          <p:nvPr>
            <p:ph type="title"/>
          </p:nvPr>
        </p:nvSpPr>
        <p:spPr>
          <a:xfrm>
            <a:off x="553414" y="1339726"/>
            <a:ext cx="6892414" cy="424732"/>
          </a:xfrm>
          <a:prstGeom prst="rect">
            <a:avLst/>
          </a:prstGeom>
          <a:solidFill>
            <a:schemeClr val="bg1"/>
          </a:solidFill>
        </p:spPr>
        <p:txBody>
          <a:bodyPr wrap="square" rtlCol="0">
            <a:spAutoFit/>
          </a:bodyPr>
          <a:lstStyle/>
          <a:p>
            <a:r>
              <a:rPr lang="en-US" sz="2400" b="1" dirty="0" smtClean="0">
                <a:solidFill>
                  <a:srgbClr val="080CB8"/>
                </a:solidFill>
                <a:latin typeface="Times New Roman" panose="02020603050405020304" pitchFamily="18" charset="0"/>
                <a:cs typeface="Times New Roman" panose="02020603050405020304" pitchFamily="18" charset="0"/>
              </a:rPr>
              <a:t>6.1</a:t>
            </a:r>
            <a:r>
              <a:rPr lang="en-US" sz="2400" b="1" dirty="0">
                <a:solidFill>
                  <a:srgbClr val="080CB8"/>
                </a:solidFill>
                <a:latin typeface="Times New Roman" panose="02020603050405020304" pitchFamily="18" charset="0"/>
                <a:cs typeface="Times New Roman" panose="02020603050405020304" pitchFamily="18" charset="0"/>
              </a:rPr>
              <a:t>. </a:t>
            </a:r>
            <a:r>
              <a:rPr lang="en" sz="2400" b="1" dirty="0">
                <a:solidFill>
                  <a:srgbClr val="080CB8"/>
                </a:solidFill>
                <a:latin typeface="Times New Roman" panose="02020603050405020304" pitchFamily="18" charset="0"/>
                <a:cs typeface="Times New Roman" panose="02020603050405020304" pitchFamily="18" charset="0"/>
              </a:rPr>
              <a:t>CHẬM ĐÓNG BHXH, BHTN (Điều 38)</a:t>
            </a:r>
            <a:endParaRPr lang="en-US" sz="2400" b="1" dirty="0">
              <a:solidFill>
                <a:srgbClr val="080CB8"/>
              </a:solidFill>
              <a:latin typeface="Times New Roman" panose="02020603050405020304" pitchFamily="18" charset="0"/>
              <a:cs typeface="Times New Roman" panose="02020603050405020304" pitchFamily="18" charset="0"/>
            </a:endParaRPr>
          </a:p>
        </p:txBody>
      </p:sp>
      <p:sp>
        <p:nvSpPr>
          <p:cNvPr id="11" name="Rectangle 10"/>
          <p:cNvSpPr>
            <a:spLocks noChangeArrowheads="1"/>
          </p:cNvSpPr>
          <p:nvPr/>
        </p:nvSpPr>
        <p:spPr bwMode="gray">
          <a:xfrm>
            <a:off x="521703" y="847158"/>
            <a:ext cx="9787948"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2600" b="1" dirty="0" smtClean="0">
                <a:solidFill>
                  <a:srgbClr val="FF0000"/>
                </a:solidFill>
                <a:latin typeface="Times New Roman" pitchFamily="18" charset="0"/>
                <a:cs typeface="Times New Roman" pitchFamily="18" charset="0"/>
              </a:rPr>
              <a:t>6.</a:t>
            </a:r>
            <a:r>
              <a:rPr lang="en" sz="2600" b="1" dirty="0" smtClean="0">
                <a:solidFill>
                  <a:srgbClr val="FF0000"/>
                </a:solidFill>
                <a:latin typeface="Times New Roman" pitchFamily="18" charset="0"/>
                <a:cs typeface="Times New Roman" pitchFamily="18" charset="0"/>
              </a:rPr>
              <a:t> </a:t>
            </a:r>
            <a:r>
              <a:rPr lang="en" sz="2600" b="1" dirty="0">
                <a:solidFill>
                  <a:srgbClr val="FF0000"/>
                </a:solidFill>
                <a:latin typeface="Times New Roman" pitchFamily="18" charset="0"/>
                <a:cs typeface="Times New Roman" pitchFamily="18" charset="0"/>
              </a:rPr>
              <a:t>QUY ĐỊNH </a:t>
            </a:r>
            <a:r>
              <a:rPr lang="en" sz="2600" b="1" dirty="0" smtClean="0">
                <a:solidFill>
                  <a:srgbClr val="FF0000"/>
                </a:solidFill>
                <a:latin typeface="Times New Roman" pitchFamily="18" charset="0"/>
                <a:cs typeface="Times New Roman" pitchFamily="18" charset="0"/>
              </a:rPr>
              <a:t>VỀ CHẬM ĐÓNG, TRỐN ĐÓNG BHXH, BHTN(tt)</a:t>
            </a:r>
            <a:endParaRPr lang="en-US" altLang="en-US" sz="2600" b="1" dirty="0">
              <a:solidFill>
                <a:srgbClr val="FF0000"/>
              </a:solidFill>
              <a:latin typeface="Times New Roman" pitchFamily="18" charset="0"/>
              <a:cs typeface="Times New Roman" pitchFamily="18" charset="0"/>
            </a:endParaRPr>
          </a:p>
        </p:txBody>
      </p:sp>
      <p:sp>
        <p:nvSpPr>
          <p:cNvPr id="12" name="Text Placeholder 2"/>
          <p:cNvSpPr txBox="1">
            <a:spLocks/>
          </p:cNvSpPr>
          <p:nvPr/>
        </p:nvSpPr>
        <p:spPr>
          <a:xfrm>
            <a:off x="553414" y="1821728"/>
            <a:ext cx="10804525" cy="45348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0799" indent="0" algn="just">
              <a:buFont typeface="Arial" panose="020B0604020202020204" pitchFamily="34" charset="0"/>
              <a:buNone/>
            </a:pPr>
            <a:r>
              <a:rPr lang="af-ZA" b="1" dirty="0">
                <a:solidFill>
                  <a:srgbClr val="0000FF"/>
                </a:solidFill>
                <a:latin typeface="Times New Roman" panose="02020603050405020304" pitchFamily="18" charset="0"/>
                <a:cs typeface="Times New Roman" panose="02020603050405020304" pitchFamily="18" charset="0"/>
              </a:rPr>
              <a:t>a) </a:t>
            </a:r>
            <a:r>
              <a:rPr lang="af-ZA" b="1" dirty="0">
                <a:solidFill>
                  <a:srgbClr val="FF0000"/>
                </a:solidFill>
                <a:latin typeface="Times New Roman" panose="02020603050405020304" pitchFamily="18" charset="0"/>
                <a:cs typeface="Times New Roman" panose="02020603050405020304" pitchFamily="18" charset="0"/>
              </a:rPr>
              <a:t>Chưa đóng </a:t>
            </a:r>
            <a:r>
              <a:rPr lang="af-ZA" b="1" dirty="0">
                <a:solidFill>
                  <a:srgbClr val="0000FF"/>
                </a:solidFill>
                <a:latin typeface="Times New Roman" panose="02020603050405020304" pitchFamily="18" charset="0"/>
                <a:cs typeface="Times New Roman" panose="02020603050405020304" pitchFamily="18" charset="0"/>
              </a:rPr>
              <a:t>hoặc </a:t>
            </a:r>
            <a:r>
              <a:rPr lang="af-ZA" b="1" dirty="0">
                <a:solidFill>
                  <a:srgbClr val="FF0000"/>
                </a:solidFill>
                <a:latin typeface="Times New Roman" panose="02020603050405020304" pitchFamily="18" charset="0"/>
                <a:cs typeface="Times New Roman" panose="02020603050405020304" pitchFamily="18" charset="0"/>
              </a:rPr>
              <a:t>đóng chưa đầy đủ </a:t>
            </a:r>
            <a:r>
              <a:rPr lang="af-ZA" b="1" dirty="0">
                <a:solidFill>
                  <a:srgbClr val="0000FF"/>
                </a:solidFill>
                <a:latin typeface="Times New Roman" panose="02020603050405020304" pitchFamily="18" charset="0"/>
                <a:cs typeface="Times New Roman" panose="02020603050405020304" pitchFamily="18" charset="0"/>
              </a:rPr>
              <a:t>số tiền phải đóng theo hồ sơ tham gia BHXH bắt buộc, BHTN đã đăng ký </a:t>
            </a:r>
            <a:r>
              <a:rPr lang="vi-VN" b="1" dirty="0">
                <a:solidFill>
                  <a:srgbClr val="FF0000"/>
                </a:solidFill>
                <a:latin typeface="Times New Roman" panose="02020603050405020304" pitchFamily="18" charset="0"/>
                <a:cs typeface="Times New Roman" panose="02020603050405020304" pitchFamily="18" charset="0"/>
              </a:rPr>
              <a:t>kể từ </a:t>
            </a:r>
            <a:r>
              <a:rPr lang="af-ZA" b="1" dirty="0">
                <a:solidFill>
                  <a:srgbClr val="FF0000"/>
                </a:solidFill>
                <a:latin typeface="Times New Roman" panose="02020603050405020304" pitchFamily="18" charset="0"/>
                <a:cs typeface="Times New Roman" panose="02020603050405020304" pitchFamily="18" charset="0"/>
              </a:rPr>
              <a:t>sau ngày đóng BHXH chậm nhất </a:t>
            </a:r>
            <a:r>
              <a:rPr lang="af-ZA" b="1" dirty="0">
                <a:solidFill>
                  <a:srgbClr val="0000FF"/>
                </a:solidFill>
                <a:latin typeface="Times New Roman" panose="02020603050405020304" pitchFamily="18" charset="0"/>
                <a:cs typeface="Times New Roman" panose="02020603050405020304" pitchFamily="18" charset="0"/>
              </a:rPr>
              <a:t>quy định tại khoản 4 Điều 34 của Luật này</a:t>
            </a:r>
            <a:r>
              <a:rPr lang="vi-VN" b="1" dirty="0">
                <a:solidFill>
                  <a:srgbClr val="0000FF"/>
                </a:solidFill>
                <a:latin typeface="Times New Roman" panose="02020603050405020304" pitchFamily="18" charset="0"/>
                <a:cs typeface="Times New Roman" panose="02020603050405020304" pitchFamily="18" charset="0"/>
              </a:rPr>
              <a:t> </a:t>
            </a:r>
            <a:r>
              <a:rPr lang="en-US" b="1" dirty="0">
                <a:solidFill>
                  <a:srgbClr val="0000FF"/>
                </a:solidFill>
                <a:latin typeface="Times New Roman" panose="02020603050405020304" pitchFamily="18" charset="0"/>
                <a:cs typeface="Times New Roman" panose="02020603050405020304" pitchFamily="18" charset="0"/>
              </a:rPr>
              <a:t>(</a:t>
            </a:r>
            <a:r>
              <a:rPr lang="en-US" b="1" dirty="0" err="1">
                <a:solidFill>
                  <a:srgbClr val="0000FF"/>
                </a:solidFill>
                <a:latin typeface="Times New Roman" panose="02020603050405020304" pitchFamily="18" charset="0"/>
                <a:cs typeface="Times New Roman" panose="02020603050405020304" pitchFamily="18" charset="0"/>
              </a:rPr>
              <a:t>ngày</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cuối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cùng</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của</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tháng</a:t>
            </a:r>
            <a:r>
              <a:rPr lang="en-US" b="1" dirty="0">
                <a:solidFill>
                  <a:srgbClr val="0000FF"/>
                </a:solidFill>
                <a:latin typeface="Times New Roman" panose="02020603050405020304" pitchFamily="18" charset="0"/>
                <a:cs typeface="Times New Roman" panose="02020603050405020304" pitchFamily="18" charset="0"/>
              </a:rPr>
              <a:t>) </a:t>
            </a:r>
            <a:r>
              <a:rPr lang="vi-VN" b="1" dirty="0">
                <a:solidFill>
                  <a:srgbClr val="0000FF"/>
                </a:solidFill>
                <a:latin typeface="Times New Roman" panose="02020603050405020304" pitchFamily="18" charset="0"/>
                <a:cs typeface="Times New Roman" panose="02020603050405020304" pitchFamily="18" charset="0"/>
              </a:rPr>
              <a:t>hoặc kể từ</a:t>
            </a:r>
            <a:r>
              <a:rPr lang="af-ZA" b="1" dirty="0">
                <a:solidFill>
                  <a:srgbClr val="0000FF"/>
                </a:solidFill>
                <a:latin typeface="Times New Roman" panose="02020603050405020304" pitchFamily="18" charset="0"/>
                <a:cs typeface="Times New Roman" panose="02020603050405020304" pitchFamily="18" charset="0"/>
              </a:rPr>
              <a:t> sau ngày đóng BHTN chậm nhất theo quy định của pháp luật về BHTN, trừ trường hợp quy định tại điểm đ và điểm e khoản 1 Điều 39 của Luật này;</a:t>
            </a:r>
            <a:r>
              <a:rPr lang="en-US" b="1" dirty="0">
                <a:solidFill>
                  <a:srgbClr val="0000FF"/>
                </a:solidFill>
                <a:latin typeface="Times New Roman" panose="02020603050405020304" pitchFamily="18" charset="0"/>
                <a:cs typeface="Times New Roman" panose="02020603050405020304" pitchFamily="18" charset="0"/>
              </a:rPr>
              <a:t>b)</a:t>
            </a:r>
          </a:p>
          <a:p>
            <a:pPr marL="50799" indent="0" algn="just">
              <a:buFont typeface="Arial" panose="020B0604020202020204" pitchFamily="34" charset="0"/>
              <a:buNone/>
            </a:pPr>
            <a:r>
              <a:rPr lang="af-ZA" b="1" dirty="0">
                <a:solidFill>
                  <a:srgbClr val="0000FF"/>
                </a:solidFill>
                <a:latin typeface="Times New Roman" panose="02020603050405020304" pitchFamily="18" charset="0"/>
                <a:cs typeface="Times New Roman" panose="02020603050405020304" pitchFamily="18" charset="0"/>
              </a:rPr>
              <a:t>b) </a:t>
            </a:r>
            <a:r>
              <a:rPr lang="af-ZA" b="1" dirty="0">
                <a:solidFill>
                  <a:srgbClr val="FF0000"/>
                </a:solidFill>
                <a:latin typeface="Times New Roman" panose="02020603050405020304" pitchFamily="18" charset="0"/>
                <a:cs typeface="Times New Roman" panose="02020603050405020304" pitchFamily="18" charset="0"/>
              </a:rPr>
              <a:t>Không đăng ký </a:t>
            </a:r>
            <a:r>
              <a:rPr lang="af-ZA" b="1" dirty="0">
                <a:solidFill>
                  <a:srgbClr val="0000FF"/>
                </a:solidFill>
                <a:latin typeface="Times New Roman" panose="02020603050405020304" pitchFamily="18" charset="0"/>
                <a:cs typeface="Times New Roman" panose="02020603050405020304" pitchFamily="18" charset="0"/>
              </a:rPr>
              <a:t>hoặc</a:t>
            </a:r>
            <a:r>
              <a:rPr lang="af-ZA" b="1" dirty="0">
                <a:solidFill>
                  <a:srgbClr val="FF0000"/>
                </a:solidFill>
                <a:latin typeface="Times New Roman" panose="02020603050405020304" pitchFamily="18" charset="0"/>
                <a:cs typeface="Times New Roman" panose="02020603050405020304" pitchFamily="18" charset="0"/>
              </a:rPr>
              <a:t> đăng ký không đầy </a:t>
            </a:r>
            <a:r>
              <a:rPr lang="af-ZA" b="1" dirty="0">
                <a:solidFill>
                  <a:srgbClr val="0000FF"/>
                </a:solidFill>
                <a:latin typeface="Times New Roman" panose="02020603050405020304" pitchFamily="18" charset="0"/>
                <a:cs typeface="Times New Roman" panose="02020603050405020304" pitchFamily="18" charset="0"/>
              </a:rPr>
              <a:t>đủ số người phải tham gia BHXH bắt buộc</a:t>
            </a:r>
            <a:r>
              <a:rPr lang="af-ZA" b="1" dirty="0">
                <a:solidFill>
                  <a:srgbClr val="FF0000"/>
                </a:solidFill>
                <a:latin typeface="Times New Roman" panose="02020603050405020304" pitchFamily="18" charset="0"/>
                <a:cs typeface="Times New Roman" panose="02020603050405020304" pitchFamily="18" charset="0"/>
              </a:rPr>
              <a:t> trong thời hạn 60 ngày </a:t>
            </a:r>
            <a:r>
              <a:rPr lang="af-ZA" b="1" dirty="0">
                <a:solidFill>
                  <a:srgbClr val="0000FF"/>
                </a:solidFill>
                <a:latin typeface="Times New Roman" panose="02020603050405020304" pitchFamily="18" charset="0"/>
                <a:cs typeface="Times New Roman" panose="02020603050405020304" pitchFamily="18" charset="0"/>
              </a:rPr>
              <a:t>kể từ ngày hết thời hạn quy định tại khoản 1 Điều 28 của Luật này; (</a:t>
            </a:r>
            <a:r>
              <a:rPr lang="af-ZA" b="1" dirty="0">
                <a:ln>
                  <a:solidFill>
                    <a:schemeClr val="tx1">
                      <a:lumMod val="60000"/>
                      <a:lumOff val="40000"/>
                    </a:schemeClr>
                  </a:solidFill>
                </a:ln>
                <a:solidFill>
                  <a:srgbClr val="0000FF"/>
                </a:solidFill>
                <a:latin typeface="Times New Roman" panose="02020603050405020304" pitchFamily="18" charset="0"/>
                <a:cs typeface="Times New Roman" panose="02020603050405020304" pitchFamily="18" charset="0"/>
              </a:rPr>
              <a:t>trong thời hạn 30 ngày)</a:t>
            </a:r>
          </a:p>
        </p:txBody>
      </p:sp>
      <p:sp>
        <p:nvSpPr>
          <p:cNvPr id="13" name="Rectangle 12"/>
          <p:cNvSpPr/>
          <p:nvPr/>
        </p:nvSpPr>
        <p:spPr>
          <a:xfrm>
            <a:off x="521703" y="366931"/>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87509185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80C3C4A-DF01-9B7D-E0EA-4C4C97E180E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9A180018-60E2-63C3-B9E0-2264F6E6DF1A}"/>
              </a:ext>
            </a:extLst>
          </p:cNvPr>
          <p:cNvSpPr txBox="1">
            <a:spLocks noGrp="1"/>
          </p:cNvSpPr>
          <p:nvPr>
            <p:ph type="title"/>
          </p:nvPr>
        </p:nvSpPr>
        <p:spPr>
          <a:xfrm>
            <a:off x="591122" y="1370378"/>
            <a:ext cx="5996491" cy="424732"/>
          </a:xfrm>
          <a:prstGeom prst="rect">
            <a:avLst/>
          </a:prstGeom>
          <a:solidFill>
            <a:schemeClr val="bg1"/>
          </a:solidFill>
        </p:spPr>
        <p:txBody>
          <a:bodyPr wrap="square" rtlCol="0">
            <a:spAutoFit/>
          </a:bodyPr>
          <a:lstStyle/>
          <a:p>
            <a:r>
              <a:rPr lang="en-US" sz="2400" b="1" dirty="0">
                <a:solidFill>
                  <a:srgbClr val="080CB8"/>
                </a:solidFill>
                <a:latin typeface="Times New Roman" panose="02020603050405020304" pitchFamily="18" charset="0"/>
                <a:cs typeface="Times New Roman" panose="02020603050405020304" pitchFamily="18" charset="0"/>
              </a:rPr>
              <a:t>6</a:t>
            </a:r>
            <a:r>
              <a:rPr lang="en-US" sz="2400" b="1" dirty="0" smtClean="0">
                <a:solidFill>
                  <a:srgbClr val="080CB8"/>
                </a:solidFill>
                <a:latin typeface="Times New Roman" panose="02020603050405020304" pitchFamily="18" charset="0"/>
                <a:cs typeface="Times New Roman" panose="02020603050405020304" pitchFamily="18" charset="0"/>
              </a:rPr>
              <a:t>.1</a:t>
            </a:r>
            <a:r>
              <a:rPr lang="en-US" sz="2400" b="1" dirty="0">
                <a:solidFill>
                  <a:srgbClr val="080CB8"/>
                </a:solidFill>
                <a:latin typeface="Times New Roman" panose="02020603050405020304" pitchFamily="18" charset="0"/>
                <a:cs typeface="Times New Roman" panose="02020603050405020304" pitchFamily="18" charset="0"/>
              </a:rPr>
              <a:t>. </a:t>
            </a:r>
            <a:r>
              <a:rPr lang="en" sz="2400" b="1" dirty="0">
                <a:solidFill>
                  <a:srgbClr val="080CB8"/>
                </a:solidFill>
                <a:latin typeface="Times New Roman" panose="02020603050405020304" pitchFamily="18" charset="0"/>
                <a:cs typeface="Times New Roman" panose="02020603050405020304" pitchFamily="18" charset="0"/>
              </a:rPr>
              <a:t>CHẬM ĐÓNG BHXH, BHTN (Điều 38)</a:t>
            </a:r>
            <a:endParaRPr lang="en-US" sz="2400" b="1" dirty="0">
              <a:solidFill>
                <a:srgbClr val="080CB8"/>
              </a:solidFill>
              <a:latin typeface="Times New Roman" panose="02020603050405020304" pitchFamily="18" charset="0"/>
              <a:cs typeface="Times New Roman" panose="02020603050405020304" pitchFamily="18" charset="0"/>
            </a:endParaRPr>
          </a:p>
        </p:txBody>
      </p:sp>
      <p:sp>
        <p:nvSpPr>
          <p:cNvPr id="12" name="Text Placeholder 2">
            <a:extLst>
              <a:ext uri="{FF2B5EF4-FFF2-40B4-BE49-F238E27FC236}">
                <a16:creationId xmlns:a16="http://schemas.microsoft.com/office/drawing/2014/main" xmlns="" id="{B904CB54-2C19-6927-2253-86D4D3EC7390}"/>
              </a:ext>
            </a:extLst>
          </p:cNvPr>
          <p:cNvSpPr txBox="1">
            <a:spLocks/>
          </p:cNvSpPr>
          <p:nvPr/>
        </p:nvSpPr>
        <p:spPr>
          <a:xfrm>
            <a:off x="722887" y="2192115"/>
            <a:ext cx="10804525" cy="271166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af-ZA" b="1" dirty="0">
                <a:solidFill>
                  <a:srgbClr val="0000FF"/>
                </a:solidFill>
                <a:latin typeface="Times New Roman" panose="02020603050405020304" pitchFamily="18" charset="0"/>
                <a:cs typeface="Times New Roman" panose="02020603050405020304" pitchFamily="18" charset="0"/>
              </a:rPr>
              <a:t>c) </a:t>
            </a:r>
            <a:r>
              <a:rPr lang="af-ZA" b="1" dirty="0">
                <a:solidFill>
                  <a:srgbClr val="FF0000"/>
                </a:solidFill>
                <a:latin typeface="Times New Roman" panose="02020603050405020304" pitchFamily="18" charset="0"/>
                <a:cs typeface="Times New Roman" panose="02020603050405020304" pitchFamily="18" charset="0"/>
              </a:rPr>
              <a:t>Không đăng ký </a:t>
            </a:r>
            <a:r>
              <a:rPr lang="af-ZA" b="1" dirty="0">
                <a:solidFill>
                  <a:srgbClr val="0000FF"/>
                </a:solidFill>
                <a:latin typeface="Times New Roman" panose="02020603050405020304" pitchFamily="18" charset="0"/>
                <a:cs typeface="Times New Roman" panose="02020603050405020304" pitchFamily="18" charset="0"/>
              </a:rPr>
              <a:t>hoặc</a:t>
            </a:r>
            <a:r>
              <a:rPr lang="af-ZA" b="1" dirty="0">
                <a:solidFill>
                  <a:srgbClr val="FF0000"/>
                </a:solidFill>
                <a:latin typeface="Times New Roman" panose="02020603050405020304" pitchFamily="18" charset="0"/>
                <a:cs typeface="Times New Roman" panose="02020603050405020304" pitchFamily="18" charset="0"/>
              </a:rPr>
              <a:t> đăng ký không đầy đủ </a:t>
            </a:r>
            <a:r>
              <a:rPr lang="af-ZA" b="1" dirty="0">
                <a:solidFill>
                  <a:srgbClr val="0000FF"/>
                </a:solidFill>
                <a:latin typeface="Times New Roman" panose="02020603050405020304" pitchFamily="18" charset="0"/>
                <a:cs typeface="Times New Roman" panose="02020603050405020304" pitchFamily="18" charset="0"/>
              </a:rPr>
              <a:t>số người phải tham gia BHTN </a:t>
            </a:r>
            <a:r>
              <a:rPr lang="af-ZA" b="1" dirty="0">
                <a:solidFill>
                  <a:srgbClr val="FF0000"/>
                </a:solidFill>
                <a:latin typeface="Times New Roman" panose="02020603050405020304" pitchFamily="18" charset="0"/>
                <a:cs typeface="Times New Roman" panose="02020603050405020304" pitchFamily="18" charset="0"/>
              </a:rPr>
              <a:t>trong thời hạn 60 ngày </a:t>
            </a:r>
            <a:r>
              <a:rPr lang="af-ZA" b="1" dirty="0">
                <a:solidFill>
                  <a:srgbClr val="0000FF"/>
                </a:solidFill>
                <a:latin typeface="Times New Roman" panose="02020603050405020304" pitchFamily="18" charset="0"/>
                <a:cs typeface="Times New Roman" panose="02020603050405020304" pitchFamily="18" charset="0"/>
              </a:rPr>
              <a:t>kể từ ngày hết thời hạn phải tham gia BHTN theo quy định của pháp luật về BHTN;</a:t>
            </a:r>
          </a:p>
          <a:p>
            <a:pPr marL="0" indent="0" algn="just">
              <a:buNone/>
            </a:pPr>
            <a:r>
              <a:rPr lang="af-ZA" b="1" dirty="0">
                <a:solidFill>
                  <a:srgbClr val="0000FF"/>
                </a:solidFill>
                <a:latin typeface="Times New Roman" panose="02020603050405020304" pitchFamily="18" charset="0"/>
                <a:cs typeface="Times New Roman" panose="02020603050405020304" pitchFamily="18" charset="0"/>
              </a:rPr>
              <a:t>d) Thuộc trường hợp </a:t>
            </a:r>
            <a:r>
              <a:rPr lang="af-ZA" b="1" dirty="0">
                <a:solidFill>
                  <a:srgbClr val="FF0000"/>
                </a:solidFill>
                <a:latin typeface="Times New Roman" panose="02020603050405020304" pitchFamily="18" charset="0"/>
                <a:cs typeface="Times New Roman" panose="02020603050405020304" pitchFamily="18" charset="0"/>
              </a:rPr>
              <a:t>không bị coi là trốn đóng </a:t>
            </a:r>
            <a:r>
              <a:rPr lang="af-ZA" b="1" dirty="0">
                <a:solidFill>
                  <a:srgbClr val="0000FF"/>
                </a:solidFill>
                <a:latin typeface="Times New Roman" panose="02020603050405020304" pitchFamily="18" charset="0"/>
                <a:cs typeface="Times New Roman" panose="02020603050405020304" pitchFamily="18" charset="0"/>
              </a:rPr>
              <a:t>bảo hiểm xã hội bắt buộc, bảo hiểm thất nghiệp theo quy định tại khoản 2 Điều 39 của Luật này. </a:t>
            </a:r>
            <a:endParaRPr lang="en-US" b="1" dirty="0">
              <a:solidFill>
                <a:srgbClr val="0000FF"/>
              </a:solidFill>
              <a:latin typeface="Times New Roman" panose="02020603050405020304" pitchFamily="18" charset="0"/>
              <a:cs typeface="Times New Roman" panose="02020603050405020304" pitchFamily="18" charset="0"/>
            </a:endParaRPr>
          </a:p>
        </p:txBody>
      </p:sp>
      <p:sp>
        <p:nvSpPr>
          <p:cNvPr id="8" name="Rectangle 7"/>
          <p:cNvSpPr/>
          <p:nvPr/>
        </p:nvSpPr>
        <p:spPr>
          <a:xfrm>
            <a:off x="521704" y="366931"/>
            <a:ext cx="6487886"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BHTN</a:t>
            </a:r>
          </a:p>
        </p:txBody>
      </p:sp>
      <p:sp>
        <p:nvSpPr>
          <p:cNvPr id="13" name="Rectangle 12"/>
          <p:cNvSpPr>
            <a:spLocks noChangeArrowheads="1"/>
          </p:cNvSpPr>
          <p:nvPr/>
        </p:nvSpPr>
        <p:spPr bwMode="gray">
          <a:xfrm>
            <a:off x="521703" y="847158"/>
            <a:ext cx="9787948" cy="492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2600" b="1" dirty="0" smtClean="0">
                <a:solidFill>
                  <a:srgbClr val="FF0000"/>
                </a:solidFill>
                <a:latin typeface="Times New Roman" pitchFamily="18" charset="0"/>
                <a:cs typeface="Times New Roman" pitchFamily="18" charset="0"/>
              </a:rPr>
              <a:t>6.</a:t>
            </a:r>
            <a:r>
              <a:rPr lang="en" sz="2600" b="1" dirty="0" smtClean="0">
                <a:solidFill>
                  <a:srgbClr val="FF0000"/>
                </a:solidFill>
                <a:latin typeface="Times New Roman" pitchFamily="18" charset="0"/>
                <a:cs typeface="Times New Roman" pitchFamily="18" charset="0"/>
              </a:rPr>
              <a:t> </a:t>
            </a:r>
            <a:r>
              <a:rPr lang="en" sz="2600" b="1" dirty="0">
                <a:solidFill>
                  <a:srgbClr val="FF0000"/>
                </a:solidFill>
                <a:latin typeface="Times New Roman" pitchFamily="18" charset="0"/>
                <a:cs typeface="Times New Roman" pitchFamily="18" charset="0"/>
              </a:rPr>
              <a:t>QUY ĐỊNH VỀ CHẬM ĐÓNG, TRỐN ĐÓNG BHXH, BHTN(tt)</a:t>
            </a:r>
            <a:endParaRPr lang="en-US" alt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469669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xmlns="" id="{57C411FE-8E91-FD0A-4A94-14CF349F3A96}"/>
              </a:ext>
            </a:extLst>
          </p:cNvPr>
          <p:cNvSpPr txBox="1">
            <a:spLocks noGrp="1"/>
          </p:cNvSpPr>
          <p:nvPr>
            <p:ph type="title"/>
          </p:nvPr>
        </p:nvSpPr>
        <p:spPr>
          <a:xfrm>
            <a:off x="601966" y="1416341"/>
            <a:ext cx="8622297" cy="424732"/>
          </a:xfrm>
          <a:prstGeom prst="rect">
            <a:avLst/>
          </a:prstGeom>
          <a:solidFill>
            <a:schemeClr val="bg1"/>
          </a:solidFill>
        </p:spPr>
        <p:txBody>
          <a:bodyPr wrap="square" rtlCol="0">
            <a:spAutoFit/>
          </a:bodyPr>
          <a:lstStyle/>
          <a:p>
            <a:r>
              <a:rPr lang="en-US" sz="2400" b="1" dirty="0">
                <a:solidFill>
                  <a:srgbClr val="080CB8"/>
                </a:solidFill>
                <a:latin typeface="Times New Roman" panose="02020603050405020304" pitchFamily="18" charset="0"/>
                <a:cs typeface="Times New Roman" panose="02020603050405020304" pitchFamily="18" charset="0"/>
              </a:rPr>
              <a:t>6.2. </a:t>
            </a:r>
            <a:r>
              <a:rPr lang="en" sz="2400" b="1" dirty="0">
                <a:solidFill>
                  <a:srgbClr val="080CB8"/>
                </a:solidFill>
                <a:latin typeface="Times New Roman" panose="02020603050405020304" pitchFamily="18" charset="0"/>
                <a:cs typeface="Times New Roman" panose="02020603050405020304" pitchFamily="18" charset="0"/>
              </a:rPr>
              <a:t>ĐÔN ĐỐC THỰC HIỆN TRÁCH NHIỆM ĐÓNG (Điều 35)</a:t>
            </a:r>
            <a:endParaRPr lang="en-US" sz="2400" b="1" dirty="0">
              <a:solidFill>
                <a:srgbClr val="080CB8"/>
              </a:solidFill>
              <a:latin typeface="Times New Roman" panose="02020603050405020304" pitchFamily="18" charset="0"/>
              <a:cs typeface="Times New Roman" panose="02020603050405020304" pitchFamily="18" charset="0"/>
            </a:endParaRPr>
          </a:p>
        </p:txBody>
      </p:sp>
      <p:sp>
        <p:nvSpPr>
          <p:cNvPr id="13" name="Text Placeholder 2"/>
          <p:cNvSpPr txBox="1">
            <a:spLocks/>
          </p:cNvSpPr>
          <p:nvPr/>
        </p:nvSpPr>
        <p:spPr>
          <a:xfrm>
            <a:off x="601966" y="1990822"/>
            <a:ext cx="10804525" cy="46711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6200" lvl="0" indent="0" algn="just">
              <a:spcBef>
                <a:spcPts val="1200"/>
              </a:spcBef>
              <a:buClr>
                <a:srgbClr val="F4983E"/>
              </a:buClr>
              <a:buSzPts val="2400"/>
              <a:buNone/>
            </a:pPr>
            <a:r>
              <a:rPr lang="en-US" b="1" dirty="0" err="1">
                <a:solidFill>
                  <a:srgbClr val="0000FF"/>
                </a:solidFill>
                <a:latin typeface="Times New Roman" panose="02020603050405020304" pitchFamily="18" charset="0"/>
                <a:cs typeface="Times New Roman" panose="02020603050405020304" pitchFamily="18" charset="0"/>
              </a:rPr>
              <a:t>Khi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phát</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hiện</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người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sử</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dụng</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lao</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động</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chậm</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đóng</a:t>
            </a:r>
            <a:r>
              <a:rPr lang="en-US" b="1" dirty="0">
                <a:solidFill>
                  <a:srgbClr val="0000FF"/>
                </a:solidFill>
                <a:latin typeface="Times New Roman" panose="02020603050405020304" pitchFamily="18" charset="0"/>
                <a:cs typeface="Times New Roman" panose="02020603050405020304" pitchFamily="18" charset="0"/>
              </a:rPr>
              <a:t> </a:t>
            </a:r>
            <a:r>
              <a:rPr lang="af-ZA" b="1" dirty="0">
                <a:solidFill>
                  <a:srgbClr val="0000FF"/>
                </a:solidFill>
                <a:latin typeface="Times New Roman" panose="02020603050405020304" pitchFamily="18" charset="0"/>
                <a:cs typeface="Times New Roman" panose="02020603050405020304" pitchFamily="18" charset="0"/>
              </a:rPr>
              <a:t>thuộc các </a:t>
            </a:r>
            <a:r>
              <a:rPr lang="en-US" b="1" dirty="0" err="1">
                <a:solidFill>
                  <a:srgbClr val="0000FF"/>
                </a:solidFill>
                <a:latin typeface="Times New Roman" panose="02020603050405020304" pitchFamily="18" charset="0"/>
                <a:cs typeface="Times New Roman" panose="02020603050405020304" pitchFamily="18" charset="0"/>
              </a:rPr>
              <a:t>trường</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hợp</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quy</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định</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tại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khoản</a:t>
            </a:r>
            <a:r>
              <a:rPr lang="en-US" b="1" dirty="0">
                <a:solidFill>
                  <a:srgbClr val="0000FF"/>
                </a:solidFill>
                <a:latin typeface="Times New Roman" panose="02020603050405020304" pitchFamily="18" charset="0"/>
                <a:cs typeface="Times New Roman" panose="02020603050405020304" pitchFamily="18" charset="0"/>
              </a:rPr>
              <a:t> 2 </a:t>
            </a:r>
            <a:r>
              <a:rPr lang="en-US" b="1" dirty="0" err="1">
                <a:solidFill>
                  <a:srgbClr val="0000FF"/>
                </a:solidFill>
                <a:latin typeface="Times New Roman" panose="02020603050405020304" pitchFamily="18" charset="0"/>
                <a:cs typeface="Times New Roman" panose="02020603050405020304" pitchFamily="18" charset="0"/>
              </a:rPr>
              <a:t>và</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khoản</a:t>
            </a:r>
            <a:r>
              <a:rPr lang="en-US" b="1" dirty="0">
                <a:solidFill>
                  <a:srgbClr val="0000FF"/>
                </a:solidFill>
                <a:latin typeface="Times New Roman" panose="02020603050405020304" pitchFamily="18" charset="0"/>
                <a:cs typeface="Times New Roman" panose="02020603050405020304" pitchFamily="18" charset="0"/>
              </a:rPr>
              <a:t> 3 </a:t>
            </a:r>
            <a:r>
              <a:rPr lang="en-US" b="1" dirty="0" err="1">
                <a:solidFill>
                  <a:srgbClr val="0000FF"/>
                </a:solidFill>
                <a:latin typeface="Times New Roman" panose="02020603050405020304" pitchFamily="18" charset="0"/>
                <a:cs typeface="Times New Roman" panose="02020603050405020304" pitchFamily="18" charset="0"/>
              </a:rPr>
              <a:t>Điều</a:t>
            </a:r>
            <a:r>
              <a:rPr lang="en-US" b="1" dirty="0">
                <a:solidFill>
                  <a:srgbClr val="0000FF"/>
                </a:solidFill>
                <a:latin typeface="Times New Roman" panose="02020603050405020304" pitchFamily="18" charset="0"/>
                <a:cs typeface="Times New Roman" panose="02020603050405020304" pitchFamily="18" charset="0"/>
              </a:rPr>
              <a:t> 38 </a:t>
            </a:r>
            <a:r>
              <a:rPr lang="en-US" b="1" dirty="0" err="1">
                <a:solidFill>
                  <a:srgbClr val="0000FF"/>
                </a:solidFill>
                <a:latin typeface="Times New Roman" panose="02020603050405020304" pitchFamily="18" charset="0"/>
                <a:cs typeface="Times New Roman" panose="02020603050405020304" pitchFamily="18" charset="0"/>
              </a:rPr>
              <a:t>của</a:t>
            </a:r>
            <a:r>
              <a:rPr lang="en-US" b="1" dirty="0">
                <a:solidFill>
                  <a:srgbClr val="0000FF"/>
                </a:solidFill>
                <a:latin typeface="Times New Roman" panose="02020603050405020304" pitchFamily="18" charset="0"/>
                <a:cs typeface="Times New Roman" panose="02020603050405020304" pitchFamily="18" charset="0"/>
              </a:rPr>
              <a:t> </a:t>
            </a:r>
            <a:r>
              <a:rPr lang="en-US" b="1" dirty="0" err="1" smtClean="0">
                <a:solidFill>
                  <a:srgbClr val="0000FF"/>
                </a:solidFill>
                <a:latin typeface="Times New Roman" panose="02020603050405020304" pitchFamily="18" charset="0"/>
                <a:cs typeface="Times New Roman" panose="02020603050405020304" pitchFamily="18" charset="0"/>
              </a:rPr>
              <a:t>Luật</a:t>
            </a:r>
            <a:r>
              <a:rPr lang="en-US" b="1" dirty="0">
                <a:solidFill>
                  <a:srgbClr val="0000FF"/>
                </a:solidFill>
                <a:latin typeface="Times New Roman" panose="02020603050405020304" pitchFamily="18" charset="0"/>
                <a:cs typeface="Times New Roman" panose="02020603050405020304" pitchFamily="18" charset="0"/>
              </a:rPr>
              <a:t> </a:t>
            </a:r>
          </a:p>
          <a:p>
            <a:pPr marL="76200" lvl="0" indent="0" algn="just">
              <a:spcBef>
                <a:spcPts val="1200"/>
              </a:spcBef>
              <a:buClr>
                <a:srgbClr val="F4983E"/>
              </a:buClr>
              <a:buSzPts val="2400"/>
              <a:buNone/>
            </a:pPr>
            <a:r>
              <a:rPr lang="en-US" b="1" dirty="0" err="1">
                <a:solidFill>
                  <a:srgbClr val="0000FF"/>
                </a:solidFill>
                <a:latin typeface="Times New Roman" panose="02020603050405020304" pitchFamily="18" charset="0"/>
                <a:cs typeface="Times New Roman" panose="02020603050405020304" pitchFamily="18" charset="0"/>
              </a:rPr>
              <a:t>Cơ</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quan</a:t>
            </a:r>
            <a:r>
              <a:rPr lang="en-US" b="1" dirty="0">
                <a:solidFill>
                  <a:srgbClr val="0000FF"/>
                </a:solidFill>
                <a:latin typeface="Times New Roman" panose="02020603050405020304" pitchFamily="18" charset="0"/>
                <a:cs typeface="Times New Roman" panose="02020603050405020304" pitchFamily="18" charset="0"/>
              </a:rPr>
              <a:t> BHXH </a:t>
            </a:r>
            <a:r>
              <a:rPr lang="en-US" b="1" dirty="0" err="1">
                <a:solidFill>
                  <a:srgbClr val="0000FF"/>
                </a:solidFill>
                <a:latin typeface="Times New Roman" panose="02020603050405020304" pitchFamily="18" charset="0"/>
                <a:cs typeface="Times New Roman" panose="02020603050405020304" pitchFamily="18" charset="0"/>
              </a:rPr>
              <a:t>phải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thực</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hiện</a:t>
            </a:r>
            <a:r>
              <a:rPr lang="en-US" b="1" dirty="0">
                <a:solidFill>
                  <a:srgbClr val="0000FF"/>
                </a:solidFill>
                <a:latin typeface="Times New Roman" panose="02020603050405020304" pitchFamily="18" charset="0"/>
                <a:cs typeface="Times New Roman" panose="02020603050405020304" pitchFamily="18" charset="0"/>
              </a:rPr>
              <a:t>:</a:t>
            </a:r>
          </a:p>
          <a:p>
            <a:pPr marL="76200" lvl="0" indent="0" algn="just">
              <a:spcBef>
                <a:spcPts val="1200"/>
              </a:spcBef>
              <a:buClr>
                <a:srgbClr val="F4983E"/>
              </a:buClr>
              <a:buSzPts val="2400"/>
              <a:buNone/>
            </a:pP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Đôn</a:t>
            </a:r>
            <a:r>
              <a:rPr lang="en-US" b="1" dirty="0">
                <a:solidFill>
                  <a:srgbClr val="FF0000"/>
                </a:solidFill>
                <a:latin typeface="Times New Roman" panose="02020603050405020304" pitchFamily="18" charset="0"/>
                <a:cs typeface="Times New Roman" panose="02020603050405020304" pitchFamily="18" charset="0"/>
              </a:rPr>
              <a:t> </a:t>
            </a:r>
            <a:r>
              <a:rPr lang="vi-VN" b="1" dirty="0">
                <a:solidFill>
                  <a:srgbClr val="FF0000"/>
                </a:solidFill>
                <a:latin typeface="Times New Roman" panose="02020603050405020304" pitchFamily="18" charset="0"/>
                <a:cs typeface="Times New Roman" panose="02020603050405020304" pitchFamily="18" charset="0"/>
              </a:rPr>
              <a:t>đốc bằng văn bản</a:t>
            </a:r>
            <a:r>
              <a:rPr lang="en-US" b="1" dirty="0">
                <a:solidFill>
                  <a:srgbClr val="0000FF"/>
                </a:solidFill>
                <a:latin typeface="Times New Roman" panose="02020603050405020304" pitchFamily="18" charset="0"/>
                <a:cs typeface="Times New Roman" panose="02020603050405020304" pitchFamily="18" charset="0"/>
              </a:rPr>
              <a:t>; </a:t>
            </a:r>
          </a:p>
          <a:p>
            <a:pPr marL="76200" lvl="0" indent="0" algn="just">
              <a:spcBef>
                <a:spcPts val="1200"/>
              </a:spcBef>
              <a:buClr>
                <a:srgbClr val="F4983E"/>
              </a:buClr>
              <a:buSzPts val="2400"/>
              <a:buNone/>
            </a:pP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Công</a:t>
            </a:r>
            <a:r>
              <a:rPr lang="en-US" b="1" dirty="0">
                <a:solidFill>
                  <a:srgbClr val="FF0000"/>
                </a:solidFill>
                <a:latin typeface="Times New Roman" panose="02020603050405020304" pitchFamily="18" charset="0"/>
                <a:cs typeface="Times New Roman" panose="02020603050405020304" pitchFamily="18" charset="0"/>
              </a:rPr>
              <a:t> </a:t>
            </a:r>
            <a:r>
              <a:rPr lang="vi-VN" b="1" dirty="0">
                <a:solidFill>
                  <a:srgbClr val="FF0000"/>
                </a:solidFill>
                <a:latin typeface="Times New Roman" panose="02020603050405020304" pitchFamily="18" charset="0"/>
                <a:cs typeface="Times New Roman" panose="02020603050405020304" pitchFamily="18" charset="0"/>
              </a:rPr>
              <a:t>khai trên Cổng thông tin điện tử </a:t>
            </a:r>
            <a:r>
              <a:rPr lang="vi-VN" b="1" dirty="0">
                <a:solidFill>
                  <a:srgbClr val="0000FF"/>
                </a:solidFill>
                <a:latin typeface="Times New Roman" panose="02020603050405020304" pitchFamily="18" charset="0"/>
                <a:cs typeface="Times New Roman" panose="02020603050405020304" pitchFamily="18" charset="0"/>
              </a:rPr>
              <a:t>của cơ quan </a:t>
            </a:r>
            <a:r>
              <a:rPr lang="en-US" b="1" dirty="0">
                <a:solidFill>
                  <a:srgbClr val="0000FF"/>
                </a:solidFill>
                <a:latin typeface="Times New Roman" panose="02020603050405020304" pitchFamily="18" charset="0"/>
                <a:cs typeface="Times New Roman" panose="02020603050405020304" pitchFamily="18" charset="0"/>
              </a:rPr>
              <a:t>BHXH</a:t>
            </a:r>
            <a:r>
              <a:rPr lang="vi-VN" b="1" dirty="0">
                <a:solidFill>
                  <a:srgbClr val="0000FF"/>
                </a:solidFill>
                <a:latin typeface="Times New Roman" panose="02020603050405020304" pitchFamily="18" charset="0"/>
                <a:cs typeface="Times New Roman" panose="02020603050405020304" pitchFamily="18" charset="0"/>
              </a:rPr>
              <a:t> về việc người sử dụng lao động chậm đóng, trốn đóng </a:t>
            </a:r>
            <a:r>
              <a:rPr lang="en-US" b="1" dirty="0">
                <a:solidFill>
                  <a:srgbClr val="0000FF"/>
                </a:solidFill>
                <a:latin typeface="Times New Roman" panose="02020603050405020304" pitchFamily="18" charset="0"/>
                <a:cs typeface="Times New Roman" panose="02020603050405020304" pitchFamily="18" charset="0"/>
              </a:rPr>
              <a:t>BHXH</a:t>
            </a:r>
            <a:r>
              <a:rPr lang="vi-VN" b="1" dirty="0">
                <a:solidFill>
                  <a:srgbClr val="0000FF"/>
                </a:solidFill>
                <a:latin typeface="Times New Roman" panose="02020603050405020304" pitchFamily="18" charset="0"/>
                <a:cs typeface="Times New Roman" panose="02020603050405020304" pitchFamily="18" charset="0"/>
              </a:rPr>
              <a:t> bắt buộc, bảo hiểm thất nghiệp</a:t>
            </a:r>
            <a:r>
              <a:rPr lang="en-US" b="1" dirty="0">
                <a:solidFill>
                  <a:srgbClr val="0000FF"/>
                </a:solidFill>
                <a:latin typeface="Times New Roman" panose="02020603050405020304" pitchFamily="18" charset="0"/>
                <a:cs typeface="Times New Roman" panose="02020603050405020304" pitchFamily="18" charset="0"/>
              </a:rPr>
              <a:t>; </a:t>
            </a:r>
          </a:p>
          <a:p>
            <a:pPr marL="76200" lvl="0" indent="0" algn="just">
              <a:spcBef>
                <a:spcPts val="1200"/>
              </a:spcBef>
              <a:buClr>
                <a:srgbClr val="F4983E"/>
              </a:buClr>
              <a:buSzPts val="2400"/>
              <a:buNone/>
            </a:pPr>
            <a:r>
              <a:rPr lang="en-US" b="1" dirty="0">
                <a:solidFill>
                  <a:srgbClr val="0000FF"/>
                </a:solidFill>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G</a:t>
            </a:r>
            <a:r>
              <a:rPr lang="vi-VN" b="1" dirty="0">
                <a:solidFill>
                  <a:srgbClr val="FF0000"/>
                </a:solidFill>
                <a:latin typeface="Times New Roman" panose="02020603050405020304" pitchFamily="18" charset="0"/>
                <a:cs typeface="Times New Roman" panose="02020603050405020304" pitchFamily="18" charset="0"/>
              </a:rPr>
              <a:t>ửi thông tin về người sử dụng lao động </a:t>
            </a:r>
            <a:r>
              <a:rPr lang="vi-VN" b="1" dirty="0">
                <a:solidFill>
                  <a:srgbClr val="0000FF"/>
                </a:solidFill>
                <a:latin typeface="Times New Roman" panose="02020603050405020304" pitchFamily="18" charset="0"/>
                <a:cs typeface="Times New Roman" panose="02020603050405020304" pitchFamily="18" charset="0"/>
              </a:rPr>
              <a:t>chậm đóng</a:t>
            </a:r>
            <a:r>
              <a:rPr lang="af-ZA" b="1" dirty="0">
                <a:solidFill>
                  <a:srgbClr val="0000FF"/>
                </a:solidFill>
                <a:latin typeface="Times New Roman" panose="02020603050405020304" pitchFamily="18" charset="0"/>
                <a:cs typeface="Times New Roman" panose="02020603050405020304" pitchFamily="18" charset="0"/>
              </a:rPr>
              <a:t>, trốn đóng </a:t>
            </a:r>
            <a:r>
              <a:rPr lang="vi-VN" b="1" dirty="0">
                <a:solidFill>
                  <a:srgbClr val="0000FF"/>
                </a:solidFill>
                <a:latin typeface="Times New Roman" panose="02020603050405020304" pitchFamily="18" charset="0"/>
                <a:cs typeface="Times New Roman" panose="02020603050405020304" pitchFamily="18" charset="0"/>
              </a:rPr>
              <a:t>BHXH bắt buộc, bảo hiểm thất nghiệp đến cơ quan quản lý nhà nước về BHXH, bảo hiểm thất nghiệp và </a:t>
            </a:r>
            <a:r>
              <a:rPr lang="vi-VN" b="1" dirty="0">
                <a:solidFill>
                  <a:srgbClr val="FF0000"/>
                </a:solidFill>
                <a:latin typeface="Times New Roman" panose="02020603050405020304" pitchFamily="18" charset="0"/>
                <a:cs typeface="Times New Roman" panose="02020603050405020304" pitchFamily="18" charset="0"/>
              </a:rPr>
              <a:t>cơ quan thanh tra </a:t>
            </a:r>
            <a:r>
              <a:rPr lang="vi-VN" b="1" dirty="0">
                <a:solidFill>
                  <a:srgbClr val="0000FF"/>
                </a:solidFill>
                <a:latin typeface="Times New Roman" panose="02020603050405020304" pitchFamily="18" charset="0"/>
                <a:cs typeface="Times New Roman" panose="02020603050405020304" pitchFamily="18" charset="0"/>
              </a:rPr>
              <a:t>có liên quan để xem xét xử lý theo thẩm quyền. </a:t>
            </a:r>
            <a:endParaRPr lang="en-US" b="1" dirty="0">
              <a:solidFill>
                <a:srgbClr val="0000FF"/>
              </a:solidFill>
              <a:latin typeface="Times New Roman" panose="02020603050405020304" pitchFamily="18" charset="0"/>
              <a:cs typeface="Times New Roman" panose="02020603050405020304" pitchFamily="18" charset="0"/>
            </a:endParaRPr>
          </a:p>
        </p:txBody>
      </p:sp>
      <p:sp>
        <p:nvSpPr>
          <p:cNvPr id="8" name="Rectangle 7"/>
          <p:cNvSpPr/>
          <p:nvPr/>
        </p:nvSpPr>
        <p:spPr>
          <a:xfrm>
            <a:off x="601966" y="345811"/>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
        <p:nvSpPr>
          <p:cNvPr id="5" name="Rectangle 4"/>
          <p:cNvSpPr>
            <a:spLocks noChangeArrowheads="1"/>
          </p:cNvSpPr>
          <p:nvPr/>
        </p:nvSpPr>
        <p:spPr bwMode="gray">
          <a:xfrm>
            <a:off x="521703" y="847158"/>
            <a:ext cx="9787948" cy="492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2600" b="1" dirty="0" smtClean="0">
                <a:solidFill>
                  <a:srgbClr val="FF0000"/>
                </a:solidFill>
                <a:latin typeface="Times New Roman" pitchFamily="18" charset="0"/>
                <a:cs typeface="Times New Roman" pitchFamily="18" charset="0"/>
              </a:rPr>
              <a:t>6.</a:t>
            </a:r>
            <a:r>
              <a:rPr lang="en" sz="2600" b="1" dirty="0" smtClean="0">
                <a:solidFill>
                  <a:srgbClr val="FF0000"/>
                </a:solidFill>
                <a:latin typeface="Times New Roman" pitchFamily="18" charset="0"/>
                <a:cs typeface="Times New Roman" pitchFamily="18" charset="0"/>
              </a:rPr>
              <a:t> </a:t>
            </a:r>
            <a:r>
              <a:rPr lang="en" sz="2600" b="1" dirty="0">
                <a:solidFill>
                  <a:srgbClr val="FF0000"/>
                </a:solidFill>
                <a:latin typeface="Times New Roman" pitchFamily="18" charset="0"/>
                <a:cs typeface="Times New Roman" pitchFamily="18" charset="0"/>
              </a:rPr>
              <a:t>QUY ĐỊNH VỀ CHẬM ĐÓNG, TRỐN ĐÓNG BHXH, BHTN(tt)</a:t>
            </a:r>
            <a:endParaRPr lang="en-US" alt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5245329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57C411FE-8E91-FD0A-4A94-14CF349F3A96}"/>
              </a:ext>
            </a:extLst>
          </p:cNvPr>
          <p:cNvSpPr txBox="1">
            <a:spLocks noGrp="1"/>
          </p:cNvSpPr>
          <p:nvPr>
            <p:ph type="title"/>
          </p:nvPr>
        </p:nvSpPr>
        <p:spPr>
          <a:xfrm>
            <a:off x="600360" y="1412899"/>
            <a:ext cx="6016749" cy="424732"/>
          </a:xfrm>
          <a:prstGeom prst="rect">
            <a:avLst/>
          </a:prstGeom>
          <a:solidFill>
            <a:schemeClr val="bg1"/>
          </a:solidFill>
        </p:spPr>
        <p:txBody>
          <a:bodyPr wrap="square" rtlCol="0">
            <a:spAutoFit/>
          </a:bodyPr>
          <a:lstStyle/>
          <a:p>
            <a:r>
              <a:rPr lang="en-US" sz="2400" b="1" dirty="0">
                <a:solidFill>
                  <a:srgbClr val="080CB8"/>
                </a:solidFill>
                <a:latin typeface="Times New Roman" panose="02020603050405020304" pitchFamily="18" charset="0"/>
                <a:cs typeface="Times New Roman" panose="02020603050405020304" pitchFamily="18" charset="0"/>
              </a:rPr>
              <a:t>6</a:t>
            </a:r>
            <a:r>
              <a:rPr lang="en-US" sz="2400" b="1" dirty="0" smtClean="0">
                <a:solidFill>
                  <a:srgbClr val="080CB8"/>
                </a:solidFill>
                <a:latin typeface="Times New Roman" panose="02020603050405020304" pitchFamily="18" charset="0"/>
                <a:cs typeface="Times New Roman" panose="02020603050405020304" pitchFamily="18" charset="0"/>
              </a:rPr>
              <a:t>.2</a:t>
            </a:r>
            <a:r>
              <a:rPr lang="en-US" sz="2400" b="1" dirty="0">
                <a:solidFill>
                  <a:srgbClr val="080CB8"/>
                </a:solidFill>
                <a:latin typeface="Times New Roman" panose="02020603050405020304" pitchFamily="18" charset="0"/>
                <a:cs typeface="Times New Roman" panose="02020603050405020304" pitchFamily="18" charset="0"/>
              </a:rPr>
              <a:t>. </a:t>
            </a:r>
            <a:r>
              <a:rPr lang="en" sz="2400" b="1" dirty="0">
                <a:solidFill>
                  <a:srgbClr val="080CB8"/>
                </a:solidFill>
                <a:latin typeface="Times New Roman" panose="02020603050405020304" pitchFamily="18" charset="0"/>
                <a:cs typeface="Times New Roman" panose="02020603050405020304" pitchFamily="18" charset="0"/>
              </a:rPr>
              <a:t>TRỐN ĐÓNG BHXH, BHTN(Điều 39)</a:t>
            </a:r>
            <a:endParaRPr lang="en-US" sz="2400" b="1" dirty="0">
              <a:solidFill>
                <a:srgbClr val="080CB8"/>
              </a:solidFill>
              <a:latin typeface="Times New Roman" panose="02020603050405020304" pitchFamily="18" charset="0"/>
              <a:cs typeface="Times New Roman" panose="02020603050405020304" pitchFamily="18" charset="0"/>
            </a:endParaRPr>
          </a:p>
        </p:txBody>
      </p:sp>
      <p:sp>
        <p:nvSpPr>
          <p:cNvPr id="12" name="Text Placeholder 2"/>
          <p:cNvSpPr txBox="1">
            <a:spLocks/>
          </p:cNvSpPr>
          <p:nvPr/>
        </p:nvSpPr>
        <p:spPr>
          <a:xfrm>
            <a:off x="600360" y="1905467"/>
            <a:ext cx="10804525" cy="437405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7730" indent="0" algn="just">
              <a:buNone/>
            </a:pPr>
            <a:r>
              <a:rPr lang="af-ZA" b="1" dirty="0">
                <a:solidFill>
                  <a:srgbClr val="0000FF"/>
                </a:solidFill>
                <a:latin typeface="Times New Roman" panose="02020603050405020304" pitchFamily="18" charset="0"/>
                <a:cs typeface="Times New Roman" panose="02020603050405020304" pitchFamily="18" charset="0"/>
              </a:rPr>
              <a:t>a) </a:t>
            </a:r>
            <a:r>
              <a:rPr lang="af-ZA" b="1" dirty="0">
                <a:solidFill>
                  <a:srgbClr val="FF0000"/>
                </a:solidFill>
                <a:latin typeface="Times New Roman" panose="02020603050405020304" pitchFamily="18" charset="0"/>
                <a:cs typeface="Times New Roman" panose="02020603050405020304" pitchFamily="18" charset="0"/>
              </a:rPr>
              <a:t>Sau 60 ngày</a:t>
            </a:r>
            <a:r>
              <a:rPr lang="af-ZA" b="1" dirty="0">
                <a:solidFill>
                  <a:srgbClr val="0000FF"/>
                </a:solidFill>
                <a:latin typeface="Times New Roman" panose="02020603050405020304" pitchFamily="18" charset="0"/>
                <a:cs typeface="Times New Roman" panose="02020603050405020304" pitchFamily="18" charset="0"/>
              </a:rPr>
              <a:t> kể từ ngày hết thời hạn quy định tại khoản 1 Điều 28 của Luật này mà người sử dụng lao động không đăng ký hoặc đăng ký không đầy đủ số người phải tham gia BHXH bắt buộc;</a:t>
            </a:r>
            <a:endParaRPr lang="en-US" b="1" dirty="0">
              <a:solidFill>
                <a:srgbClr val="0000FF"/>
              </a:solidFill>
              <a:latin typeface="Times New Roman" panose="02020603050405020304" pitchFamily="18" charset="0"/>
              <a:cs typeface="Times New Roman" panose="02020603050405020304" pitchFamily="18" charset="0"/>
            </a:endParaRPr>
          </a:p>
          <a:p>
            <a:pPr marL="67730" indent="0" algn="just">
              <a:buNone/>
            </a:pPr>
            <a:r>
              <a:rPr lang="af-ZA" b="1" dirty="0">
                <a:solidFill>
                  <a:srgbClr val="0000FF"/>
                </a:solidFill>
                <a:latin typeface="Times New Roman" panose="02020603050405020304" pitchFamily="18" charset="0"/>
                <a:cs typeface="Times New Roman" panose="02020603050405020304" pitchFamily="18" charset="0"/>
              </a:rPr>
              <a:t>b) </a:t>
            </a:r>
            <a:r>
              <a:rPr lang="af-ZA" b="1" dirty="0">
                <a:solidFill>
                  <a:srgbClr val="FF0000"/>
                </a:solidFill>
                <a:latin typeface="Times New Roman" panose="02020603050405020304" pitchFamily="18" charset="0"/>
                <a:cs typeface="Times New Roman" panose="02020603050405020304" pitchFamily="18" charset="0"/>
              </a:rPr>
              <a:t>Sau 60 ngày </a:t>
            </a:r>
            <a:r>
              <a:rPr lang="af-ZA" b="1" dirty="0">
                <a:solidFill>
                  <a:srgbClr val="0000FF"/>
                </a:solidFill>
                <a:latin typeface="Times New Roman" panose="02020603050405020304" pitchFamily="18" charset="0"/>
                <a:cs typeface="Times New Roman" panose="02020603050405020304" pitchFamily="18" charset="0"/>
              </a:rPr>
              <a:t>kể từ ngày hết thời hạn phải tham gia BHTN theo quy định của pháp luật về BHTN mà người sử dụng lao động không đăng ký hoặc đăng ký không đầy đủ số người phải tham gia BHTN;</a:t>
            </a:r>
            <a:endParaRPr lang="en-US" b="1" dirty="0">
              <a:solidFill>
                <a:srgbClr val="0000FF"/>
              </a:solidFill>
              <a:latin typeface="Times New Roman" panose="02020603050405020304" pitchFamily="18" charset="0"/>
              <a:cs typeface="Times New Roman" panose="02020603050405020304" pitchFamily="18" charset="0"/>
            </a:endParaRPr>
          </a:p>
          <a:p>
            <a:pPr marL="67730" indent="0" algn="just">
              <a:buNone/>
            </a:pPr>
            <a:r>
              <a:rPr lang="af-ZA" b="1" dirty="0">
                <a:solidFill>
                  <a:srgbClr val="0000FF"/>
                </a:solidFill>
                <a:latin typeface="Times New Roman" panose="02020603050405020304" pitchFamily="18" charset="0"/>
                <a:cs typeface="Times New Roman" panose="02020603050405020304" pitchFamily="18" charset="0"/>
              </a:rPr>
              <a:t>c) Đăng ký tiền lương làm căn cứ </a:t>
            </a:r>
            <a:r>
              <a:rPr lang="af-ZA" b="1" dirty="0">
                <a:solidFill>
                  <a:srgbClr val="FF0000"/>
                </a:solidFill>
                <a:latin typeface="Times New Roman" panose="02020603050405020304" pitchFamily="18" charset="0"/>
                <a:cs typeface="Times New Roman" panose="02020603050405020304" pitchFamily="18" charset="0"/>
              </a:rPr>
              <a:t>đóng BHXH bắt buộc thấp hơn quy định </a:t>
            </a:r>
            <a:r>
              <a:rPr lang="af-ZA" b="1" dirty="0">
                <a:solidFill>
                  <a:srgbClr val="0000FF"/>
                </a:solidFill>
                <a:latin typeface="Times New Roman" panose="02020603050405020304" pitchFamily="18" charset="0"/>
                <a:cs typeface="Times New Roman" panose="02020603050405020304" pitchFamily="18" charset="0"/>
              </a:rPr>
              <a:t>tại khoản 1 Điều 31 của Luật này; </a:t>
            </a:r>
            <a:endParaRPr lang="en-US" b="1" dirty="0">
              <a:solidFill>
                <a:srgbClr val="0000FF"/>
              </a:solidFill>
              <a:latin typeface="Times New Roman" panose="02020603050405020304" pitchFamily="18" charset="0"/>
              <a:cs typeface="Times New Roman" panose="02020603050405020304" pitchFamily="18" charset="0"/>
            </a:endParaRPr>
          </a:p>
          <a:p>
            <a:pPr marL="67730" indent="0" algn="just">
              <a:buNone/>
            </a:pPr>
            <a:r>
              <a:rPr lang="af-ZA" b="1" dirty="0">
                <a:solidFill>
                  <a:srgbClr val="0000FF"/>
                </a:solidFill>
                <a:latin typeface="Times New Roman" panose="02020603050405020304" pitchFamily="18" charset="0"/>
                <a:cs typeface="Times New Roman" panose="02020603050405020304" pitchFamily="18" charset="0"/>
              </a:rPr>
              <a:t>d) Đăng ký tiền lương làm căn cứ </a:t>
            </a:r>
            <a:r>
              <a:rPr lang="af-ZA" b="1" dirty="0">
                <a:solidFill>
                  <a:srgbClr val="FF0000"/>
                </a:solidFill>
                <a:latin typeface="Times New Roman" panose="02020603050405020304" pitchFamily="18" charset="0"/>
                <a:cs typeface="Times New Roman" panose="02020603050405020304" pitchFamily="18" charset="0"/>
              </a:rPr>
              <a:t>đóng BHTN thấp hơn quy định </a:t>
            </a:r>
            <a:r>
              <a:rPr lang="af-ZA" b="1" dirty="0">
                <a:solidFill>
                  <a:srgbClr val="0000FF"/>
                </a:solidFill>
                <a:latin typeface="Times New Roman" panose="02020603050405020304" pitchFamily="18" charset="0"/>
                <a:cs typeface="Times New Roman" panose="02020603050405020304" pitchFamily="18" charset="0"/>
              </a:rPr>
              <a:t>của pháp luật về BHTN;</a:t>
            </a:r>
            <a:endParaRPr lang="en-US" b="1" dirty="0">
              <a:solidFill>
                <a:srgbClr val="0000FF"/>
              </a:solidFill>
              <a:latin typeface="Times New Roman" panose="02020603050405020304" pitchFamily="18" charset="0"/>
              <a:cs typeface="Times New Roman" panose="02020603050405020304" pitchFamily="18" charset="0"/>
            </a:endParaRPr>
          </a:p>
          <a:p>
            <a:pPr marL="0" indent="0">
              <a:buNone/>
            </a:pPr>
            <a:endParaRPr lang="en-US" dirty="0">
              <a:solidFill>
                <a:srgbClr val="0000FF"/>
              </a:solidFill>
            </a:endParaRPr>
          </a:p>
        </p:txBody>
      </p:sp>
      <p:sp>
        <p:nvSpPr>
          <p:cNvPr id="13" name="Rectangle 12"/>
          <p:cNvSpPr/>
          <p:nvPr/>
        </p:nvSpPr>
        <p:spPr>
          <a:xfrm>
            <a:off x="521703" y="366931"/>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
        <p:nvSpPr>
          <p:cNvPr id="14" name="Rectangle 13"/>
          <p:cNvSpPr>
            <a:spLocks noChangeArrowheads="1"/>
          </p:cNvSpPr>
          <p:nvPr/>
        </p:nvSpPr>
        <p:spPr bwMode="gray">
          <a:xfrm>
            <a:off x="521703" y="920331"/>
            <a:ext cx="9787948" cy="492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2600" b="1" dirty="0">
                <a:solidFill>
                  <a:srgbClr val="FF0000"/>
                </a:solidFill>
                <a:latin typeface="Times New Roman" pitchFamily="18" charset="0"/>
                <a:cs typeface="Times New Roman" pitchFamily="18" charset="0"/>
              </a:rPr>
              <a:t>6</a:t>
            </a:r>
            <a:r>
              <a:rPr lang="en-US" altLang="en-US" sz="2600" b="1" dirty="0" smtClean="0">
                <a:solidFill>
                  <a:srgbClr val="FF0000"/>
                </a:solidFill>
                <a:latin typeface="Times New Roman" pitchFamily="18" charset="0"/>
                <a:cs typeface="Times New Roman" pitchFamily="18" charset="0"/>
              </a:rPr>
              <a:t>.</a:t>
            </a:r>
            <a:r>
              <a:rPr lang="en" sz="2600" b="1" dirty="0" smtClean="0">
                <a:solidFill>
                  <a:srgbClr val="FF0000"/>
                </a:solidFill>
                <a:latin typeface="Times New Roman" pitchFamily="18" charset="0"/>
                <a:cs typeface="Times New Roman" pitchFamily="18" charset="0"/>
              </a:rPr>
              <a:t> </a:t>
            </a:r>
            <a:r>
              <a:rPr lang="en" sz="2600" b="1" dirty="0">
                <a:solidFill>
                  <a:srgbClr val="FF0000"/>
                </a:solidFill>
                <a:latin typeface="Times New Roman" pitchFamily="18" charset="0"/>
                <a:cs typeface="Times New Roman" pitchFamily="18" charset="0"/>
              </a:rPr>
              <a:t>QUY ĐỊNH VỀ CHẬM ĐÓNG, TRỐN ĐÓNG BHXH, BHTN(tt)</a:t>
            </a:r>
            <a:endParaRPr lang="en-US" alt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98558018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57C411FE-8E91-FD0A-4A94-14CF349F3A96}"/>
              </a:ext>
            </a:extLst>
          </p:cNvPr>
          <p:cNvSpPr txBox="1">
            <a:spLocks noGrp="1"/>
          </p:cNvSpPr>
          <p:nvPr>
            <p:ph type="title"/>
          </p:nvPr>
        </p:nvSpPr>
        <p:spPr>
          <a:xfrm>
            <a:off x="604288" y="1353252"/>
            <a:ext cx="5962650" cy="480131"/>
          </a:xfrm>
          <a:prstGeom prst="rect">
            <a:avLst/>
          </a:prstGeom>
          <a:solidFill>
            <a:schemeClr val="bg1"/>
          </a:solidFill>
        </p:spPr>
        <p:txBody>
          <a:bodyPr wrap="square" rtlCol="0">
            <a:spAutoFit/>
          </a:bodyPr>
          <a:lstStyle/>
          <a:p>
            <a:r>
              <a:rPr lang="en-US" sz="2800" b="1" dirty="0" smtClean="0">
                <a:solidFill>
                  <a:srgbClr val="080CB8"/>
                </a:solidFill>
                <a:latin typeface="Times New Roman" panose="02020603050405020304" pitchFamily="18" charset="0"/>
                <a:cs typeface="Times New Roman" panose="02020603050405020304" pitchFamily="18" charset="0"/>
              </a:rPr>
              <a:t>6.2</a:t>
            </a:r>
            <a:r>
              <a:rPr lang="en-US" sz="2800" b="1" dirty="0">
                <a:solidFill>
                  <a:srgbClr val="080CB8"/>
                </a:solidFill>
                <a:latin typeface="Times New Roman" panose="02020603050405020304" pitchFamily="18" charset="0"/>
                <a:cs typeface="Times New Roman" panose="02020603050405020304" pitchFamily="18" charset="0"/>
              </a:rPr>
              <a:t>. </a:t>
            </a:r>
            <a:r>
              <a:rPr lang="en" sz="2800" b="1" dirty="0">
                <a:solidFill>
                  <a:srgbClr val="080CB8"/>
                </a:solidFill>
                <a:latin typeface="Times New Roman" panose="02020603050405020304" pitchFamily="18" charset="0"/>
                <a:cs typeface="Times New Roman" panose="02020603050405020304" pitchFamily="18" charset="0"/>
              </a:rPr>
              <a:t>TRỐN ĐÓNG BHXH, BHTN(tt)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8" name="Text Placeholder 2"/>
          <p:cNvSpPr txBox="1">
            <a:spLocks/>
          </p:cNvSpPr>
          <p:nvPr/>
        </p:nvSpPr>
        <p:spPr>
          <a:xfrm>
            <a:off x="604288" y="1963688"/>
            <a:ext cx="10999133" cy="43425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0799" indent="0" algn="just">
              <a:buNone/>
            </a:pPr>
            <a:r>
              <a:rPr lang="af-ZA" b="1" dirty="0">
                <a:solidFill>
                  <a:srgbClr val="0000FF"/>
                </a:solidFill>
                <a:latin typeface="Times New Roman" panose="02020603050405020304" pitchFamily="18" charset="0"/>
                <a:cs typeface="Times New Roman" panose="02020603050405020304" pitchFamily="18" charset="0"/>
              </a:rPr>
              <a:t>đ) Không đóng hoặc đóng không đầy đủ số tiền đã đăng ký BHXH bắt buộc </a:t>
            </a:r>
            <a:r>
              <a:rPr lang="af-ZA" b="1" dirty="0">
                <a:solidFill>
                  <a:srgbClr val="FF0000"/>
                </a:solidFill>
                <a:latin typeface="Times New Roman" panose="02020603050405020304" pitchFamily="18" charset="0"/>
                <a:cs typeface="Times New Roman" panose="02020603050405020304" pitchFamily="18" charset="0"/>
              </a:rPr>
              <a:t>sau 60 ngày </a:t>
            </a:r>
            <a:r>
              <a:rPr lang="af-ZA" b="1" dirty="0">
                <a:solidFill>
                  <a:srgbClr val="0000FF"/>
                </a:solidFill>
                <a:latin typeface="Times New Roman" panose="02020603050405020304" pitchFamily="18" charset="0"/>
                <a:cs typeface="Times New Roman" panose="02020603050405020304" pitchFamily="18" charset="0"/>
              </a:rPr>
              <a:t>kể từ ngày đóng BHXH bắt buộc chậm nhất quy định tại khoản 4 Điều 34 của Luật này và đã được cơ quan có thẩm quyền đôn đốc theo quy định tại Điều 35 của Luật này; </a:t>
            </a:r>
            <a:endParaRPr lang="en-US" b="1" dirty="0">
              <a:solidFill>
                <a:srgbClr val="0000FF"/>
              </a:solidFill>
              <a:latin typeface="Times New Roman" panose="02020603050405020304" pitchFamily="18" charset="0"/>
              <a:cs typeface="Times New Roman" panose="02020603050405020304" pitchFamily="18" charset="0"/>
            </a:endParaRPr>
          </a:p>
          <a:p>
            <a:pPr marL="50799" indent="0" algn="just">
              <a:buNone/>
            </a:pPr>
            <a:r>
              <a:rPr lang="af-ZA" b="1" dirty="0">
                <a:solidFill>
                  <a:srgbClr val="0000FF"/>
                </a:solidFill>
                <a:latin typeface="Times New Roman" panose="02020603050405020304" pitchFamily="18" charset="0"/>
                <a:cs typeface="Times New Roman" panose="02020603050405020304" pitchFamily="18" charset="0"/>
              </a:rPr>
              <a:t>e) Không đóng hoặc đóng không đầy đủ số tiền đã đăng ký </a:t>
            </a:r>
            <a:r>
              <a:rPr lang="en-US" b="1" dirty="0">
                <a:solidFill>
                  <a:srgbClr val="0000FF"/>
                </a:solidFill>
                <a:latin typeface="Times New Roman" panose="02020603050405020304" pitchFamily="18" charset="0"/>
                <a:cs typeface="Times New Roman" panose="02020603050405020304" pitchFamily="18" charset="0"/>
              </a:rPr>
              <a:t>BHTN </a:t>
            </a:r>
            <a:r>
              <a:rPr lang="af-ZA" b="1" dirty="0">
                <a:solidFill>
                  <a:srgbClr val="FF0000"/>
                </a:solidFill>
                <a:latin typeface="Times New Roman" panose="02020603050405020304" pitchFamily="18" charset="0"/>
                <a:cs typeface="Times New Roman" panose="02020603050405020304" pitchFamily="18" charset="0"/>
              </a:rPr>
              <a:t>sau 60 ngày </a:t>
            </a:r>
            <a:r>
              <a:rPr lang="af-ZA" b="1" dirty="0">
                <a:solidFill>
                  <a:srgbClr val="0000FF"/>
                </a:solidFill>
                <a:latin typeface="Times New Roman" panose="02020603050405020304" pitchFamily="18" charset="0"/>
                <a:cs typeface="Times New Roman" panose="02020603050405020304" pitchFamily="18" charset="0"/>
              </a:rPr>
              <a:t>kể từ ngày đóng </a:t>
            </a:r>
            <a:r>
              <a:rPr lang="en-US" b="1" dirty="0">
                <a:solidFill>
                  <a:srgbClr val="0000FF"/>
                </a:solidFill>
                <a:latin typeface="Times New Roman" panose="02020603050405020304" pitchFamily="18" charset="0"/>
                <a:cs typeface="Times New Roman" panose="02020603050405020304" pitchFamily="18" charset="0"/>
              </a:rPr>
              <a:t>BHTN</a:t>
            </a:r>
            <a:r>
              <a:rPr lang="af-ZA" b="1" dirty="0">
                <a:solidFill>
                  <a:srgbClr val="0000FF"/>
                </a:solidFill>
                <a:latin typeface="Times New Roman" panose="02020603050405020304" pitchFamily="18" charset="0"/>
                <a:cs typeface="Times New Roman" panose="02020603050405020304" pitchFamily="18" charset="0"/>
              </a:rPr>
              <a:t> chậm nhất theo quy định của pháp luật về bảo hiểm thất nghiệp và đã được cơ quan có thẩm quyền đôn đốc theo quy định tại Điều 35 của Luật này</a:t>
            </a:r>
            <a:r>
              <a:rPr lang="vi-VN" b="1" dirty="0">
                <a:solidFill>
                  <a:srgbClr val="0000FF"/>
                </a:solidFill>
                <a:latin typeface="Times New Roman" panose="02020603050405020304" pitchFamily="18" charset="0"/>
                <a:cs typeface="Times New Roman" panose="02020603050405020304" pitchFamily="18" charset="0"/>
              </a:rPr>
              <a:t>;</a:t>
            </a:r>
            <a:endParaRPr lang="en-US" b="1" dirty="0">
              <a:solidFill>
                <a:srgbClr val="0000FF"/>
              </a:solidFill>
              <a:latin typeface="Times New Roman" panose="02020603050405020304" pitchFamily="18" charset="0"/>
              <a:cs typeface="Times New Roman" panose="02020603050405020304" pitchFamily="18" charset="0"/>
            </a:endParaRPr>
          </a:p>
          <a:p>
            <a:pPr marL="50799" indent="0" algn="just">
              <a:buNone/>
            </a:pPr>
            <a:r>
              <a:rPr lang="vi-VN" b="1" dirty="0">
                <a:solidFill>
                  <a:srgbClr val="0000FF"/>
                </a:solidFill>
                <a:latin typeface="Times New Roman" panose="02020603050405020304" pitchFamily="18" charset="0"/>
                <a:cs typeface="Times New Roman" panose="02020603050405020304" pitchFamily="18" charset="0"/>
              </a:rPr>
              <a:t>g) </a:t>
            </a:r>
            <a:r>
              <a:rPr lang="vi-VN" b="1" dirty="0">
                <a:solidFill>
                  <a:srgbClr val="FF0000"/>
                </a:solidFill>
                <a:latin typeface="Times New Roman" panose="02020603050405020304" pitchFamily="18" charset="0"/>
                <a:cs typeface="Times New Roman" panose="02020603050405020304" pitchFamily="18" charset="0"/>
              </a:rPr>
              <a:t>Các trường hợp khác bị coi là trốn đóng</a:t>
            </a:r>
            <a:r>
              <a:rPr lang="vi-VN" b="1" dirty="0">
                <a:solidFill>
                  <a:srgbClr val="0000FF"/>
                </a:solidFill>
                <a:latin typeface="Times New Roman" panose="02020603050405020304" pitchFamily="18" charset="0"/>
                <a:cs typeface="Times New Roman" panose="02020603050405020304" pitchFamily="18" charset="0"/>
              </a:rPr>
              <a:t> </a:t>
            </a:r>
            <a:r>
              <a:rPr lang="af-ZA" b="1" dirty="0">
                <a:solidFill>
                  <a:srgbClr val="0000FF"/>
                </a:solidFill>
                <a:latin typeface="Times New Roman" panose="02020603050405020304" pitchFamily="18" charset="0"/>
                <a:cs typeface="Times New Roman" panose="02020603050405020304" pitchFamily="18" charset="0"/>
              </a:rPr>
              <a:t>BHXH </a:t>
            </a:r>
            <a:r>
              <a:rPr lang="vi-VN" b="1" dirty="0">
                <a:solidFill>
                  <a:srgbClr val="0000FF"/>
                </a:solidFill>
                <a:latin typeface="Times New Roman" panose="02020603050405020304" pitchFamily="18" charset="0"/>
                <a:cs typeface="Times New Roman" panose="02020603050405020304" pitchFamily="18" charset="0"/>
              </a:rPr>
              <a:t>bắt buộc, </a:t>
            </a:r>
            <a:r>
              <a:rPr lang="en-US" b="1" dirty="0">
                <a:solidFill>
                  <a:srgbClr val="0000FF"/>
                </a:solidFill>
                <a:latin typeface="Times New Roman" panose="02020603050405020304" pitchFamily="18" charset="0"/>
                <a:cs typeface="Times New Roman" panose="02020603050405020304" pitchFamily="18" charset="0"/>
              </a:rPr>
              <a:t>BHTN </a:t>
            </a:r>
            <a:r>
              <a:rPr lang="vi-VN" b="1" dirty="0">
                <a:solidFill>
                  <a:srgbClr val="0000FF"/>
                </a:solidFill>
                <a:latin typeface="Times New Roman" panose="02020603050405020304" pitchFamily="18" charset="0"/>
                <a:cs typeface="Times New Roman" panose="02020603050405020304" pitchFamily="18" charset="0"/>
              </a:rPr>
              <a:t>theo quy định của Chính phủ.</a:t>
            </a:r>
            <a:endParaRPr lang="en-US" b="1" dirty="0">
              <a:solidFill>
                <a:srgbClr val="0000FF"/>
              </a:solidFill>
              <a:latin typeface="Times New Roman" panose="02020603050405020304" pitchFamily="18" charset="0"/>
              <a:cs typeface="Times New Roman" panose="02020603050405020304" pitchFamily="18" charset="0"/>
            </a:endParaRPr>
          </a:p>
          <a:p>
            <a:pPr marL="0" indent="0">
              <a:buNone/>
            </a:pPr>
            <a:endParaRPr lang="en-US" dirty="0">
              <a:solidFill>
                <a:srgbClr val="0000FF"/>
              </a:solidFill>
            </a:endParaRPr>
          </a:p>
        </p:txBody>
      </p:sp>
      <p:sp>
        <p:nvSpPr>
          <p:cNvPr id="13" name="Rectangle 12"/>
          <p:cNvSpPr/>
          <p:nvPr/>
        </p:nvSpPr>
        <p:spPr>
          <a:xfrm>
            <a:off x="604288" y="422690"/>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
        <p:nvSpPr>
          <p:cNvPr id="14" name="Rectangle 13"/>
          <p:cNvSpPr>
            <a:spLocks noChangeArrowheads="1"/>
          </p:cNvSpPr>
          <p:nvPr/>
        </p:nvSpPr>
        <p:spPr bwMode="gray">
          <a:xfrm>
            <a:off x="521703" y="847158"/>
            <a:ext cx="9787948" cy="492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2600" b="1" dirty="0">
                <a:solidFill>
                  <a:srgbClr val="FF0000"/>
                </a:solidFill>
                <a:latin typeface="Times New Roman" pitchFamily="18" charset="0"/>
                <a:cs typeface="Times New Roman" pitchFamily="18" charset="0"/>
              </a:rPr>
              <a:t>6</a:t>
            </a:r>
            <a:r>
              <a:rPr lang="en-US" altLang="en-US" sz="2600" b="1" dirty="0" smtClean="0">
                <a:solidFill>
                  <a:srgbClr val="FF0000"/>
                </a:solidFill>
                <a:latin typeface="Times New Roman" pitchFamily="18" charset="0"/>
                <a:cs typeface="Times New Roman" pitchFamily="18" charset="0"/>
              </a:rPr>
              <a:t>.</a:t>
            </a:r>
            <a:r>
              <a:rPr lang="en" sz="2600" b="1" dirty="0" smtClean="0">
                <a:solidFill>
                  <a:srgbClr val="FF0000"/>
                </a:solidFill>
                <a:latin typeface="Times New Roman" pitchFamily="18" charset="0"/>
                <a:cs typeface="Times New Roman" pitchFamily="18" charset="0"/>
              </a:rPr>
              <a:t> </a:t>
            </a:r>
            <a:r>
              <a:rPr lang="en" sz="2600" b="1" dirty="0">
                <a:solidFill>
                  <a:srgbClr val="FF0000"/>
                </a:solidFill>
                <a:latin typeface="Times New Roman" pitchFamily="18" charset="0"/>
                <a:cs typeface="Times New Roman" pitchFamily="18" charset="0"/>
              </a:rPr>
              <a:t>QUY ĐỊNH VỀ CHẬM ĐÓNG, TRỐN ĐÓNG BHXH, BHTN(tt)</a:t>
            </a:r>
            <a:endParaRPr lang="en-US" alt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89407368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xmlns="" id="{57C411FE-8E91-FD0A-4A94-14CF349F3A96}"/>
              </a:ext>
            </a:extLst>
          </p:cNvPr>
          <p:cNvSpPr txBox="1">
            <a:spLocks noGrp="1"/>
          </p:cNvSpPr>
          <p:nvPr>
            <p:ph type="title"/>
          </p:nvPr>
        </p:nvSpPr>
        <p:spPr>
          <a:xfrm>
            <a:off x="601967" y="1339726"/>
            <a:ext cx="8839200" cy="480131"/>
          </a:xfrm>
          <a:prstGeom prst="rect">
            <a:avLst/>
          </a:prstGeom>
          <a:solidFill>
            <a:schemeClr val="bg1"/>
          </a:solidFill>
        </p:spPr>
        <p:txBody>
          <a:bodyPr wrap="square" rtlCol="0">
            <a:spAutoFit/>
          </a:bodyPr>
          <a:lstStyle/>
          <a:p>
            <a:r>
              <a:rPr lang="en-US" sz="2800" b="1" dirty="0" smtClean="0">
                <a:solidFill>
                  <a:srgbClr val="080CB8"/>
                </a:solidFill>
                <a:latin typeface="Times New Roman" panose="02020603050405020304" pitchFamily="18" charset="0"/>
                <a:cs typeface="Times New Roman" panose="02020603050405020304" pitchFamily="18" charset="0"/>
              </a:rPr>
              <a:t>6.3</a:t>
            </a:r>
            <a:r>
              <a:rPr lang="en-US" sz="2800" b="1" dirty="0">
                <a:solidFill>
                  <a:srgbClr val="080CB8"/>
                </a:solidFill>
                <a:latin typeface="Times New Roman" panose="02020603050405020304" pitchFamily="18" charset="0"/>
                <a:cs typeface="Times New Roman" panose="02020603050405020304" pitchFamily="18" charset="0"/>
              </a:rPr>
              <a:t>. </a:t>
            </a:r>
            <a:r>
              <a:rPr lang="en" sz="2800" b="1" dirty="0">
                <a:solidFill>
                  <a:srgbClr val="080CB8"/>
                </a:solidFill>
                <a:latin typeface="Times New Roman" panose="02020603050405020304" pitchFamily="18" charset="0"/>
                <a:cs typeface="Times New Roman" panose="02020603050405020304" pitchFamily="18" charset="0"/>
              </a:rPr>
              <a:t>XỬ LÝ CHẬM, TRỐN ĐÓNG BHXH (Điều 40,41)</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13" name="Text Placeholder 2"/>
          <p:cNvSpPr txBox="1">
            <a:spLocks/>
          </p:cNvSpPr>
          <p:nvPr/>
        </p:nvSpPr>
        <p:spPr>
          <a:xfrm>
            <a:off x="601967" y="2093473"/>
            <a:ext cx="10804525" cy="3992136"/>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33400" lvl="0" indent="-457200" algn="just">
              <a:spcBef>
                <a:spcPts val="1200"/>
              </a:spcBef>
              <a:buClr>
                <a:srgbClr val="F4983E"/>
              </a:buClr>
              <a:buSzPts val="2400"/>
            </a:pPr>
            <a:r>
              <a:rPr lang="vi-VN" b="1" dirty="0">
                <a:solidFill>
                  <a:srgbClr val="0000FF"/>
                </a:solidFill>
                <a:latin typeface="Times New Roman" panose="02020603050405020304" pitchFamily="18" charset="0"/>
                <a:cs typeface="Times New Roman" panose="02020603050405020304" pitchFamily="18" charset="0"/>
              </a:rPr>
              <a:t>Bắt buộc đóng đủ số tiền BHXH</a:t>
            </a:r>
            <a:r>
              <a:rPr lang="en-US" b="1" dirty="0">
                <a:solidFill>
                  <a:srgbClr val="0000FF"/>
                </a:solidFill>
                <a:latin typeface="Times New Roman" panose="02020603050405020304" pitchFamily="18" charset="0"/>
                <a:cs typeface="Times New Roman" panose="02020603050405020304" pitchFamily="18" charset="0"/>
              </a:rPr>
              <a:t>.</a:t>
            </a:r>
          </a:p>
          <a:p>
            <a:pPr marL="533400" lvl="0" indent="-457200" algn="just">
              <a:spcBef>
                <a:spcPts val="1200"/>
              </a:spcBef>
              <a:buClr>
                <a:srgbClr val="F4983E"/>
              </a:buClr>
              <a:buSzPts val="2400"/>
            </a:pPr>
            <a:r>
              <a:rPr lang="vi-VN" b="1" dirty="0">
                <a:solidFill>
                  <a:srgbClr val="FF0000"/>
                </a:solidFill>
                <a:latin typeface="Times New Roman" panose="02020603050405020304" pitchFamily="18" charset="0"/>
                <a:cs typeface="Times New Roman" panose="02020603050405020304" pitchFamily="18" charset="0"/>
              </a:rPr>
              <a:t>Tính lãi = 0,03%/ngày </a:t>
            </a:r>
            <a:r>
              <a:rPr lang="vi-VN" b="1" dirty="0">
                <a:solidFill>
                  <a:srgbClr val="0000FF"/>
                </a:solidFill>
                <a:latin typeface="Times New Roman" panose="02020603050405020304" pitchFamily="18" charset="0"/>
                <a:cs typeface="Times New Roman" panose="02020603050405020304" pitchFamily="18" charset="0"/>
              </a:rPr>
              <a:t>trên số tiền BHXH, BHTN và số ngày chậm đóng, trốn đóng.</a:t>
            </a:r>
          </a:p>
          <a:p>
            <a:pPr marL="533400" lvl="0" indent="-457200" algn="just">
              <a:spcBef>
                <a:spcPts val="1200"/>
              </a:spcBef>
              <a:buClr>
                <a:srgbClr val="F4983E"/>
              </a:buClr>
              <a:buSzPts val="2400"/>
            </a:pPr>
            <a:r>
              <a:rPr lang="vi-VN" b="1" dirty="0">
                <a:solidFill>
                  <a:srgbClr val="0000FF"/>
                </a:solidFill>
                <a:latin typeface="Times New Roman" panose="02020603050405020304" pitchFamily="18" charset="0"/>
                <a:cs typeface="Times New Roman" panose="02020603050405020304" pitchFamily="18" charset="0"/>
              </a:rPr>
              <a:t>Xử phạt hành chính theo pháp luật.</a:t>
            </a:r>
          </a:p>
          <a:p>
            <a:pPr marL="533400" lvl="0" indent="-457200" algn="just">
              <a:spcBef>
                <a:spcPts val="1200"/>
              </a:spcBef>
              <a:buClr>
                <a:srgbClr val="F4983E"/>
              </a:buClr>
              <a:buSzPts val="2400"/>
            </a:pPr>
            <a:r>
              <a:rPr lang="en-US" b="1" dirty="0" err="1">
                <a:solidFill>
                  <a:srgbClr val="0000FF"/>
                </a:solidFill>
                <a:latin typeface="Times New Roman" panose="02020603050405020304" pitchFamily="18" charset="0"/>
                <a:cs typeface="Times New Roman" panose="02020603050405020304" pitchFamily="18" charset="0"/>
              </a:rPr>
              <a:t>Không</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xem</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xét</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trao</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tặng</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danh</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hiệu</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thi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đua</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hình</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thức</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khen</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thưởng</a:t>
            </a:r>
            <a:r>
              <a:rPr lang="en-US" b="1" dirty="0">
                <a:solidFill>
                  <a:srgbClr val="0000FF"/>
                </a:solidFill>
                <a:latin typeface="Times New Roman" panose="02020603050405020304" pitchFamily="18" charset="0"/>
                <a:cs typeface="Times New Roman" panose="02020603050405020304" pitchFamily="18" charset="0"/>
              </a:rPr>
              <a:t>;</a:t>
            </a:r>
          </a:p>
          <a:p>
            <a:pPr marL="533400" lvl="0" indent="-457200" algn="just">
              <a:spcBef>
                <a:spcPts val="1200"/>
              </a:spcBef>
              <a:buClr>
                <a:srgbClr val="F4983E"/>
              </a:buClr>
              <a:buSzPts val="2400"/>
            </a:pPr>
            <a:r>
              <a:rPr lang="en-US" b="1" dirty="0" err="1">
                <a:solidFill>
                  <a:srgbClr val="FF0000"/>
                </a:solidFill>
                <a:latin typeface="Times New Roman" panose="02020603050405020304" pitchFamily="18" charset="0"/>
                <a:cs typeface="Times New Roman" panose="02020603050405020304" pitchFamily="18" charset="0"/>
              </a:rPr>
              <a:t>Truy</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cứu</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trách</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nhiệm</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hình</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sự</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đối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với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hành</a:t>
            </a:r>
            <a:r>
              <a:rPr lang="en-US" b="1" dirty="0">
                <a:solidFill>
                  <a:srgbClr val="0000FF"/>
                </a:solidFill>
                <a:latin typeface="Times New Roman" panose="02020603050405020304" pitchFamily="18" charset="0"/>
                <a:cs typeface="Times New Roman" panose="02020603050405020304" pitchFamily="18" charset="0"/>
              </a:rPr>
              <a:t> vi </a:t>
            </a:r>
            <a:r>
              <a:rPr lang="en-US" b="1" dirty="0" err="1">
                <a:solidFill>
                  <a:srgbClr val="0000FF"/>
                </a:solidFill>
                <a:latin typeface="Times New Roman" panose="02020603050405020304" pitchFamily="18" charset="0"/>
                <a:cs typeface="Times New Roman" panose="02020603050405020304" pitchFamily="18" charset="0"/>
              </a:rPr>
              <a:t>trốn</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đóng</a:t>
            </a:r>
            <a:r>
              <a:rPr lang="en-US" b="1" dirty="0">
                <a:solidFill>
                  <a:srgbClr val="0000FF"/>
                </a:solidFill>
                <a:latin typeface="Times New Roman" panose="02020603050405020304" pitchFamily="18" charset="0"/>
                <a:cs typeface="Times New Roman" panose="02020603050405020304" pitchFamily="18" charset="0"/>
              </a:rPr>
              <a:t>.</a:t>
            </a:r>
          </a:p>
          <a:p>
            <a:pPr marL="533400" lvl="0" indent="-457200" algn="just">
              <a:spcBef>
                <a:spcPts val="1200"/>
              </a:spcBef>
              <a:buClr>
                <a:srgbClr val="F4983E"/>
              </a:buClr>
              <a:buSzPts val="2400"/>
            </a:pPr>
            <a:r>
              <a:rPr lang="en-US" b="1" dirty="0">
                <a:solidFill>
                  <a:srgbClr val="FF0000"/>
                </a:solidFill>
                <a:latin typeface="Times New Roman" panose="02020603050405020304" pitchFamily="18" charset="0"/>
                <a:cs typeface="Times New Roman" panose="02020603050405020304" pitchFamily="18" charset="0"/>
              </a:rPr>
              <a:t>NSDLĐ </a:t>
            </a:r>
            <a:r>
              <a:rPr lang="en-US" b="1" dirty="0" err="1">
                <a:solidFill>
                  <a:srgbClr val="FF0000"/>
                </a:solidFill>
                <a:latin typeface="Times New Roman" panose="02020603050405020304" pitchFamily="18" charset="0"/>
                <a:cs typeface="Times New Roman" panose="02020603050405020304" pitchFamily="18" charset="0"/>
              </a:rPr>
              <a:t>phải</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bồi</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thường</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cho</a:t>
            </a:r>
            <a:r>
              <a:rPr lang="en-US" b="1" dirty="0">
                <a:solidFill>
                  <a:srgbClr val="FF0000"/>
                </a:solidFill>
                <a:latin typeface="Times New Roman" panose="02020603050405020304" pitchFamily="18" charset="0"/>
                <a:cs typeface="Times New Roman" panose="02020603050405020304" pitchFamily="18" charset="0"/>
              </a:rPr>
              <a:t> NLĐ </a:t>
            </a:r>
            <a:r>
              <a:rPr lang="en-US" b="1" dirty="0" err="1">
                <a:solidFill>
                  <a:srgbClr val="0000FF"/>
                </a:solidFill>
                <a:latin typeface="Times New Roman" panose="02020603050405020304" pitchFamily="18" charset="0"/>
                <a:cs typeface="Times New Roman" panose="02020603050405020304" pitchFamily="18" charset="0"/>
              </a:rPr>
              <a:t>nếu</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không</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tham</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gia</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hoặc</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tham</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gia</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không</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đầy</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đủ</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gây</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thiệt</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hại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cho</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quyền</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lợi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của</a:t>
            </a:r>
            <a:r>
              <a:rPr lang="en-US" b="1" dirty="0">
                <a:solidFill>
                  <a:srgbClr val="0000FF"/>
                </a:solidFill>
                <a:latin typeface="Times New Roman" panose="02020603050405020304" pitchFamily="18" charset="0"/>
                <a:cs typeface="Times New Roman" panose="02020603050405020304" pitchFamily="18" charset="0"/>
              </a:rPr>
              <a:t> NLĐ</a:t>
            </a:r>
          </a:p>
        </p:txBody>
      </p:sp>
      <p:sp>
        <p:nvSpPr>
          <p:cNvPr id="8" name="Rectangle 7"/>
          <p:cNvSpPr/>
          <p:nvPr/>
        </p:nvSpPr>
        <p:spPr>
          <a:xfrm>
            <a:off x="601967" y="362130"/>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
        <p:nvSpPr>
          <p:cNvPr id="14" name="Rectangle 13"/>
          <p:cNvSpPr>
            <a:spLocks noChangeArrowheads="1"/>
          </p:cNvSpPr>
          <p:nvPr/>
        </p:nvSpPr>
        <p:spPr bwMode="gray">
          <a:xfrm>
            <a:off x="521703" y="847158"/>
            <a:ext cx="9787948" cy="492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2600" b="1" dirty="0">
                <a:solidFill>
                  <a:srgbClr val="FF0000"/>
                </a:solidFill>
                <a:latin typeface="Times New Roman" pitchFamily="18" charset="0"/>
                <a:cs typeface="Times New Roman" pitchFamily="18" charset="0"/>
              </a:rPr>
              <a:t>6</a:t>
            </a:r>
            <a:r>
              <a:rPr lang="en-US" altLang="en-US" sz="2600" b="1" dirty="0" smtClean="0">
                <a:solidFill>
                  <a:srgbClr val="FF0000"/>
                </a:solidFill>
                <a:latin typeface="Times New Roman" pitchFamily="18" charset="0"/>
                <a:cs typeface="Times New Roman" pitchFamily="18" charset="0"/>
              </a:rPr>
              <a:t>.</a:t>
            </a:r>
            <a:r>
              <a:rPr lang="en" sz="2600" b="1" dirty="0" smtClean="0">
                <a:solidFill>
                  <a:srgbClr val="FF0000"/>
                </a:solidFill>
                <a:latin typeface="Times New Roman" pitchFamily="18" charset="0"/>
                <a:cs typeface="Times New Roman" pitchFamily="18" charset="0"/>
              </a:rPr>
              <a:t> </a:t>
            </a:r>
            <a:r>
              <a:rPr lang="en" sz="2600" b="1" dirty="0">
                <a:solidFill>
                  <a:srgbClr val="FF0000"/>
                </a:solidFill>
                <a:latin typeface="Times New Roman" pitchFamily="18" charset="0"/>
                <a:cs typeface="Times New Roman" pitchFamily="18" charset="0"/>
              </a:rPr>
              <a:t>QUY ĐỊNH VỀ CHẬM ĐÓNG, TRỐN ĐÓNG BHXH, BHTN(tt)</a:t>
            </a:r>
            <a:endParaRPr lang="en-US" alt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7046748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a:spLocks noChangeArrowheads="1"/>
          </p:cNvSpPr>
          <p:nvPr/>
        </p:nvSpPr>
        <p:spPr bwMode="gray">
          <a:xfrm>
            <a:off x="678349" y="869253"/>
            <a:ext cx="8063791"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2600" b="1" dirty="0">
                <a:solidFill>
                  <a:srgbClr val="FF0000"/>
                </a:solidFill>
                <a:latin typeface="Times New Roman" pitchFamily="18" charset="0"/>
                <a:cs typeface="Times New Roman" pitchFamily="18" charset="0"/>
              </a:rPr>
              <a:t>7</a:t>
            </a:r>
            <a:r>
              <a:rPr lang="en-US" altLang="en-US" sz="2600" b="1" dirty="0" smtClean="0">
                <a:solidFill>
                  <a:srgbClr val="FF0000"/>
                </a:solidFill>
                <a:latin typeface="Times New Roman" pitchFamily="18" charset="0"/>
                <a:cs typeface="Times New Roman" pitchFamily="18" charset="0"/>
              </a:rPr>
              <a:t>.</a:t>
            </a:r>
            <a:r>
              <a:rPr lang="en" sz="2600" b="1" dirty="0" smtClean="0">
                <a:solidFill>
                  <a:srgbClr val="FF0000"/>
                </a:solidFill>
                <a:latin typeface="Times New Roman" pitchFamily="18" charset="0"/>
                <a:cs typeface="Times New Roman" pitchFamily="18" charset="0"/>
              </a:rPr>
              <a:t> </a:t>
            </a:r>
            <a:r>
              <a:rPr lang="en" sz="2600" b="1" dirty="0">
                <a:solidFill>
                  <a:srgbClr val="FF0000"/>
                </a:solidFill>
                <a:latin typeface="Times New Roman" pitchFamily="18" charset="0"/>
                <a:cs typeface="Times New Roman" pitchFamily="18" charset="0"/>
              </a:rPr>
              <a:t>CẤP SỔ ĐIỆN TỬ, GIAO DỊCH ĐIỆN TỬ </a:t>
            </a:r>
            <a:r>
              <a:rPr lang="en-US" sz="2600" b="1" dirty="0">
                <a:solidFill>
                  <a:srgbClr val="FF0000"/>
                </a:solidFill>
                <a:latin typeface="Times New Roman" pitchFamily="18" charset="0"/>
                <a:cs typeface="Times New Roman" pitchFamily="18" charset="0"/>
              </a:rPr>
              <a:t>(</a:t>
            </a:r>
            <a:r>
              <a:rPr lang="af-ZA" sz="2600" b="1" dirty="0">
                <a:solidFill>
                  <a:srgbClr val="FF0000"/>
                </a:solidFill>
                <a:latin typeface="Times New Roman" pitchFamily="18" charset="0"/>
                <a:cs typeface="Times New Roman" pitchFamily="18" charset="0"/>
              </a:rPr>
              <a:t>Điều 25</a:t>
            </a:r>
            <a:r>
              <a:rPr lang="en-US" sz="2600" b="1" dirty="0">
                <a:solidFill>
                  <a:srgbClr val="FF0000"/>
                </a:solidFill>
                <a:latin typeface="Times New Roman" pitchFamily="18" charset="0"/>
                <a:cs typeface="Times New Roman" pitchFamily="18" charset="0"/>
              </a:rPr>
              <a:t>)</a:t>
            </a:r>
            <a:endParaRPr lang="en-US" altLang="en-US" sz="2600" b="1" dirty="0">
              <a:solidFill>
                <a:srgbClr val="FF0000"/>
              </a:solidFill>
              <a:latin typeface="Times New Roman" pitchFamily="18" charset="0"/>
              <a:cs typeface="Times New Roman" pitchFamily="18" charset="0"/>
            </a:endParaRPr>
          </a:p>
        </p:txBody>
      </p:sp>
      <p:sp>
        <p:nvSpPr>
          <p:cNvPr id="14" name="Text Placeholder 2"/>
          <p:cNvSpPr txBox="1">
            <a:spLocks/>
          </p:cNvSpPr>
          <p:nvPr/>
        </p:nvSpPr>
        <p:spPr>
          <a:xfrm>
            <a:off x="552449" y="1690687"/>
            <a:ext cx="11420475" cy="466248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1800"/>
              </a:spcBef>
              <a:buClr>
                <a:srgbClr val="F4983E"/>
              </a:buClr>
            </a:pPr>
            <a:r>
              <a:rPr lang="vi-VN" b="1" dirty="0">
                <a:solidFill>
                  <a:srgbClr val="0000FF"/>
                </a:solidFill>
                <a:latin typeface="Times New Roman" panose="02020603050405020304" pitchFamily="18" charset="0"/>
                <a:cs typeface="Times New Roman" panose="02020603050405020304" pitchFamily="18" charset="0"/>
              </a:rPr>
              <a:t>Sổ bảo hiểm xã hội được cấp cho từng người lao động, trong đó chứa đựng thông tin cơ bản về nhân thân, ghi nhận việc đóng, hưởng, giải quyết các chế độ bảo hiểm xã hội và các thông tin cần thiết khác có liên quan</a:t>
            </a:r>
            <a:r>
              <a:rPr lang="en-US" b="1" dirty="0">
                <a:solidFill>
                  <a:srgbClr val="0000FF"/>
                </a:solidFill>
                <a:latin typeface="Times New Roman" panose="02020603050405020304" pitchFamily="18" charset="0"/>
                <a:cs typeface="Times New Roman" panose="02020603050405020304" pitchFamily="18" charset="0"/>
              </a:rPr>
              <a:t>.</a:t>
            </a:r>
          </a:p>
          <a:p>
            <a:pPr lvl="0" algn="just">
              <a:spcBef>
                <a:spcPts val="1800"/>
              </a:spcBef>
              <a:buClr>
                <a:srgbClr val="F4983E"/>
              </a:buClr>
            </a:pPr>
            <a:r>
              <a:rPr lang="vi-VN" b="1" dirty="0">
                <a:solidFill>
                  <a:srgbClr val="0000FF"/>
                </a:solidFill>
                <a:latin typeface="Times New Roman" panose="02020603050405020304" pitchFamily="18" charset="0"/>
                <a:cs typeface="Times New Roman" panose="02020603050405020304" pitchFamily="18" charset="0"/>
              </a:rPr>
              <a:t>Sổ bảo hiểm xã hội được cấp bằng bản điện tử, bản giấy và có giá trị pháp lý như nhau</a:t>
            </a:r>
            <a:endParaRPr lang="pt-PT" b="1" dirty="0">
              <a:solidFill>
                <a:srgbClr val="0000FF"/>
              </a:solidFill>
              <a:latin typeface="Times New Roman" panose="02020603050405020304" pitchFamily="18" charset="0"/>
              <a:cs typeface="Times New Roman" panose="02020603050405020304" pitchFamily="18" charset="0"/>
            </a:endParaRPr>
          </a:p>
          <a:p>
            <a:pPr lvl="0" algn="just">
              <a:spcBef>
                <a:spcPts val="1800"/>
              </a:spcBef>
              <a:buClr>
                <a:srgbClr val="F4983E"/>
              </a:buClr>
            </a:pPr>
            <a:r>
              <a:rPr lang="pt-PT" b="1" dirty="0">
                <a:solidFill>
                  <a:srgbClr val="FF0000"/>
                </a:solidFill>
                <a:latin typeface="Times New Roman" panose="02020603050405020304" pitchFamily="18" charset="0"/>
                <a:cs typeface="Times New Roman" panose="02020603050405020304" pitchFamily="18" charset="0"/>
              </a:rPr>
              <a:t>Chậm nhất 01/01/2026</a:t>
            </a:r>
            <a:r>
              <a:rPr lang="pt-PT" b="1" dirty="0">
                <a:solidFill>
                  <a:srgbClr val="0000FF"/>
                </a:solidFill>
                <a:latin typeface="Times New Roman" panose="02020603050405020304" pitchFamily="18" charset="0"/>
                <a:cs typeface="Times New Roman" panose="02020603050405020304" pitchFamily="18" charset="0"/>
              </a:rPr>
              <a:t>, thực hiện cấp sổ BHXH bằng bản điện tử</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bản</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giấy</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được</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cấp</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khi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người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tham</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gia</a:t>
            </a:r>
            <a:r>
              <a:rPr lang="en-US" b="1" dirty="0">
                <a:solidFill>
                  <a:srgbClr val="0000FF"/>
                </a:solidFill>
                <a:latin typeface="Times New Roman" panose="02020603050405020304" pitchFamily="18" charset="0"/>
                <a:cs typeface="Times New Roman" panose="02020603050405020304" pitchFamily="18" charset="0"/>
              </a:rPr>
              <a:t> BHXH </a:t>
            </a:r>
            <a:r>
              <a:rPr lang="en-US" b="1" dirty="0" err="1">
                <a:solidFill>
                  <a:srgbClr val="0000FF"/>
                </a:solidFill>
                <a:latin typeface="Times New Roman" panose="02020603050405020304" pitchFamily="18" charset="0"/>
                <a:cs typeface="Times New Roman" panose="02020603050405020304" pitchFamily="18" charset="0"/>
              </a:rPr>
              <a:t>yêu</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cầu</a:t>
            </a:r>
            <a:r>
              <a:rPr lang="en-US" b="1" dirty="0">
                <a:solidFill>
                  <a:srgbClr val="0000FF"/>
                </a:solidFill>
                <a:latin typeface="Times New Roman" panose="02020603050405020304" pitchFamily="18" charset="0"/>
                <a:cs typeface="Times New Roman" panose="02020603050405020304" pitchFamily="18" charset="0"/>
              </a:rPr>
              <a:t>.</a:t>
            </a:r>
          </a:p>
          <a:p>
            <a:pPr lvl="0" algn="just">
              <a:spcBef>
                <a:spcPts val="1800"/>
              </a:spcBef>
              <a:buClr>
                <a:srgbClr val="F4983E"/>
              </a:buClr>
            </a:pPr>
            <a:r>
              <a:rPr lang="pt-PT" b="1" dirty="0">
                <a:solidFill>
                  <a:srgbClr val="FF0000"/>
                </a:solidFill>
                <a:latin typeface="Times New Roman" panose="02020603050405020304" pitchFamily="18" charset="0"/>
                <a:cs typeface="Times New Roman" panose="02020603050405020304" pitchFamily="18" charset="0"/>
              </a:rPr>
              <a:t>Chậm nhất 01/01/2027</a:t>
            </a:r>
            <a:r>
              <a:rPr lang="pt-PT" b="1" dirty="0">
                <a:solidFill>
                  <a:srgbClr val="0000FF"/>
                </a:solidFill>
                <a:latin typeface="Times New Roman" panose="02020603050405020304" pitchFamily="18" charset="0"/>
                <a:cs typeface="Times New Roman" panose="02020603050405020304" pitchFamily="18" charset="0"/>
              </a:rPr>
              <a:t>, </a:t>
            </a:r>
            <a:r>
              <a:rPr lang="vi-VN" b="1" dirty="0">
                <a:solidFill>
                  <a:srgbClr val="0000FF"/>
                </a:solidFill>
                <a:latin typeface="Times New Roman" panose="02020603050405020304" pitchFamily="18" charset="0"/>
                <a:cs typeface="Times New Roman" panose="02020603050405020304" pitchFamily="18" charset="0"/>
              </a:rPr>
              <a:t>cơ qu</a:t>
            </a:r>
            <a:r>
              <a:rPr lang="en-US" b="1" dirty="0">
                <a:solidFill>
                  <a:srgbClr val="0000FF"/>
                </a:solidFill>
                <a:latin typeface="Times New Roman" panose="02020603050405020304" pitchFamily="18" charset="0"/>
                <a:cs typeface="Times New Roman" panose="02020603050405020304" pitchFamily="18" charset="0"/>
              </a:rPr>
              <a:t>a</a:t>
            </a:r>
            <a:r>
              <a:rPr lang="vi-VN" b="1" dirty="0">
                <a:solidFill>
                  <a:srgbClr val="0000FF"/>
                </a:solidFill>
                <a:latin typeface="Times New Roman" panose="02020603050405020304" pitchFamily="18" charset="0"/>
                <a:cs typeface="Times New Roman" panose="02020603050405020304" pitchFamily="18" charset="0"/>
              </a:rPr>
              <a:t>n BHXH phải đảm bảo điều kiện để thực hiện giao dịch điện tử thuộc lĩnh vực BHXH.</a:t>
            </a:r>
            <a:endParaRPr lang="en-US" b="1" dirty="0">
              <a:solidFill>
                <a:srgbClr val="0000FF"/>
              </a:solidFill>
              <a:latin typeface="Times New Roman" panose="02020603050405020304" pitchFamily="18" charset="0"/>
              <a:cs typeface="Times New Roman" panose="02020603050405020304" pitchFamily="18" charset="0"/>
            </a:endParaRPr>
          </a:p>
          <a:p>
            <a:pPr marL="0" indent="0">
              <a:buNone/>
            </a:pPr>
            <a:endParaRPr lang="en-US" dirty="0">
              <a:solidFill>
                <a:srgbClr val="0000FF"/>
              </a:solidFill>
            </a:endParaRPr>
          </a:p>
        </p:txBody>
      </p:sp>
      <p:sp>
        <p:nvSpPr>
          <p:cNvPr id="8" name="Rectangle 7"/>
          <p:cNvSpPr/>
          <p:nvPr/>
        </p:nvSpPr>
        <p:spPr>
          <a:xfrm>
            <a:off x="678349" y="346033"/>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2835648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a:spLocks noChangeArrowheads="1"/>
          </p:cNvSpPr>
          <p:nvPr/>
        </p:nvSpPr>
        <p:spPr bwMode="gray">
          <a:xfrm>
            <a:off x="678349" y="869253"/>
            <a:ext cx="10403308"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a:solidFill>
                  <a:srgbClr val="FF0000"/>
                </a:solidFill>
                <a:latin typeface="Times New Roman" pitchFamily="18" charset="0"/>
                <a:cs typeface="Times New Roman" pitchFamily="18" charset="0"/>
              </a:rPr>
              <a:t>8</a:t>
            </a:r>
            <a:r>
              <a:rPr lang="en-US" altLang="en-US" sz="2600" b="1" dirty="0" smtClean="0">
                <a:solidFill>
                  <a:srgbClr val="FF0000"/>
                </a:solidFill>
                <a:latin typeface="Times New Roman" pitchFamily="18" charset="0"/>
                <a:cs typeface="Times New Roman" pitchFamily="18" charset="0"/>
              </a:rPr>
              <a:t>.</a:t>
            </a:r>
            <a:r>
              <a:rPr lang="en" sz="2600" b="1" dirty="0" smtClean="0">
                <a:solidFill>
                  <a:srgbClr val="FF0000"/>
                </a:solidFill>
                <a:latin typeface="Times New Roman" pitchFamily="18" charset="0"/>
                <a:cs typeface="Times New Roman" pitchFamily="18" charset="0"/>
              </a:rPr>
              <a:t> </a:t>
            </a:r>
            <a:r>
              <a:rPr lang="en-US" sz="2600" b="1" dirty="0" smtClean="0">
                <a:solidFill>
                  <a:srgbClr val="FF0000"/>
                </a:solidFill>
                <a:latin typeface="Times New Roman" pitchFamily="18" charset="0"/>
                <a:cs typeface="Times New Roman" pitchFamily="18" charset="0"/>
              </a:rPr>
              <a:t>QUYỀN VÀ TRÁCH NHIỆM CỦA NGƯỜI SỬ DỤNG LAO ĐỘNG</a:t>
            </a:r>
            <a:endParaRPr lang="en-US" altLang="en-US" sz="2600" b="1" dirty="0">
              <a:solidFill>
                <a:srgbClr val="FF0000"/>
              </a:solidFill>
              <a:latin typeface="Times New Roman" pitchFamily="18" charset="0"/>
              <a:cs typeface="Times New Roman" pitchFamily="18" charset="0"/>
            </a:endParaRPr>
          </a:p>
        </p:txBody>
      </p:sp>
      <p:sp>
        <p:nvSpPr>
          <p:cNvPr id="8" name="Rectangle 7"/>
          <p:cNvSpPr/>
          <p:nvPr/>
        </p:nvSpPr>
        <p:spPr>
          <a:xfrm>
            <a:off x="678349" y="346033"/>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
        <p:nvSpPr>
          <p:cNvPr id="5" name="object 3"/>
          <p:cNvSpPr txBox="1"/>
          <p:nvPr/>
        </p:nvSpPr>
        <p:spPr>
          <a:xfrm>
            <a:off x="918686" y="1573706"/>
            <a:ext cx="10724833" cy="4975080"/>
          </a:xfrm>
          <a:prstGeom prst="rect">
            <a:avLst/>
          </a:prstGeom>
        </p:spPr>
        <p:txBody>
          <a:bodyPr vert="horz" wrap="square" lIns="0" tIns="187325" rIns="0" bIns="0" rtlCol="0">
            <a:spAutoFit/>
          </a:bodyPr>
          <a:lstStyle/>
          <a:p>
            <a:pPr marL="354965" lvl="1" indent="-342265">
              <a:spcBef>
                <a:spcPts val="300"/>
              </a:spcBef>
              <a:buFont typeface="Wingdings"/>
              <a:buChar char=""/>
              <a:tabLst>
                <a:tab pos="354965" algn="l"/>
              </a:tabLst>
            </a:pPr>
            <a:r>
              <a:rPr lang="vi-VN" sz="2000" b="1" spc="-145" dirty="0" smtClean="0">
                <a:latin typeface="+mj-lt"/>
                <a:cs typeface="Arial"/>
              </a:rPr>
              <a:t>Quyền</a:t>
            </a:r>
            <a:r>
              <a:rPr lang="vi-VN" sz="2000" b="1" spc="-110" dirty="0" smtClean="0">
                <a:latin typeface="+mj-lt"/>
                <a:cs typeface="Arial"/>
              </a:rPr>
              <a:t> </a:t>
            </a:r>
            <a:r>
              <a:rPr lang="vi-VN" sz="2400" b="1" spc="-195" dirty="0">
                <a:latin typeface="+mj-lt"/>
                <a:cs typeface="Arial"/>
              </a:rPr>
              <a:t>của</a:t>
            </a:r>
            <a:r>
              <a:rPr lang="vi-VN" sz="2400" b="1" spc="-114" dirty="0">
                <a:latin typeface="+mj-lt"/>
                <a:cs typeface="Arial"/>
              </a:rPr>
              <a:t> </a:t>
            </a:r>
            <a:r>
              <a:rPr lang="vi-VN" sz="2400" b="1" spc="-165" dirty="0">
                <a:latin typeface="+mj-lt"/>
                <a:cs typeface="Arial"/>
              </a:rPr>
              <a:t>người</a:t>
            </a:r>
            <a:r>
              <a:rPr lang="vi-VN" sz="2400" b="1" spc="-105" dirty="0">
                <a:latin typeface="+mj-lt"/>
                <a:cs typeface="Arial"/>
              </a:rPr>
              <a:t> </a:t>
            </a:r>
            <a:r>
              <a:rPr lang="vi-VN" sz="2400" b="1" spc="-250" dirty="0">
                <a:latin typeface="+mj-lt"/>
                <a:cs typeface="Arial"/>
              </a:rPr>
              <a:t>sử</a:t>
            </a:r>
            <a:r>
              <a:rPr lang="vi-VN" sz="2400" b="1" spc="-110" dirty="0">
                <a:latin typeface="+mj-lt"/>
                <a:cs typeface="Arial"/>
              </a:rPr>
              <a:t> </a:t>
            </a:r>
            <a:r>
              <a:rPr lang="vi-VN" sz="2400" b="1" spc="-185" dirty="0">
                <a:latin typeface="+mj-lt"/>
                <a:cs typeface="Arial"/>
              </a:rPr>
              <a:t>dụng</a:t>
            </a:r>
            <a:r>
              <a:rPr lang="vi-VN" sz="2400" b="1" spc="-110" dirty="0">
                <a:latin typeface="+mj-lt"/>
                <a:cs typeface="Arial"/>
              </a:rPr>
              <a:t> </a:t>
            </a:r>
            <a:r>
              <a:rPr lang="vi-VN" sz="2400" b="1" dirty="0">
                <a:latin typeface="+mj-lt"/>
                <a:cs typeface="Carlito"/>
              </a:rPr>
              <a:t>lao </a:t>
            </a:r>
            <a:r>
              <a:rPr lang="vi-VN" sz="2400" b="1" spc="-165" dirty="0">
                <a:latin typeface="+mj-lt"/>
                <a:cs typeface="Arial" panose="020B0604020202020204" pitchFamily="34" charset="0"/>
              </a:rPr>
              <a:t>động</a:t>
            </a:r>
            <a:r>
              <a:rPr lang="en-US" sz="2400" b="1" spc="-165" dirty="0">
                <a:latin typeface="+mj-lt"/>
                <a:cs typeface="Arial" panose="020B0604020202020204" pitchFamily="34" charset="0"/>
              </a:rPr>
              <a:t> (</a:t>
            </a:r>
            <a:r>
              <a:rPr lang="en-US" sz="2400" b="1" spc="-165" dirty="0" err="1">
                <a:latin typeface="+mj-lt"/>
                <a:cs typeface="Arial" panose="020B0604020202020204" pitchFamily="34" charset="0"/>
              </a:rPr>
              <a:t>bổ</a:t>
            </a:r>
            <a:r>
              <a:rPr lang="en-US" sz="2400" b="1" spc="-165" dirty="0">
                <a:latin typeface="+mj-lt"/>
                <a:cs typeface="Arial" panose="020B0604020202020204" pitchFamily="34" charset="0"/>
              </a:rPr>
              <a:t> sung 3 </a:t>
            </a:r>
            <a:r>
              <a:rPr lang="en-US" sz="2400" b="1" spc="-165" dirty="0" err="1">
                <a:latin typeface="+mj-lt"/>
                <a:cs typeface="Arial" panose="020B0604020202020204" pitchFamily="34" charset="0"/>
              </a:rPr>
              <a:t>nội</a:t>
            </a:r>
            <a:r>
              <a:rPr lang="en-US" sz="2400" b="1" spc="-165" dirty="0">
                <a:latin typeface="+mj-lt"/>
                <a:cs typeface="Arial" panose="020B0604020202020204" pitchFamily="34" charset="0"/>
              </a:rPr>
              <a:t> dung</a:t>
            </a:r>
            <a:r>
              <a:rPr lang="en-US" sz="2400" b="1" spc="-165" dirty="0" smtClean="0">
                <a:latin typeface="+mj-lt"/>
                <a:cs typeface="Arial" panose="020B0604020202020204" pitchFamily="34" charset="0"/>
              </a:rPr>
              <a:t>):</a:t>
            </a:r>
          </a:p>
          <a:p>
            <a:pPr marL="12700" lvl="1">
              <a:spcBef>
                <a:spcPts val="300"/>
              </a:spcBef>
              <a:tabLst>
                <a:tab pos="354965" algn="l"/>
              </a:tabLst>
            </a:pPr>
            <a:endParaRPr lang="en-US" sz="2200" b="1" i="1" spc="-20" dirty="0" smtClean="0">
              <a:solidFill>
                <a:srgbClr val="0000FF"/>
              </a:solidFill>
              <a:latin typeface="Times New Roman"/>
              <a:cs typeface="Times New Roman"/>
            </a:endParaRPr>
          </a:p>
          <a:p>
            <a:pPr marL="469265" indent="-456565" algn="just">
              <a:spcBef>
                <a:spcPts val="300"/>
              </a:spcBef>
              <a:buFont typeface="Wingdings"/>
              <a:buChar char=""/>
              <a:tabLst>
                <a:tab pos="469265" algn="l"/>
              </a:tabLst>
            </a:pPr>
            <a:r>
              <a:rPr lang="en-US" sz="2400" b="1" spc="-254" dirty="0" err="1" smtClean="0">
                <a:solidFill>
                  <a:srgbClr val="0000FF"/>
                </a:solidFill>
                <a:latin typeface="Times New Roman" panose="02020603050405020304" pitchFamily="18" charset="0"/>
                <a:cs typeface="Times New Roman" panose="02020603050405020304" pitchFamily="18" charset="0"/>
              </a:rPr>
              <a:t>Từ</a:t>
            </a:r>
            <a:r>
              <a:rPr lang="en-US" sz="2400" b="1" spc="-120" dirty="0" smtClean="0">
                <a:solidFill>
                  <a:srgbClr val="0000FF"/>
                </a:solidFill>
                <a:latin typeface="Times New Roman" panose="02020603050405020304" pitchFamily="18" charset="0"/>
                <a:cs typeface="Times New Roman" panose="02020603050405020304" pitchFamily="18" charset="0"/>
              </a:rPr>
              <a:t> </a:t>
            </a:r>
            <a:r>
              <a:rPr lang="en-US" sz="2400" b="1" spc="-70" dirty="0" err="1">
                <a:solidFill>
                  <a:srgbClr val="0000FF"/>
                </a:solidFill>
                <a:latin typeface="Times New Roman" panose="02020603050405020304" pitchFamily="18" charset="0"/>
                <a:cs typeface="Times New Roman" panose="02020603050405020304" pitchFamily="18" charset="0"/>
              </a:rPr>
              <a:t>chối</a:t>
            </a:r>
            <a:r>
              <a:rPr lang="en-US" sz="2400" b="1" spc="-110" dirty="0">
                <a:solidFill>
                  <a:srgbClr val="0000FF"/>
                </a:solidFill>
                <a:latin typeface="Times New Roman" panose="02020603050405020304" pitchFamily="18" charset="0"/>
                <a:cs typeface="Times New Roman" panose="02020603050405020304" pitchFamily="18" charset="0"/>
              </a:rPr>
              <a:t> </a:t>
            </a:r>
            <a:r>
              <a:rPr lang="en-US" sz="2400" b="1" spc="-65" dirty="0" err="1">
                <a:solidFill>
                  <a:srgbClr val="0000FF"/>
                </a:solidFill>
                <a:latin typeface="Times New Roman" panose="02020603050405020304" pitchFamily="18" charset="0"/>
                <a:cs typeface="Times New Roman" panose="02020603050405020304" pitchFamily="18" charset="0"/>
              </a:rPr>
              <a:t>thực</a:t>
            </a:r>
            <a:r>
              <a:rPr lang="en-US" sz="2400" b="1" spc="-114" dirty="0">
                <a:solidFill>
                  <a:srgbClr val="0000FF"/>
                </a:solidFill>
                <a:latin typeface="Times New Roman" panose="02020603050405020304" pitchFamily="18" charset="0"/>
                <a:cs typeface="Times New Roman" panose="02020603050405020304" pitchFamily="18" charset="0"/>
              </a:rPr>
              <a:t> </a:t>
            </a:r>
            <a:r>
              <a:rPr lang="en-US" sz="2400" b="1" spc="-70" dirty="0" err="1">
                <a:solidFill>
                  <a:srgbClr val="0000FF"/>
                </a:solidFill>
                <a:latin typeface="Times New Roman" panose="02020603050405020304" pitchFamily="18" charset="0"/>
                <a:cs typeface="Times New Roman" panose="02020603050405020304" pitchFamily="18" charset="0"/>
              </a:rPr>
              <a:t>hiện</a:t>
            </a:r>
            <a:r>
              <a:rPr lang="en-US" sz="2400" b="1" spc="-105"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yêu</a:t>
            </a:r>
            <a:r>
              <a:rPr lang="en-US" sz="2400" b="1" spc="-5" dirty="0">
                <a:solidFill>
                  <a:srgbClr val="0000FF"/>
                </a:solidFill>
                <a:latin typeface="Times New Roman" panose="02020603050405020304" pitchFamily="18" charset="0"/>
                <a:cs typeface="Times New Roman" panose="02020603050405020304" pitchFamily="18" charset="0"/>
              </a:rPr>
              <a:t> </a:t>
            </a:r>
            <a:r>
              <a:rPr lang="en-US" sz="2400" b="1" spc="-135" dirty="0" err="1">
                <a:solidFill>
                  <a:srgbClr val="0000FF"/>
                </a:solidFill>
                <a:latin typeface="Times New Roman" panose="02020603050405020304" pitchFamily="18" charset="0"/>
                <a:cs typeface="Times New Roman" panose="02020603050405020304" pitchFamily="18" charset="0"/>
              </a:rPr>
              <a:t>cầu</a:t>
            </a:r>
            <a:r>
              <a:rPr lang="en-US" sz="2400" b="1" spc="-114"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không</a:t>
            </a:r>
            <a:r>
              <a:rPr lang="en-US" sz="2400" b="1" spc="-20" dirty="0">
                <a:solidFill>
                  <a:srgbClr val="0000FF"/>
                </a:solidFill>
                <a:latin typeface="Times New Roman" panose="02020603050405020304" pitchFamily="18" charset="0"/>
                <a:cs typeface="Times New Roman" panose="02020603050405020304" pitchFamily="18" charset="0"/>
              </a:rPr>
              <a:t> </a:t>
            </a:r>
            <a:r>
              <a:rPr lang="en-US" sz="2400" b="1" spc="-80" dirty="0" err="1">
                <a:solidFill>
                  <a:srgbClr val="0000FF"/>
                </a:solidFill>
                <a:latin typeface="Times New Roman" panose="02020603050405020304" pitchFamily="18" charset="0"/>
                <a:cs typeface="Times New Roman" panose="02020603050405020304" pitchFamily="18" charset="0"/>
              </a:rPr>
              <a:t>đúng</a:t>
            </a:r>
            <a:r>
              <a:rPr lang="en-US" sz="2400" b="1" spc="-114"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quy</a:t>
            </a:r>
            <a:r>
              <a:rPr lang="en-US" sz="2400" b="1" spc="-30" dirty="0">
                <a:solidFill>
                  <a:srgbClr val="0000FF"/>
                </a:solidFill>
                <a:latin typeface="Times New Roman" panose="02020603050405020304" pitchFamily="18" charset="0"/>
                <a:cs typeface="Times New Roman" panose="02020603050405020304" pitchFamily="18" charset="0"/>
              </a:rPr>
              <a:t> </a:t>
            </a:r>
            <a:r>
              <a:rPr lang="en-US" sz="2400" b="1" spc="-45" dirty="0" err="1">
                <a:solidFill>
                  <a:srgbClr val="0000FF"/>
                </a:solidFill>
                <a:latin typeface="Times New Roman" panose="02020603050405020304" pitchFamily="18" charset="0"/>
                <a:cs typeface="Times New Roman" panose="02020603050405020304" pitchFamily="18" charset="0"/>
              </a:rPr>
              <a:t>định</a:t>
            </a:r>
            <a:r>
              <a:rPr lang="en-US" sz="2400" b="1" spc="-100" dirty="0">
                <a:solidFill>
                  <a:srgbClr val="0000FF"/>
                </a:solidFill>
                <a:latin typeface="Times New Roman" panose="02020603050405020304" pitchFamily="18" charset="0"/>
                <a:cs typeface="Times New Roman" panose="02020603050405020304" pitchFamily="18" charset="0"/>
              </a:rPr>
              <a:t> </a:t>
            </a:r>
            <a:r>
              <a:rPr lang="en-US" sz="2400" b="1" spc="-130" dirty="0" err="1">
                <a:solidFill>
                  <a:srgbClr val="0000FF"/>
                </a:solidFill>
                <a:latin typeface="Times New Roman" panose="02020603050405020304" pitchFamily="18" charset="0"/>
                <a:cs typeface="Times New Roman" panose="02020603050405020304" pitchFamily="18" charset="0"/>
              </a:rPr>
              <a:t>của</a:t>
            </a:r>
            <a:r>
              <a:rPr lang="en-US" sz="2400" b="1" spc="-110"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pháp</a:t>
            </a:r>
            <a:r>
              <a:rPr lang="en-US" sz="2400" b="1" spc="-10" dirty="0">
                <a:solidFill>
                  <a:srgbClr val="0000FF"/>
                </a:solidFill>
                <a:latin typeface="Times New Roman" panose="02020603050405020304" pitchFamily="18" charset="0"/>
                <a:cs typeface="Times New Roman" panose="02020603050405020304" pitchFamily="18" charset="0"/>
              </a:rPr>
              <a:t> </a:t>
            </a:r>
            <a:r>
              <a:rPr lang="en-US" sz="2400" b="1" spc="-20" dirty="0" err="1" smtClean="0">
                <a:solidFill>
                  <a:srgbClr val="0000FF"/>
                </a:solidFill>
                <a:latin typeface="Times New Roman" panose="02020603050405020304" pitchFamily="18" charset="0"/>
                <a:cs typeface="Times New Roman" panose="02020603050405020304" pitchFamily="18" charset="0"/>
              </a:rPr>
              <a:t>luật</a:t>
            </a:r>
            <a:endParaRPr lang="en-US" sz="2400" b="1" spc="-20" dirty="0" smtClean="0">
              <a:solidFill>
                <a:srgbClr val="0000FF"/>
              </a:solidFill>
              <a:latin typeface="Times New Roman" panose="02020603050405020304" pitchFamily="18" charset="0"/>
              <a:cs typeface="Times New Roman" panose="02020603050405020304" pitchFamily="18" charset="0"/>
            </a:endParaRPr>
          </a:p>
          <a:p>
            <a:pPr marL="12700" algn="just">
              <a:spcBef>
                <a:spcPts val="300"/>
              </a:spcBef>
              <a:tabLst>
                <a:tab pos="469265" algn="l"/>
              </a:tabLst>
            </a:pPr>
            <a:endParaRPr lang="en-US" sz="2400" b="1" dirty="0" smtClean="0">
              <a:solidFill>
                <a:srgbClr val="0000FF"/>
              </a:solidFill>
              <a:latin typeface="Times New Roman" panose="02020603050405020304" pitchFamily="18" charset="0"/>
              <a:cs typeface="Times New Roman" panose="02020603050405020304" pitchFamily="18" charset="0"/>
            </a:endParaRPr>
          </a:p>
          <a:p>
            <a:pPr marL="469265" indent="-456565" algn="just">
              <a:spcBef>
                <a:spcPts val="300"/>
              </a:spcBef>
              <a:buFont typeface="Wingdings"/>
              <a:buChar char=""/>
              <a:tabLst>
                <a:tab pos="469265" algn="l"/>
              </a:tabLst>
            </a:pPr>
            <a:r>
              <a:rPr lang="vi-VN" sz="2400" b="1" spc="-70" dirty="0">
                <a:solidFill>
                  <a:srgbClr val="FF0000"/>
                </a:solidFill>
                <a:latin typeface="Times New Roman" panose="02020603050405020304" pitchFamily="18" charset="0"/>
                <a:cs typeface="Times New Roman" panose="02020603050405020304" pitchFamily="18" charset="0"/>
              </a:rPr>
              <a:t>Được tạm dừng đóng</a:t>
            </a:r>
            <a:r>
              <a:rPr lang="vi-VN" sz="2400" b="1" spc="-70" dirty="0">
                <a:solidFill>
                  <a:srgbClr val="0000FF"/>
                </a:solidFill>
                <a:latin typeface="Times New Roman" panose="02020603050405020304" pitchFamily="18" charset="0"/>
                <a:cs typeface="Times New Roman" panose="02020603050405020304" pitchFamily="18" charset="0"/>
              </a:rPr>
              <a:t> bảo hiểm xã hội bắt buộc theo quy </a:t>
            </a:r>
            <a:r>
              <a:rPr lang="vi-VN" sz="2400" b="1" spc="-70" dirty="0" smtClean="0">
                <a:solidFill>
                  <a:srgbClr val="0000FF"/>
                </a:solidFill>
                <a:latin typeface="Times New Roman" panose="02020603050405020304" pitchFamily="18" charset="0"/>
                <a:cs typeface="Times New Roman" panose="02020603050405020304" pitchFamily="18" charset="0"/>
              </a:rPr>
              <a:t>định</a:t>
            </a:r>
            <a:r>
              <a:rPr lang="en-US" sz="2400" b="1" spc="-70" dirty="0" smtClean="0">
                <a:solidFill>
                  <a:srgbClr val="0000FF"/>
                </a:solidFill>
                <a:latin typeface="Times New Roman" panose="02020603050405020304" pitchFamily="18" charset="0"/>
                <a:cs typeface="Times New Roman" panose="02020603050405020304" pitchFamily="18" charset="0"/>
              </a:rPr>
              <a:t> </a:t>
            </a:r>
            <a:r>
              <a:rPr lang="en-US" sz="2400" b="1" spc="-70" dirty="0" err="1" smtClean="0">
                <a:solidFill>
                  <a:srgbClr val="0000FF"/>
                </a:solidFill>
                <a:latin typeface="Times New Roman" panose="02020603050405020304" pitchFamily="18" charset="0"/>
                <a:cs typeface="Times New Roman" panose="02020603050405020304" pitchFamily="18" charset="0"/>
              </a:rPr>
              <a:t>tại</a:t>
            </a:r>
            <a:r>
              <a:rPr lang="en-US" sz="2400" b="1" spc="-70" dirty="0" smtClean="0">
                <a:solidFill>
                  <a:srgbClr val="0000FF"/>
                </a:solidFill>
                <a:latin typeface="Times New Roman" panose="02020603050405020304" pitchFamily="18" charset="0"/>
                <a:cs typeface="Times New Roman" panose="02020603050405020304" pitchFamily="18" charset="0"/>
              </a:rPr>
              <a:t> </a:t>
            </a:r>
            <a:r>
              <a:rPr lang="en-US" sz="2400" b="1" spc="-70" dirty="0" err="1" smtClean="0">
                <a:solidFill>
                  <a:srgbClr val="0000FF"/>
                </a:solidFill>
                <a:latin typeface="Times New Roman" panose="02020603050405020304" pitchFamily="18" charset="0"/>
                <a:cs typeface="Times New Roman" panose="02020603050405020304" pitchFamily="18" charset="0"/>
              </a:rPr>
              <a:t>Điều</a:t>
            </a:r>
            <a:r>
              <a:rPr lang="en-US" sz="2400" b="1" spc="-70" dirty="0" smtClean="0">
                <a:solidFill>
                  <a:srgbClr val="0000FF"/>
                </a:solidFill>
                <a:latin typeface="Times New Roman" panose="02020603050405020304" pitchFamily="18" charset="0"/>
                <a:cs typeface="Times New Roman" panose="02020603050405020304" pitchFamily="18" charset="0"/>
              </a:rPr>
              <a:t> 37.</a:t>
            </a:r>
          </a:p>
          <a:p>
            <a:pPr marL="469265" indent="-456565" algn="just">
              <a:spcBef>
                <a:spcPts val="300"/>
              </a:spcBef>
              <a:buFont typeface="Wingdings"/>
              <a:buChar char=""/>
              <a:tabLst>
                <a:tab pos="469265" algn="l"/>
              </a:tabLst>
            </a:pPr>
            <a:endParaRPr lang="en-US" sz="2400" b="1" spc="-70" dirty="0" smtClean="0">
              <a:solidFill>
                <a:srgbClr val="0000FF"/>
              </a:solidFill>
              <a:latin typeface="Times New Roman" panose="02020603050405020304" pitchFamily="18" charset="0"/>
              <a:cs typeface="Times New Roman" panose="02020603050405020304" pitchFamily="18" charset="0"/>
            </a:endParaRPr>
          </a:p>
          <a:p>
            <a:pPr marL="469265" indent="-456565" algn="just">
              <a:spcBef>
                <a:spcPts val="300"/>
              </a:spcBef>
              <a:buFont typeface="Wingdings"/>
              <a:buChar char=""/>
              <a:tabLst>
                <a:tab pos="469265" algn="l"/>
              </a:tabLst>
            </a:pPr>
            <a:r>
              <a:rPr lang="vi-VN" sz="2400" b="1" spc="-70" dirty="0" smtClean="0">
                <a:solidFill>
                  <a:srgbClr val="FF0000"/>
                </a:solidFill>
                <a:latin typeface="Times New Roman" panose="02020603050405020304" pitchFamily="18" charset="0"/>
                <a:cs typeface="Times New Roman" panose="02020603050405020304" pitchFamily="18" charset="0"/>
              </a:rPr>
              <a:t>Được </a:t>
            </a:r>
            <a:r>
              <a:rPr lang="vi-VN" sz="2400" b="1" spc="-70" dirty="0">
                <a:solidFill>
                  <a:srgbClr val="FF0000"/>
                </a:solidFill>
                <a:latin typeface="Times New Roman" panose="02020603050405020304" pitchFamily="18" charset="0"/>
                <a:cs typeface="Times New Roman" panose="02020603050405020304" pitchFamily="18" charset="0"/>
              </a:rPr>
              <a:t>cơ quan bảo hiểm xã hội hướng dẫn </a:t>
            </a:r>
            <a:r>
              <a:rPr lang="vi-VN" sz="2400" b="1" spc="-70" dirty="0">
                <a:solidFill>
                  <a:srgbClr val="0000FF"/>
                </a:solidFill>
                <a:latin typeface="Times New Roman" panose="02020603050405020304" pitchFamily="18" charset="0"/>
                <a:cs typeface="Times New Roman" panose="02020603050405020304" pitchFamily="18" charset="0"/>
              </a:rPr>
              <a:t>trình tự, thủ </a:t>
            </a:r>
            <a:r>
              <a:rPr lang="vi-VN" sz="2400" b="1" spc="-70" dirty="0" smtClean="0">
                <a:solidFill>
                  <a:srgbClr val="0000FF"/>
                </a:solidFill>
                <a:latin typeface="Times New Roman" panose="02020603050405020304" pitchFamily="18" charset="0"/>
                <a:cs typeface="Times New Roman" panose="02020603050405020304" pitchFamily="18" charset="0"/>
              </a:rPr>
              <a:t>tục</a:t>
            </a:r>
            <a:r>
              <a:rPr lang="en-US" sz="2400" b="1" spc="-70" dirty="0" smtClean="0">
                <a:solidFill>
                  <a:srgbClr val="0000FF"/>
                </a:solidFill>
                <a:latin typeface="Times New Roman" panose="02020603050405020304" pitchFamily="18" charset="0"/>
                <a:cs typeface="Times New Roman" panose="02020603050405020304" pitchFamily="18" charset="0"/>
              </a:rPr>
              <a:t> </a:t>
            </a:r>
            <a:r>
              <a:rPr lang="vi-VN" sz="2400" b="1" spc="-70" dirty="0" smtClean="0">
                <a:solidFill>
                  <a:srgbClr val="0000FF"/>
                </a:solidFill>
                <a:latin typeface="Times New Roman" panose="02020603050405020304" pitchFamily="18" charset="0"/>
                <a:cs typeface="Times New Roman" panose="02020603050405020304" pitchFamily="18" charset="0"/>
              </a:rPr>
              <a:t>thực </a:t>
            </a:r>
            <a:r>
              <a:rPr lang="vi-VN" sz="2400" b="1" spc="-70" dirty="0">
                <a:solidFill>
                  <a:srgbClr val="0000FF"/>
                </a:solidFill>
                <a:latin typeface="Times New Roman" panose="02020603050405020304" pitchFamily="18" charset="0"/>
                <a:cs typeface="Times New Roman" panose="02020603050405020304" pitchFamily="18" charset="0"/>
              </a:rPr>
              <a:t>hiện bảo hiểm xã </a:t>
            </a:r>
            <a:r>
              <a:rPr lang="vi-VN" sz="2400" b="1" spc="-70" dirty="0" smtClean="0">
                <a:solidFill>
                  <a:srgbClr val="0000FF"/>
                </a:solidFill>
                <a:latin typeface="Times New Roman" panose="02020603050405020304" pitchFamily="18" charset="0"/>
                <a:cs typeface="Times New Roman" panose="02020603050405020304" pitchFamily="18" charset="0"/>
              </a:rPr>
              <a:t>hội.</a:t>
            </a:r>
            <a:endParaRPr lang="en-US" sz="2400" b="1" spc="-70" dirty="0" smtClean="0">
              <a:solidFill>
                <a:srgbClr val="0000FF"/>
              </a:solidFill>
              <a:latin typeface="Times New Roman" panose="02020603050405020304" pitchFamily="18" charset="0"/>
              <a:cs typeface="Times New Roman" panose="02020603050405020304" pitchFamily="18" charset="0"/>
            </a:endParaRPr>
          </a:p>
          <a:p>
            <a:pPr marL="469265" indent="-456565" algn="just">
              <a:spcBef>
                <a:spcPts val="300"/>
              </a:spcBef>
              <a:buFont typeface="Wingdings"/>
              <a:buChar char=""/>
              <a:tabLst>
                <a:tab pos="469265" algn="l"/>
              </a:tabLst>
            </a:pPr>
            <a:endParaRPr lang="en-US" sz="2400" b="1" spc="-70" dirty="0" smtClean="0">
              <a:solidFill>
                <a:srgbClr val="0000FF"/>
              </a:solidFill>
              <a:latin typeface="Times New Roman" panose="02020603050405020304" pitchFamily="18" charset="0"/>
              <a:cs typeface="Times New Roman" panose="02020603050405020304" pitchFamily="18" charset="0"/>
            </a:endParaRPr>
          </a:p>
          <a:p>
            <a:pPr marL="469265" indent="-456565" algn="just">
              <a:spcBef>
                <a:spcPts val="300"/>
              </a:spcBef>
              <a:buFont typeface="Wingdings"/>
              <a:buChar char=""/>
              <a:tabLst>
                <a:tab pos="469265" algn="l"/>
              </a:tabLst>
            </a:pPr>
            <a:r>
              <a:rPr lang="vi-VN" sz="2400" b="1" spc="-70" dirty="0" smtClean="0">
                <a:solidFill>
                  <a:srgbClr val="FF0000"/>
                </a:solidFill>
                <a:latin typeface="Times New Roman" panose="02020603050405020304" pitchFamily="18" charset="0"/>
                <a:cs typeface="Times New Roman" panose="02020603050405020304" pitchFamily="18" charset="0"/>
              </a:rPr>
              <a:t>Được </a:t>
            </a:r>
            <a:r>
              <a:rPr lang="vi-VN" sz="2400" b="1" spc="-70" dirty="0">
                <a:solidFill>
                  <a:srgbClr val="FF0000"/>
                </a:solidFill>
                <a:latin typeface="Times New Roman" panose="02020603050405020304" pitchFamily="18" charset="0"/>
                <a:cs typeface="Times New Roman" panose="02020603050405020304" pitchFamily="18" charset="0"/>
              </a:rPr>
              <a:t>tuyên truyền</a:t>
            </a:r>
            <a:r>
              <a:rPr lang="vi-VN" sz="2400" b="1" spc="-70" dirty="0">
                <a:solidFill>
                  <a:srgbClr val="0000FF"/>
                </a:solidFill>
                <a:latin typeface="Times New Roman" panose="02020603050405020304" pitchFamily="18" charset="0"/>
                <a:cs typeface="Times New Roman" panose="02020603050405020304" pitchFamily="18" charset="0"/>
              </a:rPr>
              <a:t>, phổ biến chính sách, pháp luật về bảo hiểm xã </a:t>
            </a:r>
            <a:r>
              <a:rPr lang="vi-VN" sz="2400" b="1" spc="-70" dirty="0" smtClean="0">
                <a:solidFill>
                  <a:srgbClr val="0000FF"/>
                </a:solidFill>
                <a:latin typeface="Times New Roman" panose="02020603050405020304" pitchFamily="18" charset="0"/>
                <a:cs typeface="Times New Roman" panose="02020603050405020304" pitchFamily="18" charset="0"/>
              </a:rPr>
              <a:t>hội.</a:t>
            </a:r>
            <a:endParaRPr lang="en-US" sz="2400" b="1" spc="-70" dirty="0" smtClean="0">
              <a:solidFill>
                <a:srgbClr val="0000FF"/>
              </a:solidFill>
              <a:latin typeface="Times New Roman" panose="02020603050405020304" pitchFamily="18" charset="0"/>
              <a:cs typeface="Times New Roman" panose="02020603050405020304" pitchFamily="18" charset="0"/>
            </a:endParaRPr>
          </a:p>
          <a:p>
            <a:pPr marL="12700" algn="just">
              <a:spcBef>
                <a:spcPts val="300"/>
              </a:spcBef>
              <a:tabLst>
                <a:tab pos="469265" algn="l"/>
              </a:tabLst>
            </a:pPr>
            <a:endParaRPr lang="en-US" sz="2400" b="1" spc="-70" dirty="0" smtClean="0">
              <a:solidFill>
                <a:srgbClr val="0000FF"/>
              </a:solidFill>
              <a:latin typeface="Times New Roman" panose="02020603050405020304" pitchFamily="18" charset="0"/>
              <a:cs typeface="Times New Roman" panose="02020603050405020304" pitchFamily="18" charset="0"/>
            </a:endParaRPr>
          </a:p>
          <a:p>
            <a:pPr marL="469265" indent="-456565" algn="just">
              <a:spcBef>
                <a:spcPts val="300"/>
              </a:spcBef>
              <a:buFont typeface="Wingdings"/>
              <a:buChar char=""/>
              <a:tabLst>
                <a:tab pos="469265" algn="l"/>
              </a:tabLst>
            </a:pPr>
            <a:r>
              <a:rPr lang="vi-VN" sz="2400" b="1" spc="-70" dirty="0" smtClean="0">
                <a:solidFill>
                  <a:srgbClr val="0000FF"/>
                </a:solidFill>
                <a:latin typeface="Times New Roman" panose="02020603050405020304" pitchFamily="18" charset="0"/>
                <a:cs typeface="Times New Roman" panose="02020603050405020304" pitchFamily="18" charset="0"/>
              </a:rPr>
              <a:t>Khiếu </a:t>
            </a:r>
            <a:r>
              <a:rPr lang="vi-VN" sz="2400" b="1" spc="-70" dirty="0">
                <a:solidFill>
                  <a:srgbClr val="0000FF"/>
                </a:solidFill>
                <a:latin typeface="Times New Roman" panose="02020603050405020304" pitchFamily="18" charset="0"/>
                <a:cs typeface="Times New Roman" panose="02020603050405020304" pitchFamily="18" charset="0"/>
              </a:rPr>
              <a:t>nại, tố cáo và khởi kiện về bảo hiểm xã hội theo quy </a:t>
            </a:r>
            <a:r>
              <a:rPr lang="vi-VN" sz="2400" b="1" spc="-70" dirty="0" smtClean="0">
                <a:solidFill>
                  <a:srgbClr val="0000FF"/>
                </a:solidFill>
                <a:latin typeface="Times New Roman" panose="02020603050405020304" pitchFamily="18" charset="0"/>
                <a:cs typeface="Times New Roman" panose="02020603050405020304" pitchFamily="18" charset="0"/>
              </a:rPr>
              <a:t>địn</a:t>
            </a:r>
            <a:r>
              <a:rPr lang="en-US" sz="2400" b="1" spc="-70" dirty="0">
                <a:solidFill>
                  <a:srgbClr val="0000FF"/>
                </a:solidFill>
                <a:latin typeface="Times New Roman" panose="02020603050405020304" pitchFamily="18" charset="0"/>
                <a:cs typeface="Times New Roman" panose="02020603050405020304" pitchFamily="18" charset="0"/>
              </a:rPr>
              <a:t>h</a:t>
            </a:r>
            <a:r>
              <a:rPr lang="vi-VN" sz="2400" b="1" spc="-70" dirty="0" smtClean="0">
                <a:solidFill>
                  <a:srgbClr val="0000FF"/>
                </a:solidFill>
                <a:latin typeface="Times New Roman" panose="02020603050405020304" pitchFamily="18" charset="0"/>
                <a:cs typeface="Times New Roman" panose="02020603050405020304" pitchFamily="18" charset="0"/>
              </a:rPr>
              <a:t>của </a:t>
            </a:r>
            <a:r>
              <a:rPr lang="vi-VN" sz="2400" b="1" spc="-70" dirty="0">
                <a:solidFill>
                  <a:srgbClr val="0000FF"/>
                </a:solidFill>
                <a:latin typeface="Times New Roman" panose="02020603050405020304" pitchFamily="18" charset="0"/>
                <a:cs typeface="Times New Roman" panose="02020603050405020304" pitchFamily="18" charset="0"/>
              </a:rPr>
              <a:t>pháp luật.</a:t>
            </a:r>
          </a:p>
        </p:txBody>
      </p:sp>
    </p:spTree>
    <p:extLst>
      <p:ext uri="{BB962C8B-B14F-4D97-AF65-F5344CB8AC3E}">
        <p14:creationId xmlns:p14="http://schemas.microsoft.com/office/powerpoint/2010/main" val="4568284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0AC19BB-98B8-D56A-FFEB-6D64AF3D78B2}"/>
              </a:ext>
            </a:extLst>
          </p:cNvPr>
          <p:cNvSpPr txBox="1">
            <a:spLocks/>
          </p:cNvSpPr>
          <p:nvPr/>
        </p:nvSpPr>
        <p:spPr>
          <a:xfrm>
            <a:off x="1087525" y="1407371"/>
            <a:ext cx="9444056" cy="163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 b="1" dirty="0">
                <a:solidFill>
                  <a:srgbClr val="0000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PHẦN 1</a:t>
            </a:r>
            <a:br>
              <a:rPr lang="en" b="1" dirty="0">
                <a:solidFill>
                  <a:srgbClr val="0000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 b="1" dirty="0">
                <a:solidFill>
                  <a:srgbClr val="0000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GIỚI THIỆU CHUNG</a:t>
            </a:r>
            <a:endParaRPr lang="x-none" b="1" dirty="0">
              <a:solidFill>
                <a:srgbClr val="0000FF"/>
              </a:solidFill>
              <a:latin typeface="Montserrat" pitchFamily="2" charset="77"/>
            </a:endParaRPr>
          </a:p>
        </p:txBody>
      </p:sp>
      <p:sp>
        <p:nvSpPr>
          <p:cNvPr id="2" name="Rectangle 1"/>
          <p:cNvSpPr/>
          <p:nvPr/>
        </p:nvSpPr>
        <p:spPr>
          <a:xfrm>
            <a:off x="430603" y="334125"/>
            <a:ext cx="5189067" cy="523220"/>
          </a:xfrm>
          <a:prstGeom prst="rect">
            <a:avLst/>
          </a:prstGeom>
          <a:solidFill>
            <a:schemeClr val="bg1"/>
          </a:solidFill>
        </p:spPr>
        <p:txBody>
          <a:bodyPr wrap="square">
            <a:spAutoFit/>
          </a:bodyPr>
          <a:lstStyle/>
          <a:p>
            <a:pPr algn="ctr"/>
            <a:r>
              <a:rPr lang="en-US" sz="2800" b="1" dirty="0" smtClean="0">
                <a:solidFill>
                  <a:srgbClr val="FF0000"/>
                </a:solidFill>
                <a:latin typeface="Times New Roman" panose="02020603050405020304" pitchFamily="18" charset="0"/>
                <a:cs typeface="Times New Roman" panose="02020603050405020304" pitchFamily="18" charset="0"/>
              </a:rPr>
              <a:t>LUẬT BHXH 41/2024/QH15</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14" name="object 9"/>
          <p:cNvSpPr txBox="1"/>
          <p:nvPr/>
        </p:nvSpPr>
        <p:spPr>
          <a:xfrm>
            <a:off x="2927018" y="3392547"/>
            <a:ext cx="222885" cy="452120"/>
          </a:xfrm>
          <a:prstGeom prst="rect">
            <a:avLst/>
          </a:prstGeom>
        </p:spPr>
        <p:txBody>
          <a:bodyPr vert="horz" wrap="square" lIns="0" tIns="12065" rIns="0" bIns="0" rtlCol="0">
            <a:spAutoFit/>
          </a:bodyPr>
          <a:lstStyle/>
          <a:p>
            <a:pPr marL="12700">
              <a:lnSpc>
                <a:spcPct val="100000"/>
              </a:lnSpc>
              <a:spcBef>
                <a:spcPts val="95"/>
              </a:spcBef>
            </a:pPr>
            <a:r>
              <a:rPr sz="2800" b="1" spc="-50" dirty="0">
                <a:solidFill>
                  <a:srgbClr val="FFFFFF"/>
                </a:solidFill>
                <a:latin typeface="Arial"/>
                <a:cs typeface="Arial"/>
              </a:rPr>
              <a:t>1</a:t>
            </a:r>
            <a:endParaRPr sz="2800" dirty="0">
              <a:latin typeface="Arial"/>
              <a:cs typeface="Arial"/>
            </a:endParaRPr>
          </a:p>
        </p:txBody>
      </p:sp>
      <p:sp>
        <p:nvSpPr>
          <p:cNvPr id="25" name="object 21"/>
          <p:cNvSpPr txBox="1"/>
          <p:nvPr/>
        </p:nvSpPr>
        <p:spPr>
          <a:xfrm>
            <a:off x="2876873" y="5042753"/>
            <a:ext cx="222885" cy="452120"/>
          </a:xfrm>
          <a:prstGeom prst="rect">
            <a:avLst/>
          </a:prstGeom>
        </p:spPr>
        <p:txBody>
          <a:bodyPr vert="horz" wrap="square" lIns="0" tIns="12065" rIns="0" bIns="0" rtlCol="0">
            <a:spAutoFit/>
          </a:bodyPr>
          <a:lstStyle/>
          <a:p>
            <a:pPr marL="12700">
              <a:lnSpc>
                <a:spcPct val="100000"/>
              </a:lnSpc>
              <a:spcBef>
                <a:spcPts val="95"/>
              </a:spcBef>
            </a:pPr>
            <a:r>
              <a:rPr sz="2800" b="1" spc="-50" dirty="0">
                <a:solidFill>
                  <a:srgbClr val="FFFFFF"/>
                </a:solidFill>
                <a:latin typeface="Arial"/>
                <a:cs typeface="Arial"/>
              </a:rPr>
              <a:t>2</a:t>
            </a:r>
            <a:endParaRPr sz="2800" dirty="0">
              <a:latin typeface="Arial"/>
              <a:cs typeface="Arial"/>
            </a:endParaRPr>
          </a:p>
        </p:txBody>
      </p:sp>
      <p:sp>
        <p:nvSpPr>
          <p:cNvPr id="20" name="AutoShape 31"/>
          <p:cNvSpPr>
            <a:spLocks noChangeArrowheads="1"/>
          </p:cNvSpPr>
          <p:nvPr/>
        </p:nvSpPr>
        <p:spPr bwMode="gray">
          <a:xfrm>
            <a:off x="2531116" y="3227676"/>
            <a:ext cx="6914375" cy="631825"/>
          </a:xfrm>
          <a:prstGeom prst="roundRect">
            <a:avLst>
              <a:gd name="adj" fmla="val 50000"/>
            </a:avLst>
          </a:prstGeom>
          <a:solidFill>
            <a:srgbClr val="BDEFF9"/>
          </a:solidFill>
          <a:ln w="9525">
            <a:solidFill>
              <a:schemeClr val="tx1"/>
            </a:solidFill>
            <a:round/>
            <a:headEnd/>
            <a:tailEnd/>
          </a:ln>
        </p:spPr>
        <p:txBody>
          <a:bodyPr wrap="none" anchor="ct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2800" b="1" dirty="0">
                <a:solidFill>
                  <a:srgbClr val="080CB8"/>
                </a:solidFill>
                <a:latin typeface="Times New Roman" panose="02020603050405020304" pitchFamily="18" charset="0"/>
                <a:cs typeface="Times New Roman" panose="02020603050405020304" pitchFamily="18" charset="0"/>
              </a:rPr>
              <a:t>I. SỰ CẦN THIẾT PHẢI SỬA ĐỔI LUẬT</a:t>
            </a:r>
            <a:endParaRPr lang="en-US" sz="2800" i="1" dirty="0">
              <a:solidFill>
                <a:srgbClr val="FF0000"/>
              </a:solidFill>
              <a:latin typeface="Times New Roman" panose="02020603050405020304" pitchFamily="18" charset="0"/>
              <a:cs typeface="Times New Roman" pitchFamily="18" charset="0"/>
            </a:endParaRPr>
          </a:p>
        </p:txBody>
      </p:sp>
      <p:sp>
        <p:nvSpPr>
          <p:cNvPr id="21" name="AutoShape 31"/>
          <p:cNvSpPr>
            <a:spLocks noChangeArrowheads="1"/>
          </p:cNvSpPr>
          <p:nvPr/>
        </p:nvSpPr>
        <p:spPr bwMode="gray">
          <a:xfrm>
            <a:off x="2539331" y="4041698"/>
            <a:ext cx="6914375" cy="631825"/>
          </a:xfrm>
          <a:prstGeom prst="roundRect">
            <a:avLst>
              <a:gd name="adj" fmla="val 50000"/>
            </a:avLst>
          </a:prstGeom>
          <a:gradFill rotWithShape="0">
            <a:gsLst>
              <a:gs pos="0">
                <a:srgbClr val="0099FF"/>
              </a:gs>
              <a:gs pos="50000">
                <a:srgbClr val="60BFFF"/>
              </a:gs>
              <a:gs pos="100000">
                <a:srgbClr val="0099FF"/>
              </a:gs>
            </a:gsLst>
            <a:lin ang="0" scaled="1"/>
          </a:gradFill>
          <a:ln w="9525">
            <a:solidFill>
              <a:schemeClr val="tx1"/>
            </a:solidFill>
            <a:round/>
            <a:headEnd/>
            <a:tailEnd/>
          </a:ln>
        </p:spPr>
        <p:txBody>
          <a:bodyPr wrap="none" anchor="ct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600" b="1" dirty="0">
                <a:solidFill>
                  <a:srgbClr val="080CB8"/>
                </a:solidFill>
                <a:latin typeface="Times New Roman" panose="02020603050405020304" pitchFamily="18" charset="0"/>
                <a:cs typeface="Times New Roman" panose="02020603050405020304" pitchFamily="18" charset="0"/>
              </a:rPr>
              <a:t>I</a:t>
            </a:r>
            <a:r>
              <a:rPr lang="en-US" sz="2600" b="1" dirty="0" smtClean="0">
                <a:solidFill>
                  <a:srgbClr val="080CB8"/>
                </a:solidFill>
                <a:latin typeface="Times New Roman" panose="02020603050405020304" pitchFamily="18" charset="0"/>
                <a:cs typeface="Times New Roman" panose="02020603050405020304" pitchFamily="18" charset="0"/>
              </a:rPr>
              <a:t>I</a:t>
            </a:r>
            <a:r>
              <a:rPr lang="en-US" sz="2600" b="1" dirty="0">
                <a:solidFill>
                  <a:srgbClr val="080CB8"/>
                </a:solidFill>
                <a:latin typeface="Times New Roman" panose="02020603050405020304" pitchFamily="18" charset="0"/>
                <a:cs typeface="Times New Roman" panose="02020603050405020304" pitchFamily="18" charset="0"/>
              </a:rPr>
              <a:t>. </a:t>
            </a:r>
            <a:r>
              <a:rPr lang="en-US" altLang="en-US" sz="2600" b="1" dirty="0">
                <a:solidFill>
                  <a:srgbClr val="080CB8"/>
                </a:solidFill>
                <a:latin typeface="Times New Roman" pitchFamily="18" charset="0"/>
                <a:cs typeface="Times New Roman" pitchFamily="18" charset="0"/>
              </a:rPr>
              <a:t>MỤC TIÊU, QUAN ĐIỂM CHỈ ĐẠO</a:t>
            </a:r>
            <a:endParaRPr lang="en-US" sz="2600" b="1" dirty="0">
              <a:solidFill>
                <a:srgbClr val="080CB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01349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a:spLocks noChangeArrowheads="1"/>
          </p:cNvSpPr>
          <p:nvPr/>
        </p:nvSpPr>
        <p:spPr bwMode="gray">
          <a:xfrm>
            <a:off x="678349" y="869253"/>
            <a:ext cx="10403308"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a:solidFill>
                  <a:srgbClr val="FF0000"/>
                </a:solidFill>
                <a:latin typeface="Times New Roman" pitchFamily="18" charset="0"/>
                <a:cs typeface="Times New Roman" pitchFamily="18" charset="0"/>
              </a:rPr>
              <a:t>8</a:t>
            </a:r>
            <a:r>
              <a:rPr lang="en-US" altLang="en-US" sz="2600" b="1" dirty="0" smtClean="0">
                <a:solidFill>
                  <a:srgbClr val="FF0000"/>
                </a:solidFill>
                <a:latin typeface="Times New Roman" pitchFamily="18" charset="0"/>
                <a:cs typeface="Times New Roman" pitchFamily="18" charset="0"/>
              </a:rPr>
              <a:t>.</a:t>
            </a:r>
            <a:r>
              <a:rPr lang="en" sz="2600" b="1" dirty="0" smtClean="0">
                <a:solidFill>
                  <a:srgbClr val="FF0000"/>
                </a:solidFill>
                <a:latin typeface="Times New Roman" pitchFamily="18" charset="0"/>
                <a:cs typeface="Times New Roman" pitchFamily="18" charset="0"/>
              </a:rPr>
              <a:t> </a:t>
            </a:r>
            <a:r>
              <a:rPr lang="en-US" sz="2600" b="1" dirty="0" smtClean="0">
                <a:solidFill>
                  <a:srgbClr val="FF0000"/>
                </a:solidFill>
                <a:latin typeface="Times New Roman" pitchFamily="18" charset="0"/>
                <a:cs typeface="Times New Roman" pitchFamily="18" charset="0"/>
              </a:rPr>
              <a:t>QUYỀN VÀ TRÁCH NHIỆM CỦA NGƯỜI SỬ DỤNG LAO ĐỘNG</a:t>
            </a:r>
            <a:endParaRPr lang="en-US" altLang="en-US" sz="2600" b="1" dirty="0">
              <a:solidFill>
                <a:srgbClr val="FF0000"/>
              </a:solidFill>
              <a:latin typeface="Times New Roman" pitchFamily="18" charset="0"/>
              <a:cs typeface="Times New Roman" pitchFamily="18" charset="0"/>
            </a:endParaRPr>
          </a:p>
        </p:txBody>
      </p:sp>
      <p:sp>
        <p:nvSpPr>
          <p:cNvPr id="8" name="Rectangle 7"/>
          <p:cNvSpPr/>
          <p:nvPr/>
        </p:nvSpPr>
        <p:spPr>
          <a:xfrm>
            <a:off x="678349" y="346033"/>
            <a:ext cx="692412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itchFamily="18" charset="0"/>
              </a:rPr>
              <a:t>I.</a:t>
            </a:r>
            <a:r>
              <a:rPr lang="en-US" sz="2800" b="1" dirty="0">
                <a:ln/>
                <a:solidFill>
                  <a:schemeClr val="bg1"/>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itchFamily="18" charset="0"/>
              </a:rPr>
              <a:t>VỀ CÔNG TÁC THU BHXH, </a:t>
            </a:r>
            <a:r>
              <a:rPr lang="en-US" sz="2800" b="1" dirty="0" smtClean="0">
                <a:solidFill>
                  <a:srgbClr val="080CB8"/>
                </a:solidFill>
                <a:latin typeface="Times New Roman" panose="02020603050405020304" pitchFamily="18" charset="0"/>
                <a:cs typeface="Times New Roman" pitchFamily="18" charset="0"/>
              </a:rPr>
              <a:t>BHTN (</a:t>
            </a:r>
            <a:r>
              <a:rPr lang="en-US" sz="2800" b="1" dirty="0" err="1" smtClean="0">
                <a:solidFill>
                  <a:srgbClr val="080CB8"/>
                </a:solidFill>
                <a:latin typeface="Times New Roman" panose="02020603050405020304" pitchFamily="18" charset="0"/>
                <a:cs typeface="Times New Roman" pitchFamily="18" charset="0"/>
              </a:rPr>
              <a:t>tt</a:t>
            </a:r>
            <a:r>
              <a:rPr lang="en-US" sz="2800" b="1" dirty="0" smtClean="0">
                <a:solidFill>
                  <a:srgbClr val="080CB8"/>
                </a:solidFill>
                <a:latin typeface="Times New Roman" panose="02020603050405020304" pitchFamily="18" charset="0"/>
                <a:cs typeface="Times New Roman" pitchFamily="18" charset="0"/>
              </a:rPr>
              <a:t>)</a:t>
            </a:r>
            <a:endParaRPr lang="en-US" sz="2800" b="1" dirty="0">
              <a:solidFill>
                <a:srgbClr val="080CB8"/>
              </a:solidFill>
              <a:latin typeface="Times New Roman" panose="02020603050405020304" pitchFamily="18" charset="0"/>
              <a:cs typeface="Times New Roman" pitchFamily="18" charset="0"/>
            </a:endParaRPr>
          </a:p>
        </p:txBody>
      </p:sp>
      <p:sp>
        <p:nvSpPr>
          <p:cNvPr id="5" name="object 3"/>
          <p:cNvSpPr txBox="1"/>
          <p:nvPr/>
        </p:nvSpPr>
        <p:spPr>
          <a:xfrm>
            <a:off x="918686" y="1573706"/>
            <a:ext cx="10724833" cy="5228996"/>
          </a:xfrm>
          <a:prstGeom prst="rect">
            <a:avLst/>
          </a:prstGeom>
        </p:spPr>
        <p:txBody>
          <a:bodyPr vert="horz" wrap="square" lIns="0" tIns="187325" rIns="0" bIns="0" rtlCol="0">
            <a:spAutoFit/>
          </a:bodyPr>
          <a:lstStyle/>
          <a:p>
            <a:pPr marL="354965" lvl="1" indent="-342265">
              <a:spcBef>
                <a:spcPts val="300"/>
              </a:spcBef>
              <a:buFont typeface="Wingdings"/>
              <a:buChar char=""/>
              <a:tabLst>
                <a:tab pos="354965" algn="l"/>
              </a:tabLst>
            </a:pPr>
            <a:r>
              <a:rPr lang="en-US" sz="2400" b="1" spc="-250" dirty="0" err="1" smtClean="0">
                <a:latin typeface="Times New Roman" panose="02020603050405020304" pitchFamily="18" charset="0"/>
                <a:cs typeface="Times New Roman" panose="02020603050405020304" pitchFamily="18" charset="0"/>
              </a:rPr>
              <a:t>Bổ</a:t>
            </a:r>
            <a:r>
              <a:rPr lang="en-US" sz="2400" b="1" spc="-250" dirty="0" smtClean="0">
                <a:latin typeface="Times New Roman" panose="02020603050405020304" pitchFamily="18" charset="0"/>
                <a:cs typeface="Times New Roman" panose="02020603050405020304" pitchFamily="18" charset="0"/>
              </a:rPr>
              <a:t> sung  3 </a:t>
            </a:r>
            <a:r>
              <a:rPr lang="en-US" sz="2400" b="1" spc="-250" dirty="0" err="1" smtClean="0">
                <a:latin typeface="Times New Roman" panose="02020603050405020304" pitchFamily="18" charset="0"/>
                <a:cs typeface="Times New Roman" panose="02020603050405020304" pitchFamily="18" charset="0"/>
              </a:rPr>
              <a:t>nội</a:t>
            </a:r>
            <a:r>
              <a:rPr lang="en-US" sz="2400" b="1" spc="-250" dirty="0" smtClean="0">
                <a:latin typeface="Times New Roman" panose="02020603050405020304" pitchFamily="18" charset="0"/>
                <a:cs typeface="Times New Roman" panose="02020603050405020304" pitchFamily="18" charset="0"/>
              </a:rPr>
              <a:t> dung </a:t>
            </a:r>
            <a:r>
              <a:rPr lang="en-US" sz="2400" b="1" spc="-250" dirty="0" err="1" smtClean="0">
                <a:latin typeface="Times New Roman" panose="02020603050405020304" pitchFamily="18" charset="0"/>
                <a:cs typeface="Times New Roman" panose="02020603050405020304" pitchFamily="18" charset="0"/>
              </a:rPr>
              <a:t>thuộc</a:t>
            </a:r>
            <a:r>
              <a:rPr lang="en-US" sz="2400" b="1" spc="-250" dirty="0" smtClean="0">
                <a:latin typeface="Times New Roman" panose="02020603050405020304" pitchFamily="18" charset="0"/>
                <a:cs typeface="Times New Roman" panose="02020603050405020304" pitchFamily="18" charset="0"/>
              </a:rPr>
              <a:t>  </a:t>
            </a:r>
            <a:r>
              <a:rPr lang="en-US" sz="2400" b="1" spc="-250" dirty="0" err="1" smtClean="0">
                <a:latin typeface="Times New Roman" panose="02020603050405020304" pitchFamily="18" charset="0"/>
                <a:cs typeface="Times New Roman" panose="02020603050405020304" pitchFamily="18" charset="0"/>
              </a:rPr>
              <a:t>trách</a:t>
            </a:r>
            <a:r>
              <a:rPr lang="en-US" sz="2400" b="1" spc="-250" dirty="0" smtClean="0">
                <a:latin typeface="Times New Roman" panose="02020603050405020304" pitchFamily="18" charset="0"/>
                <a:cs typeface="Times New Roman" panose="02020603050405020304" pitchFamily="18" charset="0"/>
              </a:rPr>
              <a:t> </a:t>
            </a:r>
            <a:r>
              <a:rPr lang="en-US" sz="2400" b="1" spc="-250" dirty="0" err="1">
                <a:latin typeface="Times New Roman" panose="02020603050405020304" pitchFamily="18" charset="0"/>
                <a:cs typeface="Times New Roman" panose="02020603050405020304" pitchFamily="18" charset="0"/>
              </a:rPr>
              <a:t>nhiệm</a:t>
            </a:r>
            <a:r>
              <a:rPr lang="en-US" sz="2400" b="1" spc="-250" dirty="0">
                <a:latin typeface="Times New Roman" panose="02020603050405020304" pitchFamily="18" charset="0"/>
                <a:cs typeface="Times New Roman" panose="02020603050405020304" pitchFamily="18" charset="0"/>
              </a:rPr>
              <a:t> </a:t>
            </a:r>
            <a:r>
              <a:rPr lang="en-US" sz="2400" b="1" spc="-250" dirty="0" err="1">
                <a:latin typeface="Times New Roman" panose="02020603050405020304" pitchFamily="18" charset="0"/>
                <a:cs typeface="Times New Roman" panose="02020603050405020304" pitchFamily="18" charset="0"/>
              </a:rPr>
              <a:t>của</a:t>
            </a:r>
            <a:r>
              <a:rPr lang="en-US" sz="2400" b="1" spc="-250" dirty="0">
                <a:latin typeface="Times New Roman" panose="02020603050405020304" pitchFamily="18" charset="0"/>
                <a:cs typeface="Times New Roman" panose="02020603050405020304" pitchFamily="18" charset="0"/>
              </a:rPr>
              <a:t> </a:t>
            </a:r>
            <a:r>
              <a:rPr lang="vi-VN" sz="2400" b="1" spc="-250" dirty="0">
                <a:latin typeface="Times New Roman" panose="02020603050405020304" pitchFamily="18" charset="0"/>
                <a:cs typeface="Times New Roman" panose="02020603050405020304" pitchFamily="18" charset="0"/>
              </a:rPr>
              <a:t>người </a:t>
            </a:r>
            <a:r>
              <a:rPr lang="vi-VN" sz="2400" b="1" spc="-250" dirty="0">
                <a:latin typeface="+mj-lt"/>
                <a:cs typeface="Arial"/>
              </a:rPr>
              <a:t>sử</a:t>
            </a:r>
            <a:r>
              <a:rPr lang="vi-VN" sz="2400" b="1" spc="-110" dirty="0">
                <a:latin typeface="+mj-lt"/>
                <a:cs typeface="Arial"/>
              </a:rPr>
              <a:t> </a:t>
            </a:r>
            <a:r>
              <a:rPr lang="vi-VN" sz="2400" b="1" spc="-185" dirty="0">
                <a:latin typeface="+mj-lt"/>
                <a:cs typeface="Arial"/>
              </a:rPr>
              <a:t>dụng</a:t>
            </a:r>
            <a:r>
              <a:rPr lang="vi-VN" sz="2400" b="1" spc="-110" dirty="0">
                <a:latin typeface="+mj-lt"/>
                <a:cs typeface="Arial"/>
              </a:rPr>
              <a:t> </a:t>
            </a:r>
            <a:r>
              <a:rPr lang="vi-VN" sz="2400" b="1" dirty="0">
                <a:latin typeface="+mj-lt"/>
                <a:cs typeface="Carlito"/>
              </a:rPr>
              <a:t>lao </a:t>
            </a:r>
            <a:r>
              <a:rPr lang="vi-VN" sz="2400" b="1" spc="-20" dirty="0" smtClean="0">
                <a:latin typeface="+mj-lt"/>
                <a:cs typeface="Arial"/>
              </a:rPr>
              <a:t>động</a:t>
            </a:r>
            <a:r>
              <a:rPr lang="en-US" sz="2400" b="1" spc="-20" dirty="0" smtClean="0">
                <a:latin typeface="+mj-lt"/>
                <a:cs typeface="Arial"/>
              </a:rPr>
              <a:t> </a:t>
            </a:r>
            <a:r>
              <a:rPr lang="en-US" sz="2400" b="1" spc="-20" dirty="0" smtClean="0">
                <a:latin typeface="Times New Roman" panose="02020603050405020304" pitchFamily="18" charset="0"/>
                <a:cs typeface="Times New Roman" panose="02020603050405020304" pitchFamily="18" charset="0"/>
              </a:rPr>
              <a:t>(</a:t>
            </a:r>
            <a:r>
              <a:rPr lang="en-US" sz="2400" b="1" spc="-20" dirty="0" err="1" smtClean="0">
                <a:latin typeface="Times New Roman" panose="02020603050405020304" pitchFamily="18" charset="0"/>
                <a:cs typeface="Times New Roman" panose="02020603050405020304" pitchFamily="18" charset="0"/>
              </a:rPr>
              <a:t>Điều</a:t>
            </a:r>
            <a:r>
              <a:rPr lang="en-US" sz="2400" b="1" spc="-20" dirty="0" smtClean="0">
                <a:latin typeface="Times New Roman" panose="02020603050405020304" pitchFamily="18" charset="0"/>
                <a:cs typeface="Times New Roman" panose="02020603050405020304" pitchFamily="18" charset="0"/>
              </a:rPr>
              <a:t> 13):</a:t>
            </a:r>
            <a:endParaRPr lang="vi-VN" sz="2400" dirty="0">
              <a:latin typeface="Times New Roman" panose="02020603050405020304" pitchFamily="18" charset="0"/>
              <a:cs typeface="Times New Roman" panose="02020603050405020304" pitchFamily="18" charset="0"/>
            </a:endParaRPr>
          </a:p>
          <a:p>
            <a:pPr marL="12700" lvl="1">
              <a:lnSpc>
                <a:spcPct val="100000"/>
              </a:lnSpc>
              <a:spcBef>
                <a:spcPts val="300"/>
              </a:spcBef>
              <a:tabLst>
                <a:tab pos="354965" algn="l"/>
              </a:tabLst>
            </a:pPr>
            <a:endParaRPr lang="en-US" sz="2200" b="1" i="1" spc="-20" dirty="0" smtClean="0">
              <a:solidFill>
                <a:srgbClr val="0000FF"/>
              </a:solidFill>
              <a:latin typeface="Times New Roman"/>
              <a:cs typeface="Times New Roman"/>
            </a:endParaRPr>
          </a:p>
          <a:p>
            <a:pPr marL="469265" indent="-456565" algn="just">
              <a:spcBef>
                <a:spcPts val="300"/>
              </a:spcBef>
              <a:buFont typeface="Wingdings"/>
              <a:buChar char=""/>
              <a:tabLst>
                <a:tab pos="469265" algn="l"/>
              </a:tabLst>
            </a:pPr>
            <a:r>
              <a:rPr lang="vi-VN" sz="2400" b="1" spc="-70" dirty="0">
                <a:solidFill>
                  <a:srgbClr val="FF0000"/>
                </a:solidFill>
                <a:latin typeface="Times New Roman" panose="02020603050405020304" pitchFamily="18" charset="0"/>
                <a:cs typeface="Times New Roman" panose="02020603050405020304" pitchFamily="18" charset="0"/>
              </a:rPr>
              <a:t>Xuất trình, </a:t>
            </a:r>
            <a:r>
              <a:rPr lang="vi-VN" sz="2400" b="1" spc="-70" dirty="0">
                <a:solidFill>
                  <a:srgbClr val="0000FF"/>
                </a:solidFill>
                <a:latin typeface="Times New Roman" panose="02020603050405020304" pitchFamily="18" charset="0"/>
                <a:cs typeface="Times New Roman" panose="02020603050405020304" pitchFamily="18" charset="0"/>
              </a:rPr>
              <a:t>cung cấp đầy đủ, chính xác</a:t>
            </a:r>
            <a:r>
              <a:rPr lang="vi-VN" sz="2400" b="1" spc="-70" dirty="0">
                <a:solidFill>
                  <a:srgbClr val="FF0000"/>
                </a:solidFill>
                <a:latin typeface="Times New Roman" panose="02020603050405020304" pitchFamily="18" charset="0"/>
                <a:cs typeface="Times New Roman" panose="02020603050405020304" pitchFamily="18" charset="0"/>
              </a:rPr>
              <a:t>, </a:t>
            </a:r>
            <a:r>
              <a:rPr lang="vi-VN" sz="2400" b="1" spc="-70" dirty="0">
                <a:solidFill>
                  <a:srgbClr val="0000FF"/>
                </a:solidFill>
                <a:latin typeface="Times New Roman" panose="02020603050405020304" pitchFamily="18" charset="0"/>
                <a:cs typeface="Times New Roman" panose="02020603050405020304" pitchFamily="18" charset="0"/>
              </a:rPr>
              <a:t>kịp thời thông tin, tài liệu liên quan đến việc đóng, hưởng BHXH </a:t>
            </a:r>
            <a:r>
              <a:rPr lang="vi-VN" sz="2400" b="1" spc="-70" dirty="0">
                <a:solidFill>
                  <a:srgbClr val="FF0000"/>
                </a:solidFill>
                <a:latin typeface="Times New Roman" panose="02020603050405020304" pitchFamily="18" charset="0"/>
                <a:cs typeface="Times New Roman" panose="02020603050405020304" pitchFamily="18" charset="0"/>
              </a:rPr>
              <a:t>thuộc trách nhiệm của người sử dụng lao động</a:t>
            </a:r>
            <a:r>
              <a:rPr lang="vi-VN" sz="2400" b="1" spc="-70" dirty="0">
                <a:solidFill>
                  <a:srgbClr val="0000FF"/>
                </a:solidFill>
                <a:latin typeface="Times New Roman" panose="02020603050405020304" pitchFamily="18" charset="0"/>
                <a:cs typeface="Times New Roman" panose="02020603050405020304" pitchFamily="18" charset="0"/>
              </a:rPr>
              <a:t> </a:t>
            </a:r>
            <a:r>
              <a:rPr lang="vi-VN" sz="2400" b="1" spc="-70" dirty="0" smtClean="0">
                <a:solidFill>
                  <a:srgbClr val="0000FF"/>
                </a:solidFill>
                <a:latin typeface="Times New Roman" panose="02020603050405020304" pitchFamily="18" charset="0"/>
                <a:cs typeface="Times New Roman" panose="02020603050405020304" pitchFamily="18" charset="0"/>
              </a:rPr>
              <a:t>theo </a:t>
            </a:r>
            <a:r>
              <a:rPr lang="vi-VN" sz="2400" b="1" spc="-70" dirty="0">
                <a:solidFill>
                  <a:srgbClr val="0000FF"/>
                </a:solidFill>
                <a:latin typeface="Times New Roman" panose="02020603050405020304" pitchFamily="18" charset="0"/>
                <a:cs typeface="Times New Roman" panose="02020603050405020304" pitchFamily="18" charset="0"/>
              </a:rPr>
              <a:t>yêu cầu của CQNN có thẩm quyền</a:t>
            </a:r>
            <a:r>
              <a:rPr lang="vi-VN" sz="2400" b="1" spc="-70" dirty="0" smtClean="0">
                <a:solidFill>
                  <a:srgbClr val="FF0000"/>
                </a:solidFill>
                <a:latin typeface="Times New Roman" panose="02020603050405020304" pitchFamily="18" charset="0"/>
                <a:cs typeface="Times New Roman" panose="02020603050405020304" pitchFamily="18" charset="0"/>
              </a:rPr>
              <a:t>.</a:t>
            </a:r>
            <a:endParaRPr lang="en-US" sz="2400" b="1" spc="-70" dirty="0" smtClean="0">
              <a:solidFill>
                <a:srgbClr val="FF0000"/>
              </a:solidFill>
              <a:latin typeface="Times New Roman" panose="02020603050405020304" pitchFamily="18" charset="0"/>
              <a:cs typeface="Times New Roman" panose="02020603050405020304" pitchFamily="18" charset="0"/>
            </a:endParaRPr>
          </a:p>
          <a:p>
            <a:pPr marL="469265" indent="-456565" algn="just">
              <a:spcBef>
                <a:spcPts val="300"/>
              </a:spcBef>
              <a:buFont typeface="Wingdings"/>
              <a:buChar char=""/>
              <a:tabLst>
                <a:tab pos="469265" algn="l"/>
              </a:tabLst>
            </a:pPr>
            <a:endParaRPr lang="en-US" sz="2400" b="1" spc="-70" dirty="0" smtClean="0">
              <a:solidFill>
                <a:srgbClr val="FF0000"/>
              </a:solidFill>
              <a:latin typeface="Times New Roman" panose="02020603050405020304" pitchFamily="18" charset="0"/>
              <a:cs typeface="Times New Roman" panose="02020603050405020304" pitchFamily="18" charset="0"/>
            </a:endParaRPr>
          </a:p>
          <a:p>
            <a:pPr marL="469265" indent="-456565" algn="just">
              <a:spcBef>
                <a:spcPts val="300"/>
              </a:spcBef>
              <a:buFont typeface="Wingdings"/>
              <a:buChar char=""/>
              <a:tabLst>
                <a:tab pos="469265" algn="l"/>
              </a:tabLst>
            </a:pPr>
            <a:r>
              <a:rPr lang="vi-VN" sz="2400" b="1" spc="-70" dirty="0" smtClean="0">
                <a:solidFill>
                  <a:srgbClr val="FF0000"/>
                </a:solidFill>
                <a:latin typeface="Times New Roman" panose="02020603050405020304" pitchFamily="18" charset="0"/>
                <a:cs typeface="Times New Roman" panose="02020603050405020304" pitchFamily="18" charset="0"/>
              </a:rPr>
              <a:t> </a:t>
            </a:r>
            <a:r>
              <a:rPr lang="vi-VN" sz="2400" b="1" spc="-110" dirty="0">
                <a:solidFill>
                  <a:srgbClr val="FF0000"/>
                </a:solidFill>
                <a:latin typeface="+mj-lt"/>
                <a:cs typeface="Arial"/>
              </a:rPr>
              <a:t>Bồi</a:t>
            </a:r>
            <a:r>
              <a:rPr lang="vi-VN" sz="2400" b="1" spc="-114" dirty="0">
                <a:solidFill>
                  <a:srgbClr val="FF0000"/>
                </a:solidFill>
                <a:latin typeface="+mj-lt"/>
                <a:cs typeface="Arial"/>
              </a:rPr>
              <a:t> </a:t>
            </a:r>
            <a:r>
              <a:rPr lang="vi-VN" sz="2400" b="1" spc="-90" dirty="0">
                <a:solidFill>
                  <a:srgbClr val="FF0000"/>
                </a:solidFill>
                <a:latin typeface="+mj-lt"/>
                <a:cs typeface="Arial"/>
              </a:rPr>
              <a:t>thường</a:t>
            </a:r>
            <a:r>
              <a:rPr lang="vi-VN" sz="2400" b="1" spc="-135" dirty="0">
                <a:solidFill>
                  <a:srgbClr val="FF0000"/>
                </a:solidFill>
                <a:latin typeface="+mj-lt"/>
                <a:cs typeface="Arial"/>
              </a:rPr>
              <a:t> </a:t>
            </a:r>
            <a:r>
              <a:rPr lang="vi-VN" sz="2400" b="1" dirty="0">
                <a:solidFill>
                  <a:srgbClr val="FF0000"/>
                </a:solidFill>
                <a:latin typeface="+mj-lt"/>
                <a:cs typeface="Carlito"/>
              </a:rPr>
              <a:t>cho </a:t>
            </a:r>
            <a:r>
              <a:rPr lang="vi-VN" sz="2400" b="1" spc="-215" dirty="0">
                <a:solidFill>
                  <a:srgbClr val="FF0000"/>
                </a:solidFill>
                <a:latin typeface="+mj-lt"/>
                <a:cs typeface="Arial"/>
              </a:rPr>
              <a:t>NLĐ</a:t>
            </a:r>
            <a:r>
              <a:rPr lang="vi-VN" sz="2400" b="1" spc="-114" dirty="0">
                <a:solidFill>
                  <a:srgbClr val="FF0000"/>
                </a:solidFill>
                <a:latin typeface="+mj-lt"/>
                <a:cs typeface="Arial"/>
              </a:rPr>
              <a:t> </a:t>
            </a:r>
            <a:r>
              <a:rPr lang="vi-VN" sz="2400" b="1" spc="-70" dirty="0">
                <a:solidFill>
                  <a:srgbClr val="0000FF"/>
                </a:solidFill>
                <a:latin typeface="Times New Roman" panose="02020603050405020304" pitchFamily="18" charset="0"/>
                <a:cs typeface="Times New Roman" panose="02020603050405020304" pitchFamily="18" charset="0"/>
              </a:rPr>
              <a:t>theo quy định của pháp luật nếu không</a:t>
            </a:r>
            <a:r>
              <a:rPr lang="en-US" sz="2400" b="1" spc="-70" dirty="0">
                <a:solidFill>
                  <a:srgbClr val="0000FF"/>
                </a:solidFill>
                <a:latin typeface="Times New Roman" panose="02020603050405020304" pitchFamily="18" charset="0"/>
                <a:cs typeface="Times New Roman" panose="02020603050405020304" pitchFamily="18" charset="0"/>
              </a:rPr>
              <a:t> </a:t>
            </a:r>
            <a:r>
              <a:rPr lang="vi-VN" sz="2400" b="1" spc="-70" dirty="0">
                <a:solidFill>
                  <a:srgbClr val="0000FF"/>
                </a:solidFill>
                <a:latin typeface="Times New Roman" panose="02020603050405020304" pitchFamily="18" charset="0"/>
                <a:cs typeface="Times New Roman" panose="02020603050405020304" pitchFamily="18" charset="0"/>
              </a:rPr>
              <a:t>thực hiện hoặc thực hiện không đầy đủ trách nhiệm đóng BHXH bắt buộc mà gây thiệt hại đến quyền, lợi ích hợp pháp của NLĐ</a:t>
            </a:r>
            <a:r>
              <a:rPr lang="en-US" sz="2400" b="1" spc="-70" dirty="0" smtClean="0">
                <a:solidFill>
                  <a:srgbClr val="0000FF"/>
                </a:solidFill>
                <a:latin typeface="Times New Roman" panose="02020603050405020304" pitchFamily="18" charset="0"/>
                <a:cs typeface="Times New Roman" panose="02020603050405020304" pitchFamily="18" charset="0"/>
              </a:rPr>
              <a:t>.</a:t>
            </a:r>
          </a:p>
          <a:p>
            <a:pPr marL="12700" algn="just">
              <a:spcBef>
                <a:spcPts val="300"/>
              </a:spcBef>
              <a:tabLst>
                <a:tab pos="469265" algn="l"/>
              </a:tabLst>
            </a:pPr>
            <a:endParaRPr lang="en-US" sz="2400" b="1" spc="-70" dirty="0" smtClean="0">
              <a:solidFill>
                <a:srgbClr val="0000FF"/>
              </a:solidFill>
              <a:latin typeface="Times New Roman" panose="02020603050405020304" pitchFamily="18" charset="0"/>
              <a:cs typeface="Times New Roman" panose="02020603050405020304" pitchFamily="18" charset="0"/>
            </a:endParaRPr>
          </a:p>
          <a:p>
            <a:pPr marL="469265" indent="-456565" algn="just">
              <a:spcBef>
                <a:spcPts val="300"/>
              </a:spcBef>
              <a:buFont typeface="Wingdings"/>
              <a:buChar char=""/>
              <a:tabLst>
                <a:tab pos="469265" algn="l"/>
              </a:tabLst>
            </a:pPr>
            <a:r>
              <a:rPr lang="vi-VN" sz="2400" b="1" spc="-70" dirty="0">
                <a:solidFill>
                  <a:srgbClr val="0000FF"/>
                </a:solidFill>
                <a:latin typeface="Times New Roman" panose="02020603050405020304" pitchFamily="18" charset="0"/>
                <a:cs typeface="Times New Roman" panose="02020603050405020304" pitchFamily="18" charset="0"/>
              </a:rPr>
              <a:t>Phối hợp, tạo điều kiện để cơ quan BHXH thực hiện </a:t>
            </a:r>
            <a:r>
              <a:rPr lang="vi-VN" sz="2400" b="1" spc="-70" dirty="0">
                <a:solidFill>
                  <a:srgbClr val="FF0000"/>
                </a:solidFill>
                <a:latin typeface="Times New Roman" panose="02020603050405020304" pitchFamily="18" charset="0"/>
                <a:cs typeface="Times New Roman" panose="02020603050405020304" pitchFamily="18" charset="0"/>
              </a:rPr>
              <a:t>thu hồi số tiền BHXH hưởng không đúng quy định </a:t>
            </a:r>
            <a:r>
              <a:rPr lang="vi-VN" sz="2400" b="1" spc="-70" dirty="0">
                <a:solidFill>
                  <a:srgbClr val="0000FF"/>
                </a:solidFill>
                <a:latin typeface="Times New Roman" panose="02020603050405020304" pitchFamily="18" charset="0"/>
                <a:cs typeface="Times New Roman" panose="02020603050405020304" pitchFamily="18" charset="0"/>
              </a:rPr>
              <a:t>của NLĐ khi có quyết định của cơ quan có thẩm quyền.</a:t>
            </a:r>
          </a:p>
          <a:p>
            <a:pPr marL="12700">
              <a:spcBef>
                <a:spcPts val="300"/>
              </a:spcBef>
              <a:tabLst>
                <a:tab pos="469265" algn="l"/>
              </a:tabLst>
            </a:pPr>
            <a:endParaRPr lang="vi-VN" sz="2400" b="1" spc="-70"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97343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Diagram 16">
            <a:extLst>
              <a:ext uri="{FF2B5EF4-FFF2-40B4-BE49-F238E27FC236}">
                <a16:creationId xmlns:a16="http://schemas.microsoft.com/office/drawing/2014/main" xmlns="" id="{E2173DCD-9EF6-5EB8-A9C3-A09256DEFFC4}"/>
              </a:ext>
            </a:extLst>
          </p:cNvPr>
          <p:cNvGraphicFramePr/>
          <p:nvPr>
            <p:extLst/>
          </p:nvPr>
        </p:nvGraphicFramePr>
        <p:xfrm>
          <a:off x="992994" y="941827"/>
          <a:ext cx="9936758" cy="51935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634623" y="334926"/>
            <a:ext cx="8596462"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ĐỘ</a:t>
            </a:r>
          </a:p>
        </p:txBody>
      </p:sp>
    </p:spTree>
    <p:extLst>
      <p:ext uri="{BB962C8B-B14F-4D97-AF65-F5344CB8AC3E}">
        <p14:creationId xmlns:p14="http://schemas.microsoft.com/office/powerpoint/2010/main" val="32599931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heel(4)">
                                      <p:cBhvr>
                                        <p:cTn id="7"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7" grpId="0">
        <p:bldAsOne/>
      </p:bldGraphic>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34441" y="1577835"/>
            <a:ext cx="10515599" cy="954107"/>
          </a:xfrm>
          <a:prstGeom prst="rect">
            <a:avLst/>
          </a:prstGeom>
        </p:spPr>
        <p:txBody>
          <a:bodyPr wrap="square">
            <a:spAutoFit/>
          </a:bodyPr>
          <a:lstStyle/>
          <a:p>
            <a:pPr algn="just"/>
            <a:r>
              <a:rPr lang="en-US" sz="2800" b="1" dirty="0">
                <a:solidFill>
                  <a:srgbClr val="0000FF"/>
                </a:solidFill>
                <a:latin typeface="Times New Roman" panose="02020603050405020304" pitchFamily="18" charset="0"/>
                <a:cs typeface="Times New Roman" panose="02020603050405020304" pitchFamily="18" charset="0"/>
              </a:rPr>
              <a:t>a. </a:t>
            </a:r>
            <a:r>
              <a:rPr lang="en-US" sz="2800" b="1" dirty="0" err="1">
                <a:solidFill>
                  <a:srgbClr val="0000FF"/>
                </a:solidFill>
                <a:latin typeface="Times New Roman" panose="02020603050405020304" pitchFamily="18" charset="0"/>
                <a:cs typeface="Times New Roman" panose="02020603050405020304" pitchFamily="18" charset="0"/>
              </a:rPr>
              <a:t>Luật</a:t>
            </a:r>
            <a:r>
              <a:rPr lang="en-US" sz="2800" b="1" dirty="0">
                <a:solidFill>
                  <a:srgbClr val="0000FF"/>
                </a:solidFill>
                <a:latin typeface="Times New Roman" panose="02020603050405020304" pitchFamily="18" charset="0"/>
                <a:cs typeface="Times New Roman" panose="02020603050405020304" pitchFamily="18" charset="0"/>
              </a:rPr>
              <a:t> BHXH </a:t>
            </a:r>
            <a:r>
              <a:rPr lang="en-US" sz="2800" b="1" dirty="0" smtClean="0">
                <a:solidFill>
                  <a:srgbClr val="0000FF"/>
                </a:solidFill>
                <a:latin typeface="Times New Roman" panose="02020603050405020304" pitchFamily="18" charset="0"/>
                <a:cs typeface="Times New Roman" panose="02020603050405020304" pitchFamily="18" charset="0"/>
              </a:rPr>
              <a:t>2024 </a:t>
            </a:r>
            <a:r>
              <a:rPr lang="en-US" sz="2800" b="1" dirty="0" err="1">
                <a:solidFill>
                  <a:srgbClr val="0000FF"/>
                </a:solidFill>
                <a:latin typeface="Times New Roman" panose="02020603050405020304" pitchFamily="18" charset="0"/>
                <a:cs typeface="Times New Roman" panose="02020603050405020304" pitchFamily="18" charset="0"/>
              </a:rPr>
              <a:t>bổ</a:t>
            </a:r>
            <a:r>
              <a:rPr lang="en-US" sz="2800" b="1" dirty="0">
                <a:solidFill>
                  <a:srgbClr val="0000FF"/>
                </a:solidFill>
                <a:latin typeface="Times New Roman" panose="02020603050405020304" pitchFamily="18" charset="0"/>
                <a:cs typeface="Times New Roman" panose="02020603050405020304" pitchFamily="18" charset="0"/>
              </a:rPr>
              <a:t> sung </a:t>
            </a:r>
            <a:r>
              <a:rPr lang="en-US" sz="2800" b="1" dirty="0" err="1">
                <a:solidFill>
                  <a:srgbClr val="0000FF"/>
                </a:solidFill>
                <a:latin typeface="Times New Roman" panose="02020603050405020304" pitchFamily="18" charset="0"/>
                <a:cs typeface="Times New Roman" panose="02020603050405020304" pitchFamily="18" charset="0"/>
              </a:rPr>
              <a:t>đối</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tượng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hưởng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Ốm</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đau</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tương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ứng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đối</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tượng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đóng</a:t>
            </a:r>
            <a:r>
              <a:rPr lang="en-US" sz="2800" b="1" dirty="0">
                <a:solidFill>
                  <a:srgbClr val="0000FF"/>
                </a:solidFill>
                <a:latin typeface="Times New Roman" panose="02020603050405020304" pitchFamily="18" charset="0"/>
                <a:cs typeface="Times New Roman" panose="02020603050405020304" pitchFamily="18" charset="0"/>
              </a:rPr>
              <a:t> BHXH </a:t>
            </a:r>
            <a:r>
              <a:rPr lang="en-US" sz="2800" b="1" dirty="0" err="1">
                <a:solidFill>
                  <a:srgbClr val="0000FF"/>
                </a:solidFill>
                <a:latin typeface="Times New Roman" panose="02020603050405020304" pitchFamily="18" charset="0"/>
                <a:cs typeface="Times New Roman" panose="02020603050405020304" pitchFamily="18" charset="0"/>
              </a:rPr>
              <a:t>bắt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buộc</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mở</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rộng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theo</a:t>
            </a:r>
            <a:r>
              <a:rPr lang="en-US" sz="2800" b="1" dirty="0">
                <a:solidFill>
                  <a:srgbClr val="0000FF"/>
                </a:solidFill>
                <a:latin typeface="Times New Roman" panose="02020603050405020304" pitchFamily="18" charset="0"/>
                <a:cs typeface="Times New Roman" panose="02020603050405020304" pitchFamily="18" charset="0"/>
              </a:rPr>
              <a:t> </a:t>
            </a:r>
            <a:r>
              <a:rPr lang="en" sz="2000" b="1" i="1" dirty="0">
                <a:solidFill>
                  <a:srgbClr val="FF0000"/>
                </a:solidFill>
                <a:latin typeface="Times New Roman" panose="02020603050405020304" pitchFamily="18" charset="0"/>
                <a:cs typeface="Times New Roman" panose="02020603050405020304" pitchFamily="18" charset="0"/>
              </a:rPr>
              <a:t>Khoản 1 </a:t>
            </a:r>
            <a:r>
              <a:rPr lang="af-ZA" sz="2000" b="1" i="1" dirty="0">
                <a:solidFill>
                  <a:srgbClr val="FF0000"/>
                </a:solidFill>
                <a:latin typeface="Times New Roman" panose="02020603050405020304" pitchFamily="18" charset="0"/>
                <a:cs typeface="Times New Roman" panose="02020603050405020304" pitchFamily="18" charset="0"/>
              </a:rPr>
              <a:t>Điều 2.</a:t>
            </a:r>
            <a:endParaRPr lang="en-US" sz="2000" b="1" dirty="0">
              <a:solidFill>
                <a:srgbClr val="0000FF"/>
              </a:solidFill>
              <a:latin typeface="Times New Roman" panose="02020603050405020304" pitchFamily="18" charset="0"/>
              <a:cs typeface="Times New Roman" panose="02020603050405020304" pitchFamily="18" charset="0"/>
            </a:endParaRPr>
          </a:p>
        </p:txBody>
      </p:sp>
      <p:sp>
        <p:nvSpPr>
          <p:cNvPr id="4" name="Rectangle 3"/>
          <p:cNvSpPr/>
          <p:nvPr/>
        </p:nvSpPr>
        <p:spPr>
          <a:xfrm>
            <a:off x="834442" y="2645983"/>
            <a:ext cx="10515599" cy="954107"/>
          </a:xfrm>
          <a:prstGeom prst="rect">
            <a:avLst/>
          </a:prstGeom>
        </p:spPr>
        <p:txBody>
          <a:bodyPr wrap="square">
            <a:spAutoFit/>
          </a:bodyPr>
          <a:lstStyle/>
          <a:p>
            <a:pPr algn="just"/>
            <a:r>
              <a:rPr lang="en-US" sz="2800" b="1" dirty="0">
                <a:solidFill>
                  <a:srgbClr val="0000FF"/>
                </a:solidFill>
                <a:latin typeface="Times New Roman" panose="02020603050405020304" pitchFamily="18" charset="0"/>
                <a:cs typeface="Times New Roman" panose="02020603050405020304" pitchFamily="18" charset="0"/>
              </a:rPr>
              <a:t>b. </a:t>
            </a:r>
            <a:r>
              <a:rPr lang="en-US" sz="2800" b="1" dirty="0">
                <a:solidFill>
                  <a:srgbClr val="FF0000"/>
                </a:solidFill>
                <a:latin typeface="Times New Roman" panose="02020603050405020304" pitchFamily="18" charset="0"/>
                <a:cs typeface="Times New Roman" panose="02020603050405020304" pitchFamily="18" charset="0"/>
              </a:rPr>
              <a:t>B</a:t>
            </a:r>
            <a:r>
              <a:rPr lang="vi-VN" sz="2800" b="1" dirty="0">
                <a:solidFill>
                  <a:srgbClr val="FF0000"/>
                </a:solidFill>
                <a:latin typeface="Times New Roman" panose="02020603050405020304" pitchFamily="18" charset="0"/>
                <a:cs typeface="Times New Roman" panose="02020603050405020304" pitchFamily="18" charset="0"/>
              </a:rPr>
              <a:t>ổ sung quy định chế độ ốm đau nửa ngày </a:t>
            </a:r>
            <a:r>
              <a:rPr lang="vi-VN" sz="2800" b="1" dirty="0">
                <a:solidFill>
                  <a:srgbClr val="0000FF"/>
                </a:solidFill>
                <a:latin typeface="Times New Roman" panose="02020603050405020304" pitchFamily="18" charset="0"/>
                <a:cs typeface="Times New Roman" panose="02020603050405020304" pitchFamily="18" charset="0"/>
              </a:rPr>
              <a:t>để đảm bảo quyền lợi tốt nhất cho người lao động, quy định:</a:t>
            </a:r>
            <a:endParaRPr lang="en-US" sz="2800" b="1" dirty="0">
              <a:solidFill>
                <a:srgbClr val="0000FF"/>
              </a:solidFill>
              <a:latin typeface="Times New Roman" panose="02020603050405020304" pitchFamily="18" charset="0"/>
              <a:cs typeface="Times New Roman" panose="02020603050405020304" pitchFamily="18" charset="0"/>
            </a:endParaRPr>
          </a:p>
        </p:txBody>
      </p:sp>
      <p:sp>
        <p:nvSpPr>
          <p:cNvPr id="14" name="Text Placeholder 2"/>
          <p:cNvSpPr txBox="1">
            <a:spLocks noGrp="1"/>
          </p:cNvSpPr>
          <p:nvPr>
            <p:ph idx="1"/>
          </p:nvPr>
        </p:nvSpPr>
        <p:spPr>
          <a:xfrm>
            <a:off x="834441" y="3600090"/>
            <a:ext cx="10515600" cy="20796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b="1" i="1" dirty="0">
                <a:solidFill>
                  <a:srgbClr val="0000FF"/>
                </a:solidFill>
                <a:latin typeface="Times New Roman" panose="02020603050405020304" pitchFamily="18" charset="0"/>
                <a:ea typeface="Times New Roman" panose="02020603050405020304" pitchFamily="18" charset="0"/>
              </a:rPr>
              <a:t>“</a:t>
            </a:r>
            <a:r>
              <a:rPr lang="vi-VN" b="1" i="1" dirty="0">
                <a:solidFill>
                  <a:srgbClr val="0000FF"/>
                </a:solidFill>
                <a:latin typeface="Times New Roman" panose="02020603050405020304" pitchFamily="18" charset="0"/>
                <a:ea typeface="Times New Roman" panose="02020603050405020304" pitchFamily="18" charset="0"/>
              </a:rPr>
              <a:t>Mức hưởng trợ cấp ốm đau </a:t>
            </a:r>
            <a:r>
              <a:rPr lang="vi-VN" b="1" i="1" dirty="0">
                <a:solidFill>
                  <a:srgbClr val="FF0000"/>
                </a:solidFill>
                <a:latin typeface="Times New Roman" panose="02020603050405020304" pitchFamily="18" charset="0"/>
                <a:ea typeface="Times New Roman" panose="02020603050405020304" pitchFamily="18" charset="0"/>
              </a:rPr>
              <a:t>nửa ngày </a:t>
            </a:r>
            <a:r>
              <a:rPr lang="vi-VN" b="1" i="1" dirty="0">
                <a:solidFill>
                  <a:srgbClr val="0000FF"/>
                </a:solidFill>
                <a:latin typeface="Times New Roman" panose="02020603050405020304" pitchFamily="18" charset="0"/>
                <a:ea typeface="Times New Roman" panose="02020603050405020304" pitchFamily="18" charset="0"/>
              </a:rPr>
              <a:t>được tính bằng một nửa mức hưởng trợ cấp ốm đau một ngày. Khi tính mức hưởng trợ cấp ốm đau đối với người lao động nghỉ việc hưởng chế độ ốm đau không trọn ngày thì trường hợp nghỉ việc dưới nửa ngày được tính là nửa ngày; từ nửa ngày đến dưới một ngày được tính là một ngày</a:t>
            </a:r>
            <a:r>
              <a:rPr lang="en-US" b="1" i="1" dirty="0">
                <a:solidFill>
                  <a:srgbClr val="0000FF"/>
                </a:solidFill>
                <a:latin typeface="Times New Roman" panose="02020603050405020304" pitchFamily="18" charset="0"/>
                <a:ea typeface="Times New Roman" panose="02020603050405020304" pitchFamily="18" charset="0"/>
              </a:rPr>
              <a:t>”</a:t>
            </a:r>
            <a:r>
              <a:rPr lang="vi-VN" b="1" i="1" dirty="0">
                <a:solidFill>
                  <a:srgbClr val="0000FF"/>
                </a:solidFill>
                <a:latin typeface="Times New Roman" panose="02020603050405020304" pitchFamily="18" charset="0"/>
                <a:ea typeface="Times New Roman" panose="02020603050405020304" pitchFamily="18" charset="0"/>
              </a:rPr>
              <a:t>.</a:t>
            </a:r>
            <a:endParaRPr lang="en-US" b="1" dirty="0">
              <a:solidFill>
                <a:srgbClr val="0000FF"/>
              </a:solidFill>
              <a:latin typeface="Times New Roman" panose="02020603050405020304" pitchFamily="18" charset="0"/>
              <a:ea typeface="Times New Roman" panose="02020603050405020304" pitchFamily="18" charset="0"/>
            </a:endParaRPr>
          </a:p>
          <a:p>
            <a:pPr marL="0" indent="0" algn="just">
              <a:buNone/>
            </a:pPr>
            <a:endParaRPr lang="en-US" dirty="0">
              <a:solidFill>
                <a:srgbClr val="0000FF"/>
              </a:solidFill>
            </a:endParaRPr>
          </a:p>
        </p:txBody>
      </p:sp>
      <p:sp>
        <p:nvSpPr>
          <p:cNvPr id="12" name="Rectangle 11"/>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15" name="Rectangle 14"/>
          <p:cNvSpPr>
            <a:spLocks noChangeArrowheads="1"/>
          </p:cNvSpPr>
          <p:nvPr/>
        </p:nvSpPr>
        <p:spPr bwMode="gray">
          <a:xfrm>
            <a:off x="634622" y="858146"/>
            <a:ext cx="3721068" cy="492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a:solidFill>
                  <a:srgbClr val="FF0000"/>
                </a:solidFill>
                <a:latin typeface="Times New Roman" pitchFamily="18" charset="0"/>
                <a:cs typeface="Times New Roman" pitchFamily="18" charset="0"/>
              </a:rPr>
              <a:t>1.</a:t>
            </a:r>
            <a:r>
              <a:rPr lang="en" altLang="en-US" sz="2600" b="1" dirty="0">
                <a:solidFill>
                  <a:srgbClr val="FF0000"/>
                </a:solidFill>
                <a:latin typeface="Times New Roman" pitchFamily="18" charset="0"/>
                <a:cs typeface="Times New Roman" pitchFamily="18" charset="0"/>
              </a:rPr>
              <a:t>CHẾ ĐỘ ỐM </a:t>
            </a:r>
            <a:r>
              <a:rPr lang="en" altLang="en-US" sz="2600" b="1" dirty="0" smtClean="0">
                <a:solidFill>
                  <a:srgbClr val="FF0000"/>
                </a:solidFill>
                <a:latin typeface="Times New Roman" pitchFamily="18" charset="0"/>
                <a:cs typeface="Times New Roman" pitchFamily="18" charset="0"/>
              </a:rPr>
              <a:t>ĐAU</a:t>
            </a:r>
            <a:endParaRPr lang="en-US" alt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327745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4622" y="1381366"/>
            <a:ext cx="10780420" cy="1200329"/>
          </a:xfrm>
          <a:prstGeom prst="rect">
            <a:avLst/>
          </a:prstGeom>
        </p:spPr>
        <p:txBody>
          <a:bodyPr wrap="square">
            <a:spAutoFit/>
          </a:bodyPr>
          <a:lstStyle/>
          <a:p>
            <a:pPr algn="just"/>
            <a:r>
              <a:rPr lang="en-US" sz="2400" b="1" kern="0" dirty="0">
                <a:solidFill>
                  <a:srgbClr val="0000FF"/>
                </a:solidFill>
                <a:latin typeface="Times New Roman" panose="02020603050405020304" pitchFamily="18" charset="0"/>
                <a:ea typeface="Times New Roman" panose="02020603050405020304" pitchFamily="18" charset="0"/>
              </a:rPr>
              <a:t>c. </a:t>
            </a:r>
            <a:r>
              <a:rPr lang="en-US" sz="2400" b="1" kern="0" dirty="0" err="1">
                <a:solidFill>
                  <a:srgbClr val="0000FF"/>
                </a:solidFill>
                <a:latin typeface="Times New Roman" panose="02020603050405020304" pitchFamily="18" charset="0"/>
                <a:ea typeface="Times New Roman" panose="02020603050405020304" pitchFamily="18" charset="0"/>
              </a:rPr>
              <a:t>Sửa</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đổi</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quy</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định</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về</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chế</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độ</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ốm</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đau</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dài</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ngày</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theo</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đó</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người</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lao</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động</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có</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thể</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hưởng</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chế</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độ</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ốm</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đau</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trong</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một</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năm</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tối</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đa</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từ</a:t>
            </a:r>
            <a:r>
              <a:rPr lang="en-US" sz="2400" b="1" kern="0" dirty="0">
                <a:solidFill>
                  <a:srgbClr val="0000FF"/>
                </a:solidFill>
                <a:latin typeface="Times New Roman" panose="02020603050405020304" pitchFamily="18" charset="0"/>
                <a:ea typeface="Times New Roman" panose="02020603050405020304" pitchFamily="18" charset="0"/>
              </a:rPr>
              <a:t> 30 </a:t>
            </a:r>
            <a:r>
              <a:rPr lang="en-US" sz="2400" b="1" kern="0" dirty="0" err="1">
                <a:solidFill>
                  <a:srgbClr val="0000FF"/>
                </a:solidFill>
                <a:latin typeface="Times New Roman" panose="02020603050405020304" pitchFamily="18" charset="0"/>
                <a:ea typeface="Times New Roman" panose="02020603050405020304" pitchFamily="18" charset="0"/>
              </a:rPr>
              <a:t>đến</a:t>
            </a:r>
            <a:r>
              <a:rPr lang="en-US" sz="2400" b="1" kern="0" dirty="0">
                <a:solidFill>
                  <a:srgbClr val="0000FF"/>
                </a:solidFill>
                <a:latin typeface="Times New Roman" panose="02020603050405020304" pitchFamily="18" charset="0"/>
                <a:ea typeface="Times New Roman" panose="02020603050405020304" pitchFamily="18" charset="0"/>
              </a:rPr>
              <a:t> 70 </a:t>
            </a:r>
            <a:r>
              <a:rPr lang="en-US" sz="2400" b="1" kern="0" dirty="0" err="1">
                <a:solidFill>
                  <a:srgbClr val="0000FF"/>
                </a:solidFill>
                <a:latin typeface="Times New Roman" panose="02020603050405020304" pitchFamily="18" charset="0"/>
                <a:ea typeface="Times New Roman" panose="02020603050405020304" pitchFamily="18" charset="0"/>
              </a:rPr>
              <a:t>ngày</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tùy</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theo</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điều</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kiện</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làm</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việc</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với</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mức</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hưởng</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bằng</a:t>
            </a:r>
            <a:r>
              <a:rPr lang="en-US" sz="2400" b="1" kern="0" dirty="0">
                <a:solidFill>
                  <a:srgbClr val="0000FF"/>
                </a:solidFill>
                <a:latin typeface="Times New Roman" panose="02020603050405020304" pitchFamily="18" charset="0"/>
                <a:ea typeface="Times New Roman" panose="02020603050405020304" pitchFamily="18" charset="0"/>
              </a:rPr>
              <a:t> </a:t>
            </a:r>
            <a:r>
              <a:rPr lang="vi-VN" sz="2400" b="1" kern="0" dirty="0">
                <a:solidFill>
                  <a:srgbClr val="0000FF"/>
                </a:solidFill>
                <a:latin typeface="Times New Roman" panose="02020603050405020304" pitchFamily="18" charset="0"/>
                <a:ea typeface="Times New Roman" panose="02020603050405020304" pitchFamily="18" charset="0"/>
              </a:rPr>
              <a:t>75% tiền lương làm căn cứ đóng BHXH</a:t>
            </a:r>
            <a:r>
              <a:rPr lang="en-US" sz="2400" b="1" kern="0" dirty="0">
                <a:solidFill>
                  <a:srgbClr val="0000FF"/>
                </a:solidFill>
                <a:latin typeface="Times New Roman" panose="02020603050405020304" pitchFamily="18" charset="0"/>
                <a:ea typeface="Times New Roman" panose="02020603050405020304" pitchFamily="18" charset="0"/>
              </a:rPr>
              <a:t>:</a:t>
            </a:r>
            <a:endParaRPr lang="en-US" sz="2400" b="1" dirty="0">
              <a:solidFill>
                <a:srgbClr val="0000FF"/>
              </a:solidFill>
            </a:endParaRPr>
          </a:p>
        </p:txBody>
      </p:sp>
      <p:graphicFrame>
        <p:nvGraphicFramePr>
          <p:cNvPr id="12" name="Google Shape;342;p23">
            <a:extLst>
              <a:ext uri="{FF2B5EF4-FFF2-40B4-BE49-F238E27FC236}">
                <a16:creationId xmlns:a16="http://schemas.microsoft.com/office/drawing/2014/main" xmlns="" id="{BB289B49-B1DF-74BB-ECE2-DCD18F9EAED0}"/>
              </a:ext>
            </a:extLst>
          </p:cNvPr>
          <p:cNvGraphicFramePr/>
          <p:nvPr>
            <p:extLst>
              <p:ext uri="{D42A27DB-BD31-4B8C-83A1-F6EECF244321}">
                <p14:modId xmlns:p14="http://schemas.microsoft.com/office/powerpoint/2010/main" val="4203723152"/>
              </p:ext>
            </p:extLst>
          </p:nvPr>
        </p:nvGraphicFramePr>
        <p:xfrm>
          <a:off x="882868" y="3128026"/>
          <a:ext cx="10780419" cy="2377400"/>
        </p:xfrm>
        <a:graphic>
          <a:graphicData uri="http://schemas.openxmlformats.org/drawingml/2006/table">
            <a:tbl>
              <a:tblPr>
                <a:noFill/>
              </a:tblPr>
              <a:tblGrid>
                <a:gridCol w="3439153">
                  <a:extLst>
                    <a:ext uri="{9D8B030D-6E8A-4147-A177-3AD203B41FA5}">
                      <a16:colId xmlns:a16="http://schemas.microsoft.com/office/drawing/2014/main" xmlns="" val="20000"/>
                    </a:ext>
                  </a:extLst>
                </a:gridCol>
                <a:gridCol w="3594413">
                  <a:extLst>
                    <a:ext uri="{9D8B030D-6E8A-4147-A177-3AD203B41FA5}">
                      <a16:colId xmlns:a16="http://schemas.microsoft.com/office/drawing/2014/main" xmlns="" val="20001"/>
                    </a:ext>
                  </a:extLst>
                </a:gridCol>
                <a:gridCol w="3746853">
                  <a:extLst>
                    <a:ext uri="{9D8B030D-6E8A-4147-A177-3AD203B41FA5}">
                      <a16:colId xmlns:a16="http://schemas.microsoft.com/office/drawing/2014/main" xmlns="" val="20002"/>
                    </a:ext>
                  </a:extLst>
                </a:gridCol>
              </a:tblGrid>
              <a:tr h="642687">
                <a:tc>
                  <a:txBody>
                    <a:bodyPr/>
                    <a:lstStyle/>
                    <a:p>
                      <a:pPr marL="0" lvl="0" indent="0" algn="ctr" rtl="0">
                        <a:spcBef>
                          <a:spcPts val="0"/>
                        </a:spcBef>
                        <a:spcAft>
                          <a:spcPts val="0"/>
                        </a:spcAft>
                        <a:buNone/>
                      </a:pP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Thời</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gian</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đ</a:t>
                      </a: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óng</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BHXH</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lvl="0" indent="0" algn="ctr" rtl="0">
                        <a:spcBef>
                          <a:spcPts val="0"/>
                        </a:spcBef>
                        <a:spcAft>
                          <a:spcPts val="0"/>
                        </a:spcAft>
                        <a:buNone/>
                      </a:pPr>
                      <a:r>
                        <a:rPr lang="en" sz="2400" b="1" dirty="0" err="1">
                          <a:solidFill>
                            <a:srgbClr val="FF0000"/>
                          </a:solidFill>
                          <a:latin typeface="Times New Roman" panose="02020603050405020304" pitchFamily="18" charset="0"/>
                          <a:ea typeface="Roboto Condensed"/>
                          <a:cs typeface="Times New Roman" panose="02020603050405020304" pitchFamily="18" charset="0"/>
                          <a:sym typeface="Roboto Condensed"/>
                        </a:rPr>
                        <a:t>Điều</a:t>
                      </a:r>
                      <a:r>
                        <a:rPr lang="en" sz="2400" b="1"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 sz="2400" b="1" dirty="0" err="1">
                          <a:solidFill>
                            <a:srgbClr val="FF0000"/>
                          </a:solidFill>
                          <a:latin typeface="Times New Roman" panose="02020603050405020304" pitchFamily="18" charset="0"/>
                          <a:ea typeface="Roboto Condensed"/>
                          <a:cs typeface="Times New Roman" panose="02020603050405020304" pitchFamily="18" charset="0"/>
                          <a:sym typeface="Roboto Condensed"/>
                        </a:rPr>
                        <a:t>kiện</a:t>
                      </a:r>
                      <a:r>
                        <a:rPr lang="en" sz="2400" b="1"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 sz="2400" b="1" dirty="0" err="1">
                          <a:solidFill>
                            <a:srgbClr val="FF0000"/>
                          </a:solidFill>
                          <a:latin typeface="Times New Roman" panose="02020603050405020304" pitchFamily="18" charset="0"/>
                          <a:ea typeface="Roboto Condensed"/>
                          <a:cs typeface="Times New Roman" panose="02020603050405020304" pitchFamily="18" charset="0"/>
                          <a:sym typeface="Roboto Condensed"/>
                        </a:rPr>
                        <a:t>làm</a:t>
                      </a:r>
                      <a:r>
                        <a:rPr lang="en" sz="2400" b="1"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 sz="2400" b="1" dirty="0" err="1">
                          <a:solidFill>
                            <a:srgbClr val="FF0000"/>
                          </a:solidFill>
                          <a:latin typeface="Times New Roman" panose="02020603050405020304" pitchFamily="18" charset="0"/>
                          <a:ea typeface="Roboto Condensed"/>
                          <a:cs typeface="Times New Roman" panose="02020603050405020304" pitchFamily="18" charset="0"/>
                          <a:sym typeface="Roboto Condensed"/>
                        </a:rPr>
                        <a:t>việc</a:t>
                      </a:r>
                      <a:r>
                        <a:rPr lang="en" sz="2400" b="1"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 sz="2400" b="1" dirty="0" err="1">
                          <a:solidFill>
                            <a:srgbClr val="FF0000"/>
                          </a:solidFill>
                          <a:latin typeface="Times New Roman" panose="02020603050405020304" pitchFamily="18" charset="0"/>
                          <a:ea typeface="Roboto Condensed"/>
                          <a:cs typeface="Times New Roman" panose="02020603050405020304" pitchFamily="18" charset="0"/>
                          <a:sym typeface="Roboto Condensed"/>
                        </a:rPr>
                        <a:t>bình</a:t>
                      </a:r>
                      <a:r>
                        <a:rPr lang="en" sz="2400" b="1"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 sz="2400" b="1" dirty="0" err="1">
                          <a:solidFill>
                            <a:srgbClr val="FF0000"/>
                          </a:solidFill>
                          <a:latin typeface="Times New Roman" panose="02020603050405020304" pitchFamily="18" charset="0"/>
                          <a:ea typeface="Roboto Condensed"/>
                          <a:cs typeface="Times New Roman" panose="02020603050405020304" pitchFamily="18" charset="0"/>
                          <a:sym typeface="Roboto Condensed"/>
                        </a:rPr>
                        <a:t>thường</a:t>
                      </a:r>
                      <a:endParaRPr sz="2400" b="1" dirty="0">
                        <a:solidFill>
                          <a:srgbClr val="FF0000"/>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lvl="0" indent="0" algn="ctr" rtl="0">
                        <a:spcBef>
                          <a:spcPts val="0"/>
                        </a:spcBef>
                        <a:spcAft>
                          <a:spcPts val="0"/>
                        </a:spcAft>
                        <a:buNone/>
                      </a:pPr>
                      <a:r>
                        <a:rPr lang="en" sz="2400" b="1" dirty="0" err="1">
                          <a:solidFill>
                            <a:srgbClr val="FF0000"/>
                          </a:solidFill>
                          <a:latin typeface="Times New Roman" panose="02020603050405020304" pitchFamily="18" charset="0"/>
                          <a:ea typeface="Roboto Condensed"/>
                          <a:cs typeface="Times New Roman" panose="02020603050405020304" pitchFamily="18" charset="0"/>
                          <a:sym typeface="Roboto Condensed"/>
                        </a:rPr>
                        <a:t>Điều</a:t>
                      </a:r>
                      <a:r>
                        <a:rPr lang="en" sz="2400" b="1"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 sz="2400" b="1" dirty="0" err="1">
                          <a:solidFill>
                            <a:srgbClr val="FF0000"/>
                          </a:solidFill>
                          <a:latin typeface="Times New Roman" panose="02020603050405020304" pitchFamily="18" charset="0"/>
                          <a:ea typeface="Roboto Condensed"/>
                          <a:cs typeface="Times New Roman" panose="02020603050405020304" pitchFamily="18" charset="0"/>
                          <a:sym typeface="Roboto Condensed"/>
                        </a:rPr>
                        <a:t>kiện</a:t>
                      </a:r>
                      <a:r>
                        <a:rPr lang="en" sz="2400" b="1" dirty="0">
                          <a:solidFill>
                            <a:srgbClr val="FF0000"/>
                          </a:solidFill>
                          <a:latin typeface="Times New Roman" panose="02020603050405020304" pitchFamily="18" charset="0"/>
                          <a:ea typeface="Roboto Condensed"/>
                          <a:cs typeface="Times New Roman" panose="02020603050405020304" pitchFamily="18" charset="0"/>
                          <a:sym typeface="Roboto Condensed"/>
                        </a:rPr>
                        <a:t> NNĐH </a:t>
                      </a:r>
                      <a:r>
                        <a:rPr lang="en" sz="2400" b="1" dirty="0" err="1">
                          <a:solidFill>
                            <a:srgbClr val="FF0000"/>
                          </a:solidFill>
                          <a:latin typeface="Times New Roman" panose="02020603050405020304" pitchFamily="18" charset="0"/>
                          <a:ea typeface="Roboto Condensed"/>
                          <a:cs typeface="Times New Roman" panose="02020603050405020304" pitchFamily="18" charset="0"/>
                          <a:sym typeface="Roboto Condensed"/>
                        </a:rPr>
                        <a:t>hoặc</a:t>
                      </a:r>
                      <a:r>
                        <a:rPr lang="en" sz="2400" b="1"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 sz="2400" b="1" dirty="0" err="1">
                          <a:solidFill>
                            <a:srgbClr val="FF0000"/>
                          </a:solidFill>
                          <a:latin typeface="Times New Roman" panose="02020603050405020304" pitchFamily="18" charset="0"/>
                          <a:ea typeface="Roboto Condensed"/>
                          <a:cs typeface="Times New Roman" panose="02020603050405020304" pitchFamily="18" charset="0"/>
                          <a:sym typeface="Roboto Condensed"/>
                        </a:rPr>
                        <a:t>vùng</a:t>
                      </a:r>
                      <a:r>
                        <a:rPr lang="en" sz="2400" b="1"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 sz="2400" b="1" dirty="0" err="1">
                          <a:solidFill>
                            <a:srgbClr val="FF0000"/>
                          </a:solidFill>
                          <a:latin typeface="Times New Roman" panose="02020603050405020304" pitchFamily="18" charset="0"/>
                          <a:ea typeface="Roboto Condensed"/>
                          <a:cs typeface="Times New Roman" panose="02020603050405020304" pitchFamily="18" charset="0"/>
                          <a:sym typeface="Roboto Condensed"/>
                        </a:rPr>
                        <a:t>đặc</a:t>
                      </a:r>
                      <a:r>
                        <a:rPr lang="en" sz="2400" b="1"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 sz="2400" b="1" dirty="0" err="1">
                          <a:solidFill>
                            <a:srgbClr val="FF0000"/>
                          </a:solidFill>
                          <a:latin typeface="Times New Roman" panose="02020603050405020304" pitchFamily="18" charset="0"/>
                          <a:ea typeface="Roboto Condensed"/>
                          <a:cs typeface="Times New Roman" panose="02020603050405020304" pitchFamily="18" charset="0"/>
                          <a:sym typeface="Roboto Condensed"/>
                        </a:rPr>
                        <a:t>biệt</a:t>
                      </a:r>
                      <a:r>
                        <a:rPr lang="en" sz="2400" b="1"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 sz="2400" b="1" dirty="0" err="1">
                          <a:solidFill>
                            <a:srgbClr val="FF0000"/>
                          </a:solidFill>
                          <a:latin typeface="Times New Roman" panose="02020603050405020304" pitchFamily="18" charset="0"/>
                          <a:ea typeface="Roboto Condensed"/>
                          <a:cs typeface="Times New Roman" panose="02020603050405020304" pitchFamily="18" charset="0"/>
                          <a:sym typeface="Roboto Condensed"/>
                        </a:rPr>
                        <a:t>khó</a:t>
                      </a:r>
                      <a:r>
                        <a:rPr lang="en" sz="2400" b="1"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 sz="2400" b="1" dirty="0" err="1">
                          <a:solidFill>
                            <a:srgbClr val="FF0000"/>
                          </a:solidFill>
                          <a:latin typeface="Times New Roman" panose="02020603050405020304" pitchFamily="18" charset="0"/>
                          <a:ea typeface="Roboto Condensed"/>
                          <a:cs typeface="Times New Roman" panose="02020603050405020304" pitchFamily="18" charset="0"/>
                          <a:sym typeface="Roboto Condensed"/>
                        </a:rPr>
                        <a:t>khăn</a:t>
                      </a:r>
                      <a:endParaRPr sz="2400" b="1" dirty="0">
                        <a:solidFill>
                          <a:srgbClr val="FF0000"/>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xmlns="" val="10000"/>
                  </a:ext>
                </a:extLst>
              </a:tr>
              <a:tr h="424108">
                <a:tc>
                  <a:txBody>
                    <a:bodyPr/>
                    <a:lstStyle/>
                    <a:p>
                      <a:pPr marL="0" lvl="0" indent="0" algn="ctr" rtl="0">
                        <a:spcBef>
                          <a:spcPts val="0"/>
                        </a:spcBef>
                        <a:spcAft>
                          <a:spcPts val="0"/>
                        </a:spcAft>
                        <a:buNone/>
                      </a:pPr>
                      <a:r>
                        <a:rPr lang="en"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Dưới</a:t>
                      </a:r>
                      <a:r>
                        <a:rPr lang="en"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 15 </a:t>
                      </a:r>
                      <a:r>
                        <a:rPr lang="en"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năm</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lvl="0" indent="0" algn="ctr" rtl="0">
                        <a:spcBef>
                          <a:spcPts val="0"/>
                        </a:spcBef>
                        <a:spcAft>
                          <a:spcPts val="0"/>
                        </a:spcAft>
                        <a:buNone/>
                      </a:pPr>
                      <a:r>
                        <a:rPr lang="en"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30 </a:t>
                      </a:r>
                      <a:r>
                        <a:rPr lang="en"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ngày</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lvl="0" indent="0" algn="ctr" rtl="0">
                        <a:spcBef>
                          <a:spcPts val="0"/>
                        </a:spcBef>
                        <a:spcAft>
                          <a:spcPts val="0"/>
                        </a:spcAft>
                        <a:buNone/>
                      </a:pPr>
                      <a:r>
                        <a:rPr lang="en"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40 </a:t>
                      </a:r>
                      <a:r>
                        <a:rPr lang="en"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ngày</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xmlns="" val="10001"/>
                  </a:ext>
                </a:extLst>
              </a:tr>
              <a:tr h="462188">
                <a:tc>
                  <a:txBody>
                    <a:bodyPr/>
                    <a:lstStyle/>
                    <a:p>
                      <a:pPr marL="0" lvl="0" indent="0" algn="ctr" rtl="0">
                        <a:spcBef>
                          <a:spcPts val="0"/>
                        </a:spcBef>
                        <a:spcAft>
                          <a:spcPts val="0"/>
                        </a:spcAft>
                        <a:buNone/>
                      </a:pPr>
                      <a:r>
                        <a:rPr lang="en"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15 </a:t>
                      </a:r>
                      <a:r>
                        <a:rPr lang="en"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năm</a:t>
                      </a:r>
                      <a:r>
                        <a:rPr lang="en"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đến</a:t>
                      </a:r>
                      <a:r>
                        <a:rPr lang="en"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dưới</a:t>
                      </a:r>
                      <a:r>
                        <a:rPr lang="en"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 30 </a:t>
                      </a:r>
                      <a:r>
                        <a:rPr lang="en"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năm</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lvl="0" indent="0" algn="ctr" rtl="0">
                        <a:spcBef>
                          <a:spcPts val="0"/>
                        </a:spcBef>
                        <a:spcAft>
                          <a:spcPts val="0"/>
                        </a:spcAft>
                        <a:buNone/>
                      </a:pPr>
                      <a:r>
                        <a:rPr lang="en"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40 </a:t>
                      </a:r>
                      <a:r>
                        <a:rPr lang="en"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ngày</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lvl="0" indent="0" algn="ctr" rtl="0">
                        <a:spcBef>
                          <a:spcPts val="0"/>
                        </a:spcBef>
                        <a:spcAft>
                          <a:spcPts val="0"/>
                        </a:spcAft>
                        <a:buNone/>
                      </a:pPr>
                      <a:r>
                        <a:rPr lang="en"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50 </a:t>
                      </a:r>
                      <a:r>
                        <a:rPr lang="en"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ngày</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xmlns="" val="10002"/>
                  </a:ext>
                </a:extLst>
              </a:tr>
              <a:tr h="424108">
                <a:tc>
                  <a:txBody>
                    <a:bodyPr/>
                    <a:lstStyle/>
                    <a:p>
                      <a:pPr marL="0" lvl="0" indent="0" algn="ctr" rtl="0">
                        <a:spcBef>
                          <a:spcPts val="0"/>
                        </a:spcBef>
                        <a:spcAft>
                          <a:spcPts val="0"/>
                        </a:spcAft>
                        <a:buNone/>
                      </a:pPr>
                      <a:r>
                        <a:rPr lang="en"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30 </a:t>
                      </a:r>
                      <a:r>
                        <a:rPr lang="en"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năm</a:t>
                      </a:r>
                      <a:r>
                        <a:rPr lang="en"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trở</a:t>
                      </a:r>
                      <a:r>
                        <a:rPr lang="en"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lên</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lvl="0" indent="0" algn="ctr" rtl="0">
                        <a:spcBef>
                          <a:spcPts val="0"/>
                        </a:spcBef>
                        <a:spcAft>
                          <a:spcPts val="0"/>
                        </a:spcAft>
                        <a:buNone/>
                      </a:pPr>
                      <a:r>
                        <a:rPr lang="en"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60 </a:t>
                      </a:r>
                      <a:r>
                        <a:rPr lang="en"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ngày</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lvl="0" indent="0" algn="ctr" rtl="0">
                        <a:spcBef>
                          <a:spcPts val="0"/>
                        </a:spcBef>
                        <a:spcAft>
                          <a:spcPts val="0"/>
                        </a:spcAft>
                        <a:buNone/>
                      </a:pPr>
                      <a:r>
                        <a:rPr lang="en"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70 </a:t>
                      </a:r>
                      <a:r>
                        <a:rPr lang="en"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ngày</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xmlns="" val="10003"/>
                  </a:ext>
                </a:extLst>
              </a:tr>
            </a:tbl>
          </a:graphicData>
        </a:graphic>
      </p:graphicFrame>
      <p:sp>
        <p:nvSpPr>
          <p:cNvPr id="8" name="Rectangle 7"/>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15" name="Rectangle 14"/>
          <p:cNvSpPr>
            <a:spLocks noChangeArrowheads="1"/>
          </p:cNvSpPr>
          <p:nvPr/>
        </p:nvSpPr>
        <p:spPr bwMode="gray">
          <a:xfrm>
            <a:off x="634622" y="858146"/>
            <a:ext cx="3721068" cy="492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a:solidFill>
                  <a:srgbClr val="FF0000"/>
                </a:solidFill>
                <a:latin typeface="Times New Roman" pitchFamily="18" charset="0"/>
                <a:cs typeface="Times New Roman" pitchFamily="18" charset="0"/>
              </a:rPr>
              <a:t>1.</a:t>
            </a:r>
            <a:r>
              <a:rPr lang="en" altLang="en-US" sz="2600" b="1" dirty="0">
                <a:solidFill>
                  <a:srgbClr val="FF0000"/>
                </a:solidFill>
                <a:latin typeface="Times New Roman" pitchFamily="18" charset="0"/>
                <a:cs typeface="Times New Roman" pitchFamily="18" charset="0"/>
              </a:rPr>
              <a:t>CHẾ ĐỘ ỐM </a:t>
            </a:r>
            <a:r>
              <a:rPr lang="en" altLang="en-US" sz="2600" b="1" dirty="0" smtClean="0">
                <a:solidFill>
                  <a:srgbClr val="FF0000"/>
                </a:solidFill>
                <a:latin typeface="Times New Roman" pitchFamily="18" charset="0"/>
                <a:cs typeface="Times New Roman" pitchFamily="18" charset="0"/>
              </a:rPr>
              <a:t>ĐAU (tt)</a:t>
            </a:r>
            <a:endParaRPr lang="en-US" alt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4679216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87293" y="1704886"/>
            <a:ext cx="11026486" cy="1815882"/>
          </a:xfrm>
          <a:prstGeom prst="rect">
            <a:avLst/>
          </a:prstGeom>
        </p:spPr>
        <p:txBody>
          <a:bodyPr wrap="square">
            <a:spAutoFit/>
          </a:bodyPr>
          <a:lstStyle/>
          <a:p>
            <a:pPr algn="just"/>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Sau</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smtClean="0">
                <a:solidFill>
                  <a:srgbClr val="0000FF"/>
                </a:solidFill>
                <a:latin typeface="Times New Roman" panose="02020603050405020304" pitchFamily="18" charset="0"/>
                <a:ea typeface="Times New Roman" panose="02020603050405020304" pitchFamily="18" charset="0"/>
              </a:rPr>
              <a:t>đó</a:t>
            </a:r>
            <a:r>
              <a:rPr lang="en-US" sz="2800" b="1" kern="0" dirty="0" smtClean="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khi</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hưởng</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hết</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thời</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hạn</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hưởng</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mà</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vẫn</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tiếp</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tục</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điều</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trị</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thì</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người</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lao</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động</a:t>
            </a:r>
            <a:r>
              <a:rPr lang="en-US" sz="2800" b="1" kern="0" dirty="0">
                <a:solidFill>
                  <a:srgbClr val="0000FF"/>
                </a:solidFill>
                <a:latin typeface="Times New Roman" panose="02020603050405020304" pitchFamily="18" charset="0"/>
                <a:ea typeface="Times New Roman" panose="02020603050405020304" pitchFamily="18" charset="0"/>
              </a:rPr>
              <a:t> </a:t>
            </a:r>
            <a:r>
              <a:rPr lang="vi-VN" sz="2800" b="1" kern="0" dirty="0">
                <a:solidFill>
                  <a:srgbClr val="0000FF"/>
                </a:solidFill>
                <a:latin typeface="Times New Roman" panose="02020603050405020304" pitchFamily="18" charset="0"/>
                <a:ea typeface="Times New Roman" panose="02020603050405020304" pitchFamily="18" charset="0"/>
              </a:rPr>
              <a:t>nghỉ việc </a:t>
            </a:r>
            <a:r>
              <a:rPr lang="vi-VN" sz="2800" b="1" kern="0" dirty="0">
                <a:solidFill>
                  <a:srgbClr val="FF0000"/>
                </a:solidFill>
                <a:latin typeface="Times New Roman" panose="02020603050405020304" pitchFamily="18" charset="0"/>
                <a:ea typeface="Times New Roman" panose="02020603050405020304" pitchFamily="18" charset="0"/>
              </a:rPr>
              <a:t>do</a:t>
            </a:r>
            <a:r>
              <a:rPr lang="vi-VN" sz="2800" b="1" kern="0" dirty="0">
                <a:solidFill>
                  <a:srgbClr val="0000FF"/>
                </a:solidFill>
                <a:latin typeface="Times New Roman" panose="02020603050405020304" pitchFamily="18" charset="0"/>
                <a:ea typeface="Times New Roman" panose="02020603050405020304" pitchFamily="18" charset="0"/>
              </a:rPr>
              <a:t> </a:t>
            </a:r>
            <a:r>
              <a:rPr lang="vi-VN" sz="2800" b="1" kern="0" dirty="0">
                <a:solidFill>
                  <a:srgbClr val="FF0000"/>
                </a:solidFill>
                <a:latin typeface="Times New Roman" panose="02020603050405020304" pitchFamily="18" charset="0"/>
                <a:ea typeface="Times New Roman" panose="02020603050405020304" pitchFamily="18" charset="0"/>
              </a:rPr>
              <a:t>mắc bệnh thuộc danh mục bệnh cần chữa trị dài ngày</a:t>
            </a:r>
            <a:r>
              <a:rPr lang="vi-VN" sz="2800" b="1" kern="0" dirty="0">
                <a:solidFill>
                  <a:srgbClr val="0000FF"/>
                </a:solidFill>
                <a:latin typeface="Times New Roman" panose="02020603050405020304" pitchFamily="18" charset="0"/>
                <a:ea typeface="Times New Roman" panose="02020603050405020304" pitchFamily="18" charset="0"/>
              </a:rPr>
              <a:t> do Bộ trưởng Bộ Y tế ban hành được hưởng tiếp chế độ ốm đau</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với</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mức</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hưởng</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thấp</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hơn</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như</a:t>
            </a:r>
            <a:r>
              <a:rPr lang="en-US" sz="2800" b="1" kern="0" dirty="0">
                <a:solidFill>
                  <a:srgbClr val="0000FF"/>
                </a:solidFill>
                <a:latin typeface="Times New Roman" panose="02020603050405020304" pitchFamily="18" charset="0"/>
                <a:ea typeface="Times New Roman" panose="02020603050405020304" pitchFamily="18" charset="0"/>
              </a:rPr>
              <a:t> </a:t>
            </a:r>
            <a:r>
              <a:rPr lang="en-US" sz="2800" b="1" kern="0" dirty="0" err="1">
                <a:solidFill>
                  <a:srgbClr val="0000FF"/>
                </a:solidFill>
                <a:latin typeface="Times New Roman" panose="02020603050405020304" pitchFamily="18" charset="0"/>
                <a:ea typeface="Times New Roman" panose="02020603050405020304" pitchFamily="18" charset="0"/>
              </a:rPr>
              <a:t>sau</a:t>
            </a:r>
            <a:r>
              <a:rPr lang="en-US" sz="2800" b="1" kern="0" dirty="0">
                <a:solidFill>
                  <a:srgbClr val="0000FF"/>
                </a:solidFill>
                <a:latin typeface="Times New Roman" panose="02020603050405020304" pitchFamily="18" charset="0"/>
                <a:ea typeface="Times New Roman" panose="02020603050405020304" pitchFamily="18" charset="0"/>
              </a:rPr>
              <a:t>:</a:t>
            </a:r>
            <a:endParaRPr lang="en-US" sz="2800" b="1" dirty="0">
              <a:solidFill>
                <a:srgbClr val="0000FF"/>
              </a:solidFill>
            </a:endParaRPr>
          </a:p>
        </p:txBody>
      </p:sp>
      <p:sp>
        <p:nvSpPr>
          <p:cNvPr id="2" name="Rectangle 1"/>
          <p:cNvSpPr/>
          <p:nvPr/>
        </p:nvSpPr>
        <p:spPr>
          <a:xfrm>
            <a:off x="792068" y="3520768"/>
            <a:ext cx="10921711" cy="2677656"/>
          </a:xfrm>
          <a:prstGeom prst="rect">
            <a:avLst/>
          </a:prstGeom>
        </p:spPr>
        <p:txBody>
          <a:bodyPr wrap="square">
            <a:spAutoFit/>
          </a:bodyPr>
          <a:lstStyle/>
          <a:p>
            <a:pPr algn="just"/>
            <a:r>
              <a:rPr lang="en-US" sz="2800" b="1" dirty="0">
                <a:solidFill>
                  <a:srgbClr val="0000FF"/>
                </a:solidFill>
                <a:latin typeface="Times New Roman" panose="02020603050405020304" pitchFamily="18" charset="0"/>
                <a:cs typeface="Times New Roman" panose="02020603050405020304" pitchFamily="18" charset="0"/>
              </a:rPr>
              <a:t>- </a:t>
            </a:r>
            <a:r>
              <a:rPr lang="vi-VN" sz="2800" b="1" dirty="0">
                <a:solidFill>
                  <a:srgbClr val="0000FF"/>
                </a:solidFill>
                <a:latin typeface="Times New Roman" panose="02020603050405020304" pitchFamily="18" charset="0"/>
                <a:cs typeface="Times New Roman" panose="02020603050405020304" pitchFamily="18" charset="0"/>
              </a:rPr>
              <a:t>Bằng 65% tiền lương làm căn cứ đóng BHXH quy định nếu đã đóng BHXH bắt buộc từ đủ 30 năm trở lên;</a:t>
            </a:r>
            <a:endParaRPr lang="en-US" sz="2800" b="1" dirty="0">
              <a:solidFill>
                <a:srgbClr val="0000FF"/>
              </a:solidFill>
              <a:latin typeface="Times New Roman" panose="02020603050405020304" pitchFamily="18" charset="0"/>
              <a:cs typeface="Times New Roman" panose="02020603050405020304" pitchFamily="18" charset="0"/>
            </a:endParaRPr>
          </a:p>
          <a:p>
            <a:pPr algn="just"/>
            <a:r>
              <a:rPr lang="en-US" sz="2800" b="1" dirty="0">
                <a:solidFill>
                  <a:srgbClr val="0000FF"/>
                </a:solidFill>
                <a:latin typeface="Times New Roman" panose="02020603050405020304" pitchFamily="18" charset="0"/>
                <a:cs typeface="Times New Roman" panose="02020603050405020304" pitchFamily="18" charset="0"/>
              </a:rPr>
              <a:t>-</a:t>
            </a:r>
            <a:r>
              <a:rPr lang="vi-VN" sz="2800" b="1" dirty="0">
                <a:solidFill>
                  <a:srgbClr val="0000FF"/>
                </a:solidFill>
                <a:latin typeface="Times New Roman" panose="02020603050405020304" pitchFamily="18" charset="0"/>
                <a:cs typeface="Times New Roman" panose="02020603050405020304" pitchFamily="18" charset="0"/>
              </a:rPr>
              <a:t> Bằng 55% tiền lương làm căn cứ đóng BHXH nếu đã đóng BHXH bắt buộc từ đủ 15 năm đến dưới 30 năm;</a:t>
            </a:r>
            <a:endParaRPr lang="en-US" sz="2800" b="1" dirty="0">
              <a:solidFill>
                <a:srgbClr val="0000FF"/>
              </a:solidFill>
              <a:latin typeface="Times New Roman" panose="02020603050405020304" pitchFamily="18" charset="0"/>
              <a:cs typeface="Times New Roman" panose="02020603050405020304" pitchFamily="18" charset="0"/>
            </a:endParaRPr>
          </a:p>
          <a:p>
            <a:pPr algn="just"/>
            <a:r>
              <a:rPr lang="en-US" sz="2800" b="1" dirty="0">
                <a:solidFill>
                  <a:srgbClr val="0000FF"/>
                </a:solidFill>
                <a:latin typeface="Times New Roman" panose="02020603050405020304" pitchFamily="18" charset="0"/>
                <a:cs typeface="Times New Roman" panose="02020603050405020304" pitchFamily="18" charset="0"/>
              </a:rPr>
              <a:t>-</a:t>
            </a:r>
            <a:r>
              <a:rPr lang="vi-VN" sz="2800" b="1" dirty="0">
                <a:solidFill>
                  <a:srgbClr val="0000FF"/>
                </a:solidFill>
                <a:latin typeface="Times New Roman" panose="02020603050405020304" pitchFamily="18" charset="0"/>
                <a:cs typeface="Times New Roman" panose="02020603050405020304" pitchFamily="18" charset="0"/>
              </a:rPr>
              <a:t> Bằng 50% tiền lương làm căn cứ đóng BHXH quy định nếu đã đóng BHXH bắt buộc dưới 15 năm.</a:t>
            </a:r>
            <a:endParaRPr lang="en-US" sz="2800" b="1" dirty="0">
              <a:solidFill>
                <a:srgbClr val="0000FF"/>
              </a:solidFill>
              <a:latin typeface="Times New Roman" panose="02020603050405020304" pitchFamily="18" charset="0"/>
              <a:cs typeface="Times New Roman" panose="02020603050405020304" pitchFamily="18" charset="0"/>
            </a:endParaRPr>
          </a:p>
        </p:txBody>
      </p:sp>
      <p:sp>
        <p:nvSpPr>
          <p:cNvPr id="8" name="Rectangle 7"/>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15" name="Rectangle 14"/>
          <p:cNvSpPr>
            <a:spLocks noChangeArrowheads="1"/>
          </p:cNvSpPr>
          <p:nvPr/>
        </p:nvSpPr>
        <p:spPr bwMode="gray">
          <a:xfrm>
            <a:off x="634622" y="858146"/>
            <a:ext cx="3721068" cy="492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a:solidFill>
                  <a:srgbClr val="FF0000"/>
                </a:solidFill>
                <a:latin typeface="Times New Roman" pitchFamily="18" charset="0"/>
                <a:cs typeface="Times New Roman" pitchFamily="18" charset="0"/>
              </a:rPr>
              <a:t>1.</a:t>
            </a:r>
            <a:r>
              <a:rPr lang="en" altLang="en-US" sz="2600" b="1" dirty="0">
                <a:solidFill>
                  <a:srgbClr val="FF0000"/>
                </a:solidFill>
                <a:latin typeface="Times New Roman" pitchFamily="18" charset="0"/>
                <a:cs typeface="Times New Roman" pitchFamily="18" charset="0"/>
              </a:rPr>
              <a:t>CHẾ ĐỘ ỐM </a:t>
            </a:r>
            <a:r>
              <a:rPr lang="en" altLang="en-US" sz="2600" b="1" dirty="0" smtClean="0">
                <a:solidFill>
                  <a:srgbClr val="FF0000"/>
                </a:solidFill>
                <a:latin typeface="Times New Roman" pitchFamily="18" charset="0"/>
                <a:cs typeface="Times New Roman" pitchFamily="18" charset="0"/>
              </a:rPr>
              <a:t>ĐAU (tt)</a:t>
            </a:r>
            <a:endParaRPr lang="en-US" alt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5404052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704058" y="1381366"/>
            <a:ext cx="3373039" cy="523220"/>
          </a:xfrm>
          <a:prstGeom prst="rect">
            <a:avLst/>
          </a:prstGeom>
        </p:spPr>
        <p:txBody>
          <a:bodyPr wrap="none">
            <a:spAutoFit/>
          </a:bodyPr>
          <a:lstStyle/>
          <a:p>
            <a:r>
              <a:rPr lang="en-US" sz="2800" b="1" dirty="0">
                <a:solidFill>
                  <a:srgbClr val="0000FF"/>
                </a:solidFill>
                <a:latin typeface="Times New Roman" panose="02020603050405020304" pitchFamily="18" charset="0"/>
                <a:cs typeface="Times New Roman" panose="02020603050405020304" pitchFamily="18" charset="0"/>
              </a:rPr>
              <a:t>d. </a:t>
            </a:r>
            <a:r>
              <a:rPr lang="en-US" sz="2800" b="1" dirty="0" err="1">
                <a:solidFill>
                  <a:srgbClr val="0000FF"/>
                </a:solidFill>
                <a:latin typeface="Times New Roman" panose="02020603050405020304" pitchFamily="18" charset="0"/>
                <a:cs typeface="Times New Roman" panose="02020603050405020304" pitchFamily="18" charset="0"/>
              </a:rPr>
              <a:t>Bổ</a:t>
            </a:r>
            <a:r>
              <a:rPr lang="en-US" sz="2800" b="1" dirty="0">
                <a:solidFill>
                  <a:srgbClr val="0000FF"/>
                </a:solidFill>
                <a:latin typeface="Times New Roman" panose="02020603050405020304" pitchFamily="18" charset="0"/>
                <a:cs typeface="Times New Roman" panose="02020603050405020304" pitchFamily="18" charset="0"/>
              </a:rPr>
              <a:t> sung </a:t>
            </a:r>
            <a:r>
              <a:rPr lang="en-US" sz="2800" b="1" dirty="0" err="1">
                <a:solidFill>
                  <a:srgbClr val="0000FF"/>
                </a:solidFill>
                <a:latin typeface="Times New Roman" panose="02020603050405020304" pitchFamily="18" charset="0"/>
                <a:cs typeface="Times New Roman" panose="02020603050405020304" pitchFamily="18" charset="0"/>
              </a:rPr>
              <a:t>quy</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định</a:t>
            </a:r>
            <a:r>
              <a:rPr lang="en-US" sz="2800" b="1" dirty="0">
                <a:solidFill>
                  <a:srgbClr val="0000FF"/>
                </a:solidFill>
                <a:latin typeface="Times New Roman" panose="02020603050405020304" pitchFamily="18" charset="0"/>
                <a:cs typeface="Times New Roman" panose="02020603050405020304" pitchFamily="18" charset="0"/>
              </a:rPr>
              <a:t>:</a:t>
            </a:r>
          </a:p>
        </p:txBody>
      </p:sp>
      <p:sp>
        <p:nvSpPr>
          <p:cNvPr id="3" name="Rectangle 2"/>
          <p:cNvSpPr/>
          <p:nvPr/>
        </p:nvSpPr>
        <p:spPr>
          <a:xfrm>
            <a:off x="2495156" y="2647199"/>
            <a:ext cx="7809050" cy="1815882"/>
          </a:xfrm>
          <a:prstGeom prst="rect">
            <a:avLst/>
          </a:prstGeom>
        </p:spPr>
        <p:txBody>
          <a:bodyPr wrap="square">
            <a:spAutoFit/>
          </a:bodyPr>
          <a:lstStyle/>
          <a:p>
            <a:pPr algn="just"/>
            <a:r>
              <a:rPr lang="en" sz="2800" b="1" dirty="0">
                <a:solidFill>
                  <a:srgbClr val="FF0000"/>
                </a:solidFill>
                <a:latin typeface="Times New Roman" panose="02020603050405020304" pitchFamily="18" charset="0"/>
                <a:cs typeface="Times New Roman" panose="02020603050405020304" pitchFamily="18" charset="0"/>
              </a:rPr>
              <a:t>Trong tháng đầu </a:t>
            </a:r>
            <a:r>
              <a:rPr lang="en" sz="2800" b="1" dirty="0">
                <a:solidFill>
                  <a:srgbClr val="0000FF"/>
                </a:solidFill>
                <a:latin typeface="Times New Roman" panose="02020603050405020304" pitchFamily="18" charset="0"/>
                <a:cs typeface="Times New Roman" panose="02020603050405020304" pitchFamily="18" charset="0"/>
              </a:rPr>
              <a:t>làm việc  hoặc trở lại làm việc mà NLĐ nghỉ việc hưởng chế độ ốm đau </a:t>
            </a:r>
            <a:r>
              <a:rPr lang="en" sz="2800" b="1" dirty="0">
                <a:solidFill>
                  <a:srgbClr val="FF0000"/>
                </a:solidFill>
                <a:latin typeface="Times New Roman" panose="02020603050405020304" pitchFamily="18" charset="0"/>
                <a:cs typeface="Times New Roman" panose="02020603050405020304" pitchFamily="18" charset="0"/>
              </a:rPr>
              <a:t>từ 14 ngày trở lên thì vẫn phải đóng BHXH</a:t>
            </a:r>
            <a:r>
              <a:rPr lang="en" sz="2800" b="1" dirty="0">
                <a:solidFill>
                  <a:srgbClr val="0000FF"/>
                </a:solidFill>
                <a:latin typeface="Times New Roman" panose="02020603050405020304" pitchFamily="18" charset="0"/>
                <a:cs typeface="Times New Roman" panose="02020603050405020304" pitchFamily="18" charset="0"/>
              </a:rPr>
              <a:t> của tháng đó</a:t>
            </a:r>
            <a:r>
              <a:rPr lang="en" sz="2800" b="1" dirty="0">
                <a:solidFill>
                  <a:srgbClr val="0000FF"/>
                </a:solidFill>
                <a:latin typeface="Roboto Condensed Light"/>
                <a:cs typeface="Roboto Condensed Light"/>
              </a:rPr>
              <a:t> </a:t>
            </a:r>
            <a:r>
              <a:rPr lang="en" sz="2800" i="1" dirty="0">
                <a:solidFill>
                  <a:srgbClr val="0000FF"/>
                </a:solidFill>
                <a:latin typeface="Times New Roman" panose="02020603050405020304" pitchFamily="18" charset="0"/>
                <a:cs typeface="Times New Roman" panose="02020603050405020304" pitchFamily="18" charset="0"/>
              </a:rPr>
              <a:t>(K</a:t>
            </a:r>
            <a:r>
              <a:rPr lang="af-ZA" sz="2800" i="1" dirty="0">
                <a:solidFill>
                  <a:srgbClr val="0000FF"/>
                </a:solidFill>
                <a:latin typeface="Times New Roman" panose="02020603050405020304" pitchFamily="18" charset="0"/>
                <a:cs typeface="Times New Roman" panose="02020603050405020304" pitchFamily="18" charset="0"/>
              </a:rPr>
              <a:t>hoản 6 Điều 33).</a:t>
            </a:r>
            <a:endParaRPr lang="en-US" sz="2800" i="1" dirty="0">
              <a:solidFill>
                <a:srgbClr val="0000FF"/>
              </a:solidFill>
              <a:latin typeface="Times New Roman" panose="02020603050405020304" pitchFamily="18" charset="0"/>
              <a:cs typeface="Times New Roman" panose="02020603050405020304" pitchFamily="18" charset="0"/>
            </a:endParaRPr>
          </a:p>
        </p:txBody>
      </p:sp>
      <p:sp>
        <p:nvSpPr>
          <p:cNvPr id="20" name="Rectangle 19"/>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26" name="Rectangle 25"/>
          <p:cNvSpPr>
            <a:spLocks noChangeArrowheads="1"/>
          </p:cNvSpPr>
          <p:nvPr/>
        </p:nvSpPr>
        <p:spPr bwMode="gray">
          <a:xfrm>
            <a:off x="634622" y="858146"/>
            <a:ext cx="3721068" cy="492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a:solidFill>
                  <a:srgbClr val="FF0000"/>
                </a:solidFill>
                <a:latin typeface="Times New Roman" pitchFamily="18" charset="0"/>
                <a:cs typeface="Times New Roman" pitchFamily="18" charset="0"/>
              </a:rPr>
              <a:t>1.</a:t>
            </a:r>
            <a:r>
              <a:rPr lang="en" altLang="en-US" sz="2600" b="1" dirty="0">
                <a:solidFill>
                  <a:srgbClr val="FF0000"/>
                </a:solidFill>
                <a:latin typeface="Times New Roman" pitchFamily="18" charset="0"/>
                <a:cs typeface="Times New Roman" pitchFamily="18" charset="0"/>
              </a:rPr>
              <a:t>CHẾ ĐỘ ỐM </a:t>
            </a:r>
            <a:r>
              <a:rPr lang="en" altLang="en-US" sz="2600" b="1" dirty="0" smtClean="0">
                <a:solidFill>
                  <a:srgbClr val="FF0000"/>
                </a:solidFill>
                <a:latin typeface="Times New Roman" pitchFamily="18" charset="0"/>
                <a:cs typeface="Times New Roman" pitchFamily="18" charset="0"/>
              </a:rPr>
              <a:t>ĐAU (tt)</a:t>
            </a:r>
            <a:endParaRPr lang="en-US" alt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9796409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0421" y="1426042"/>
            <a:ext cx="10816134" cy="1938992"/>
          </a:xfrm>
          <a:prstGeom prst="rect">
            <a:avLst/>
          </a:prstGeom>
        </p:spPr>
        <p:txBody>
          <a:bodyPr wrap="square">
            <a:spAutoFit/>
          </a:bodyPr>
          <a:lstStyle/>
          <a:p>
            <a:pPr algn="just"/>
            <a:r>
              <a:rPr lang="en-US" sz="2400" b="1" kern="0" dirty="0">
                <a:solidFill>
                  <a:srgbClr val="0000FF"/>
                </a:solidFill>
                <a:latin typeface="Times New Roman" panose="02020603050405020304" pitchFamily="18" charset="0"/>
                <a:ea typeface="Times New Roman" panose="02020603050405020304" pitchFamily="18" charset="0"/>
              </a:rPr>
              <a:t>a</a:t>
            </a:r>
            <a:r>
              <a:rPr lang="en-US" sz="2400" b="1" kern="0" dirty="0" smtClean="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Bổ</a:t>
            </a:r>
            <a:r>
              <a:rPr lang="en-US" sz="2400" b="1" kern="0" dirty="0">
                <a:solidFill>
                  <a:srgbClr val="0000FF"/>
                </a:solidFill>
                <a:latin typeface="Times New Roman" panose="02020603050405020304" pitchFamily="18" charset="0"/>
                <a:ea typeface="Times New Roman" panose="02020603050405020304" pitchFamily="18" charset="0"/>
              </a:rPr>
              <a:t> sung </a:t>
            </a:r>
            <a:r>
              <a:rPr lang="en-US" sz="2400" b="1" kern="0" dirty="0" err="1">
                <a:solidFill>
                  <a:srgbClr val="0000FF"/>
                </a:solidFill>
                <a:latin typeface="Times New Roman" panose="02020603050405020304" pitchFamily="18" charset="0"/>
                <a:ea typeface="Times New Roman" panose="02020603050405020304" pitchFamily="18" charset="0"/>
              </a:rPr>
              <a:t>quy</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định</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đối</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với</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i="1" kern="0" dirty="0">
                <a:solidFill>
                  <a:srgbClr val="0000FF"/>
                </a:solidFill>
                <a:latin typeface="Times New Roman" panose="02020603050405020304" pitchFamily="18" charset="0"/>
                <a:ea typeface="Times New Roman" panose="02020603050405020304" pitchFamily="18" charset="0"/>
              </a:rPr>
              <a:t>t</a:t>
            </a:r>
            <a:r>
              <a:rPr lang="vi-VN" sz="2400" b="1" i="1" kern="0" dirty="0">
                <a:solidFill>
                  <a:srgbClr val="0000FF"/>
                </a:solidFill>
                <a:latin typeface="Times New Roman" panose="02020603050405020304" pitchFamily="18" charset="0"/>
                <a:ea typeface="Times New Roman" panose="02020603050405020304" pitchFamily="18" charset="0"/>
              </a:rPr>
              <a:t>rường hợp lao động nữ mang thai</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hoặc</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mang</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thai</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hộ</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có</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đủ</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điều</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kiện</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về</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thời</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gian</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đóng</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để</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hưởng</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chế</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độ</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thai</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sản</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khi</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sinh</a:t>
            </a:r>
            <a:r>
              <a:rPr lang="en-US" sz="2400" b="1" i="1" kern="0" dirty="0">
                <a:solidFill>
                  <a:srgbClr val="0000FF"/>
                </a:solidFill>
                <a:latin typeface="Times New Roman" panose="02020603050405020304" pitchFamily="18" charset="0"/>
                <a:ea typeface="Times New Roman" panose="02020603050405020304" pitchFamily="18" charset="0"/>
              </a:rPr>
              <a:t> con, </a:t>
            </a:r>
            <a:r>
              <a:rPr lang="en-US" sz="2400" b="1" i="1" kern="0" dirty="0" err="1">
                <a:solidFill>
                  <a:srgbClr val="0000FF"/>
                </a:solidFill>
                <a:latin typeface="Times New Roman" panose="02020603050405020304" pitchFamily="18" charset="0"/>
                <a:ea typeface="Times New Roman" panose="02020603050405020304" pitchFamily="18" charset="0"/>
              </a:rPr>
              <a:t>nếu</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trong</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trường</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hợp</a:t>
            </a:r>
            <a:r>
              <a:rPr lang="en-US" sz="2400" b="1" i="1" kern="0" dirty="0">
                <a:solidFill>
                  <a:srgbClr val="0000FF"/>
                </a:solidFill>
                <a:latin typeface="Times New Roman" panose="02020603050405020304" pitchFamily="18" charset="0"/>
                <a:ea typeface="Times New Roman" panose="02020603050405020304" pitchFamily="18" charset="0"/>
              </a:rPr>
              <a:t> </a:t>
            </a:r>
            <a:r>
              <a:rPr lang="en-US" sz="2400" b="1" i="1" kern="0" dirty="0" err="1">
                <a:solidFill>
                  <a:srgbClr val="0000FF"/>
                </a:solidFill>
                <a:latin typeface="Times New Roman" panose="02020603050405020304" pitchFamily="18" charset="0"/>
                <a:ea typeface="Times New Roman" panose="02020603050405020304" pitchFamily="18" charset="0"/>
              </a:rPr>
              <a:t>thai</a:t>
            </a:r>
            <a:r>
              <a:rPr lang="en-US" sz="2400" b="1" i="1" kern="0" dirty="0">
                <a:solidFill>
                  <a:srgbClr val="0000FF"/>
                </a:solidFill>
                <a:latin typeface="Times New Roman" panose="02020603050405020304" pitchFamily="18" charset="0"/>
                <a:ea typeface="Times New Roman" panose="02020603050405020304" pitchFamily="18" charset="0"/>
              </a:rPr>
              <a:t> </a:t>
            </a:r>
            <a:r>
              <a:rPr lang="vi-VN" sz="2400" b="1" i="1" kern="0" dirty="0">
                <a:solidFill>
                  <a:srgbClr val="0000FF"/>
                </a:solidFill>
                <a:latin typeface="Times New Roman" panose="02020603050405020304" pitchFamily="18" charset="0"/>
                <a:ea typeface="Times New Roman" panose="02020603050405020304" pitchFamily="18" charset="0"/>
              </a:rPr>
              <a:t>từ đủ 22 tuần tuổi trở lên mà bị sảy thai, phá thai, thai chết trong tử cung, thai chết trong khi chuyển dạ thì lao động nữ và người chồng được nghỉ việc hưởng chế độ thai sản như trường hợp lao động nữ sinh con</a:t>
            </a:r>
            <a:endParaRPr lang="en-US" sz="2400" b="1" dirty="0">
              <a:solidFill>
                <a:srgbClr val="0000FF"/>
              </a:solidFill>
            </a:endParaRPr>
          </a:p>
        </p:txBody>
      </p:sp>
      <p:sp>
        <p:nvSpPr>
          <p:cNvPr id="8" name="Hexagon 7">
            <a:extLst>
              <a:ext uri="{FF2B5EF4-FFF2-40B4-BE49-F238E27FC236}">
                <a16:creationId xmlns:a16="http://schemas.microsoft.com/office/drawing/2014/main" xmlns="" id="{E6EF030B-4FA6-A38D-B55C-8716ADAEA38C}"/>
              </a:ext>
            </a:extLst>
          </p:cNvPr>
          <p:cNvSpPr/>
          <p:nvPr/>
        </p:nvSpPr>
        <p:spPr>
          <a:xfrm>
            <a:off x="909383" y="3514130"/>
            <a:ext cx="3057525" cy="2275936"/>
          </a:xfrm>
          <a:prstGeom prst="hexagon">
            <a:avLst/>
          </a:prstGeom>
          <a:solidFill>
            <a:srgbClr val="9EE3EC"/>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f-ZA" sz="2100" b="1" dirty="0">
                <a:solidFill>
                  <a:srgbClr val="0000FF"/>
                </a:solidFill>
                <a:latin typeface="Times New Roman" panose="02020603050405020304" pitchFamily="18" charset="0"/>
                <a:cs typeface="Times New Roman" panose="02020603050405020304" pitchFamily="18" charset="0"/>
              </a:rPr>
              <a:t>Hưởng chế độ thai sản như trường hợp LĐ nữ sinh con </a:t>
            </a:r>
          </a:p>
          <a:p>
            <a:pPr algn="ctr"/>
            <a:r>
              <a:rPr lang="af-ZA" sz="2100" b="1" i="1" dirty="0">
                <a:solidFill>
                  <a:srgbClr val="FF0000"/>
                </a:solidFill>
                <a:latin typeface="Times New Roman" panose="02020603050405020304" pitchFamily="18" charset="0"/>
                <a:cs typeface="Times New Roman" panose="02020603050405020304" pitchFamily="18" charset="0"/>
              </a:rPr>
              <a:t>(nếu đủ đk về thời gian đóng bhxh hưởng TS)</a:t>
            </a:r>
            <a:endParaRPr lang="en-US" sz="2100" b="1" i="1" dirty="0">
              <a:solidFill>
                <a:srgbClr val="FF0000"/>
              </a:solidFill>
              <a:latin typeface="Times New Roman" panose="02020603050405020304" pitchFamily="18" charset="0"/>
              <a:cs typeface="Times New Roman" panose="02020603050405020304" pitchFamily="18" charset="0"/>
            </a:endParaRPr>
          </a:p>
        </p:txBody>
      </p:sp>
      <p:sp>
        <p:nvSpPr>
          <p:cNvPr id="12" name="Hexagon 11">
            <a:extLst>
              <a:ext uri="{FF2B5EF4-FFF2-40B4-BE49-F238E27FC236}">
                <a16:creationId xmlns:a16="http://schemas.microsoft.com/office/drawing/2014/main" xmlns="" id="{4E737DF6-47E3-AEFA-42B9-DBBC82656D02}"/>
              </a:ext>
            </a:extLst>
          </p:cNvPr>
          <p:cNvSpPr/>
          <p:nvPr/>
        </p:nvSpPr>
        <p:spPr>
          <a:xfrm>
            <a:off x="4665474" y="3514130"/>
            <a:ext cx="3036091" cy="2275936"/>
          </a:xfrm>
          <a:prstGeom prst="hexagon">
            <a:avLst/>
          </a:prstGeom>
          <a:solidFill>
            <a:schemeClr val="accent1">
              <a:lumMod val="7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latin typeface="Times New Roman" panose="02020603050405020304" pitchFamily="18" charset="0"/>
                <a:cs typeface="Times New Roman" panose="02020603050405020304" pitchFamily="18" charset="0"/>
                <a:sym typeface="Roboto Condensed Light"/>
              </a:rPr>
              <a:t>Thai </a:t>
            </a:r>
            <a:r>
              <a:rPr lang="en-US" sz="2400" b="1" dirty="0" err="1">
                <a:solidFill>
                  <a:schemeClr val="bg1"/>
                </a:solidFill>
                <a:latin typeface="Times New Roman" panose="02020603050405020304" pitchFamily="18" charset="0"/>
                <a:cs typeface="Times New Roman" panose="02020603050405020304" pitchFamily="18" charset="0"/>
                <a:sym typeface="Roboto Condensed Light"/>
              </a:rPr>
              <a:t>đủ</a:t>
            </a:r>
            <a:r>
              <a:rPr lang="en-US" sz="2400" b="1" dirty="0">
                <a:solidFill>
                  <a:schemeClr val="bg1"/>
                </a:solidFill>
                <a:latin typeface="Times New Roman" panose="02020603050405020304" pitchFamily="18" charset="0"/>
                <a:cs typeface="Times New Roman" panose="02020603050405020304" pitchFamily="18" charset="0"/>
                <a:sym typeface="Roboto Condensed Light"/>
              </a:rPr>
              <a:t> 22 </a:t>
            </a:r>
            <a:r>
              <a:rPr lang="en-US" sz="2400" b="1" dirty="0" err="1">
                <a:solidFill>
                  <a:schemeClr val="bg1"/>
                </a:solidFill>
                <a:latin typeface="Times New Roman" panose="02020603050405020304" pitchFamily="18" charset="0"/>
                <a:cs typeface="Times New Roman" panose="02020603050405020304" pitchFamily="18" charset="0"/>
                <a:sym typeface="Roboto Condensed Light"/>
              </a:rPr>
              <a:t>tuần</a:t>
            </a:r>
            <a:r>
              <a:rPr lang="en-US" sz="2400" b="1" dirty="0">
                <a:solidFill>
                  <a:schemeClr val="bg1"/>
                </a:solidFill>
                <a:latin typeface="Times New Roman" panose="02020603050405020304" pitchFamily="18" charset="0"/>
                <a:cs typeface="Times New Roman" panose="02020603050405020304" pitchFamily="18" charset="0"/>
                <a:sym typeface="Roboto Condensed Light"/>
              </a:rPr>
              <a:t> </a:t>
            </a:r>
            <a:r>
              <a:rPr lang="en-US" sz="2400" b="1" dirty="0" err="1">
                <a:solidFill>
                  <a:schemeClr val="bg1"/>
                </a:solidFill>
                <a:latin typeface="Times New Roman" panose="02020603050405020304" pitchFamily="18" charset="0"/>
                <a:cs typeface="Times New Roman" panose="02020603050405020304" pitchFamily="18" charset="0"/>
                <a:sym typeface="Roboto Condensed Light"/>
              </a:rPr>
              <a:t>trở</a:t>
            </a:r>
            <a:r>
              <a:rPr lang="en-US" sz="2400" b="1" dirty="0">
                <a:solidFill>
                  <a:schemeClr val="bg1"/>
                </a:solidFill>
                <a:latin typeface="Times New Roman" panose="02020603050405020304" pitchFamily="18" charset="0"/>
                <a:cs typeface="Times New Roman" panose="02020603050405020304" pitchFamily="18" charset="0"/>
                <a:sym typeface="Roboto Condensed Light"/>
              </a:rPr>
              <a:t> </a:t>
            </a:r>
            <a:r>
              <a:rPr lang="en-US" sz="2400" b="1" dirty="0" err="1">
                <a:solidFill>
                  <a:schemeClr val="bg1"/>
                </a:solidFill>
                <a:latin typeface="Times New Roman" panose="02020603050405020304" pitchFamily="18" charset="0"/>
                <a:cs typeface="Times New Roman" panose="02020603050405020304" pitchFamily="18" charset="0"/>
                <a:sym typeface="Roboto Condensed Light"/>
              </a:rPr>
              <a:t>lên</a:t>
            </a:r>
            <a:r>
              <a:rPr lang="en-US" sz="2400" b="1" dirty="0">
                <a:solidFill>
                  <a:schemeClr val="bg1"/>
                </a:solidFill>
                <a:latin typeface="Times New Roman" panose="02020603050405020304" pitchFamily="18" charset="0"/>
                <a:cs typeface="Times New Roman" panose="02020603050405020304" pitchFamily="18" charset="0"/>
                <a:sym typeface="Roboto Condensed Light"/>
              </a:rPr>
              <a:t> </a:t>
            </a:r>
            <a:r>
              <a:rPr lang="en-US" sz="2400" b="1" dirty="0" err="1">
                <a:solidFill>
                  <a:schemeClr val="bg1"/>
                </a:solidFill>
                <a:latin typeface="Times New Roman" panose="02020603050405020304" pitchFamily="18" charset="0"/>
                <a:cs typeface="Times New Roman" panose="02020603050405020304" pitchFamily="18" charset="0"/>
                <a:sym typeface="Roboto Condensed Light"/>
              </a:rPr>
              <a:t>mà</a:t>
            </a:r>
            <a:r>
              <a:rPr lang="en-US" sz="2400" b="1" dirty="0">
                <a:solidFill>
                  <a:schemeClr val="bg1"/>
                </a:solidFill>
                <a:latin typeface="Times New Roman" panose="02020603050405020304" pitchFamily="18" charset="0"/>
                <a:cs typeface="Times New Roman" panose="02020603050405020304" pitchFamily="18" charset="0"/>
                <a:sym typeface="Roboto Condensed Light"/>
              </a:rPr>
              <a:t> </a:t>
            </a:r>
            <a:r>
              <a:rPr lang="en-US" sz="2400" b="1" dirty="0" err="1">
                <a:solidFill>
                  <a:schemeClr val="bg1"/>
                </a:solidFill>
                <a:latin typeface="Times New Roman" panose="02020603050405020304" pitchFamily="18" charset="0"/>
                <a:cs typeface="Times New Roman" panose="02020603050405020304" pitchFamily="18" charset="0"/>
                <a:sym typeface="Roboto Condensed Light"/>
              </a:rPr>
              <a:t>bị</a:t>
            </a:r>
            <a:r>
              <a:rPr lang="en-US" sz="2400" b="1" dirty="0">
                <a:solidFill>
                  <a:schemeClr val="bg1"/>
                </a:solidFill>
                <a:latin typeface="Times New Roman" panose="02020603050405020304" pitchFamily="18" charset="0"/>
                <a:cs typeface="Times New Roman" panose="02020603050405020304" pitchFamily="18" charset="0"/>
                <a:sym typeface="Roboto Condensed Light"/>
              </a:rPr>
              <a:t> </a:t>
            </a:r>
            <a:r>
              <a:rPr lang="en-US" sz="2400" b="1" dirty="0" err="1">
                <a:solidFill>
                  <a:schemeClr val="bg1"/>
                </a:solidFill>
                <a:latin typeface="Times New Roman" panose="02020603050405020304" pitchFamily="18" charset="0"/>
                <a:cs typeface="Times New Roman" panose="02020603050405020304" pitchFamily="18" charset="0"/>
                <a:sym typeface="Roboto Condensed Light"/>
              </a:rPr>
              <a:t>sẩy</a:t>
            </a:r>
            <a:r>
              <a:rPr lang="en-US" sz="2400" b="1" dirty="0">
                <a:solidFill>
                  <a:schemeClr val="bg1"/>
                </a:solidFill>
                <a:latin typeface="Times New Roman" panose="02020603050405020304" pitchFamily="18" charset="0"/>
                <a:cs typeface="Times New Roman" panose="02020603050405020304" pitchFamily="18" charset="0"/>
                <a:sym typeface="Roboto Condensed Light"/>
              </a:rPr>
              <a:t> </a:t>
            </a:r>
            <a:r>
              <a:rPr lang="en-US" sz="2400" b="1" dirty="0" err="1">
                <a:solidFill>
                  <a:schemeClr val="bg1"/>
                </a:solidFill>
                <a:latin typeface="Times New Roman" panose="02020603050405020304" pitchFamily="18" charset="0"/>
                <a:cs typeface="Times New Roman" panose="02020603050405020304" pitchFamily="18" charset="0"/>
                <a:sym typeface="Roboto Condensed Light"/>
              </a:rPr>
              <a:t>thai</a:t>
            </a:r>
            <a:r>
              <a:rPr lang="en-US" sz="2400" b="1" dirty="0">
                <a:solidFill>
                  <a:schemeClr val="bg1"/>
                </a:solidFill>
                <a:latin typeface="Times New Roman" panose="02020603050405020304" pitchFamily="18" charset="0"/>
                <a:cs typeface="Times New Roman" panose="02020603050405020304" pitchFamily="18" charset="0"/>
                <a:sym typeface="Roboto Condensed Light"/>
              </a:rPr>
              <a:t>, </a:t>
            </a:r>
            <a:r>
              <a:rPr lang="en-US" sz="2400" b="1" dirty="0" err="1">
                <a:solidFill>
                  <a:schemeClr val="bg1"/>
                </a:solidFill>
                <a:latin typeface="Times New Roman" panose="02020603050405020304" pitchFamily="18" charset="0"/>
                <a:cs typeface="Times New Roman" panose="02020603050405020304" pitchFamily="18" charset="0"/>
                <a:sym typeface="Roboto Condensed Light"/>
              </a:rPr>
              <a:t>phá</a:t>
            </a:r>
            <a:r>
              <a:rPr lang="en-US" sz="2400" b="1" dirty="0">
                <a:solidFill>
                  <a:schemeClr val="bg1"/>
                </a:solidFill>
                <a:latin typeface="Times New Roman" panose="02020603050405020304" pitchFamily="18" charset="0"/>
                <a:cs typeface="Times New Roman" panose="02020603050405020304" pitchFamily="18" charset="0"/>
                <a:sym typeface="Roboto Condensed Light"/>
              </a:rPr>
              <a:t> </a:t>
            </a:r>
            <a:r>
              <a:rPr lang="en-US" sz="2400" b="1" dirty="0" err="1">
                <a:solidFill>
                  <a:schemeClr val="bg1"/>
                </a:solidFill>
                <a:latin typeface="Times New Roman" panose="02020603050405020304" pitchFamily="18" charset="0"/>
                <a:cs typeface="Times New Roman" panose="02020603050405020304" pitchFamily="18" charset="0"/>
                <a:sym typeface="Roboto Condensed Light"/>
              </a:rPr>
              <a:t>thai</a:t>
            </a:r>
            <a:r>
              <a:rPr lang="en-US" sz="2400" b="1" dirty="0">
                <a:solidFill>
                  <a:schemeClr val="bg1"/>
                </a:solidFill>
                <a:latin typeface="Times New Roman" panose="02020603050405020304" pitchFamily="18" charset="0"/>
                <a:cs typeface="Times New Roman" panose="02020603050405020304" pitchFamily="18" charset="0"/>
                <a:sym typeface="Roboto Condensed Light"/>
              </a:rPr>
              <a:t>, </a:t>
            </a:r>
            <a:r>
              <a:rPr lang="en-US" sz="2400" b="1" dirty="0" err="1">
                <a:solidFill>
                  <a:schemeClr val="bg1"/>
                </a:solidFill>
                <a:latin typeface="Times New Roman" panose="02020603050405020304" pitchFamily="18" charset="0"/>
                <a:cs typeface="Times New Roman" panose="02020603050405020304" pitchFamily="18" charset="0"/>
                <a:sym typeface="Roboto Condensed Light"/>
              </a:rPr>
              <a:t>thai</a:t>
            </a:r>
            <a:r>
              <a:rPr lang="en-US" sz="2400" b="1" dirty="0">
                <a:solidFill>
                  <a:schemeClr val="bg1"/>
                </a:solidFill>
                <a:latin typeface="Times New Roman" panose="02020603050405020304" pitchFamily="18" charset="0"/>
                <a:cs typeface="Times New Roman" panose="02020603050405020304" pitchFamily="18" charset="0"/>
                <a:sym typeface="Roboto Condensed Light"/>
              </a:rPr>
              <a:t> </a:t>
            </a:r>
            <a:r>
              <a:rPr lang="en-US" sz="2400" b="1" dirty="0" err="1">
                <a:solidFill>
                  <a:schemeClr val="bg1"/>
                </a:solidFill>
                <a:latin typeface="Times New Roman" panose="02020603050405020304" pitchFamily="18" charset="0"/>
                <a:cs typeface="Times New Roman" panose="02020603050405020304" pitchFamily="18" charset="0"/>
                <a:sym typeface="Roboto Condensed Light"/>
              </a:rPr>
              <a:t>chết</a:t>
            </a:r>
            <a:r>
              <a:rPr lang="en-US" sz="2400" b="1" dirty="0">
                <a:solidFill>
                  <a:schemeClr val="bg1"/>
                </a:solidFill>
                <a:latin typeface="Times New Roman" panose="02020603050405020304" pitchFamily="18" charset="0"/>
                <a:cs typeface="Times New Roman" panose="02020603050405020304" pitchFamily="18" charset="0"/>
                <a:sym typeface="Roboto Condensed Light"/>
              </a:rPr>
              <a:t> </a:t>
            </a:r>
          </a:p>
        </p:txBody>
      </p:sp>
      <p:sp>
        <p:nvSpPr>
          <p:cNvPr id="14" name="Hexagon 13">
            <a:extLst>
              <a:ext uri="{FF2B5EF4-FFF2-40B4-BE49-F238E27FC236}">
                <a16:creationId xmlns:a16="http://schemas.microsoft.com/office/drawing/2014/main" xmlns="" id="{26A2BD87-22E0-E5F4-4C93-0EB70732378D}"/>
              </a:ext>
            </a:extLst>
          </p:cNvPr>
          <p:cNvSpPr/>
          <p:nvPr/>
        </p:nvSpPr>
        <p:spPr>
          <a:xfrm>
            <a:off x="8400131" y="3484868"/>
            <a:ext cx="2906966" cy="2323952"/>
          </a:xfrm>
          <a:prstGeom prst="hexagon">
            <a:avLst/>
          </a:prstGeom>
          <a:solidFill>
            <a:srgbClr val="9EE3EC"/>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b="1" dirty="0">
              <a:solidFill>
                <a:srgbClr val="FF0000"/>
              </a:solidFill>
              <a:latin typeface="+mj-lt"/>
              <a:cs typeface="Roboto Condensed Light"/>
            </a:endParaRPr>
          </a:p>
          <a:p>
            <a:pPr algn="ctr"/>
            <a:r>
              <a:rPr lang="vi-VN" sz="2400" b="1" dirty="0">
                <a:solidFill>
                  <a:srgbClr val="FF0000"/>
                </a:solidFill>
                <a:latin typeface="+mj-lt"/>
                <a:cs typeface="Roboto Condensed Light"/>
              </a:rPr>
              <a:t>Hưởng chế độ Sẩy thai 50 ngày</a:t>
            </a:r>
            <a:r>
              <a:rPr lang="en-US" sz="2400" b="1" dirty="0">
                <a:solidFill>
                  <a:srgbClr val="FF0000"/>
                </a:solidFill>
                <a:latin typeface="+mj-lt"/>
                <a:cs typeface="Roboto Condensed Light"/>
              </a:rPr>
              <a:t> </a:t>
            </a:r>
            <a:r>
              <a:rPr lang="af-ZA" sz="2000" b="1" i="1" dirty="0">
                <a:solidFill>
                  <a:srgbClr val="0000FF"/>
                </a:solidFill>
                <a:latin typeface="Times New Roman" panose="02020603050405020304" pitchFamily="18" charset="0"/>
                <a:cs typeface="Times New Roman" panose="02020603050405020304" pitchFamily="18" charset="0"/>
              </a:rPr>
              <a:t>(nếu không đủ đk về thời gian đóng BHXH hưởng TS)</a:t>
            </a:r>
            <a:endParaRPr lang="en-US" sz="2000" b="1" i="1" dirty="0">
              <a:solidFill>
                <a:srgbClr val="0000FF"/>
              </a:solidFill>
              <a:latin typeface="Times New Roman" panose="02020603050405020304" pitchFamily="18" charset="0"/>
              <a:cs typeface="Times New Roman" panose="02020603050405020304" pitchFamily="18" charset="0"/>
            </a:endParaRPr>
          </a:p>
          <a:p>
            <a:pPr algn="ctr"/>
            <a:endParaRPr lang="en-US" sz="2400" b="1" dirty="0">
              <a:solidFill>
                <a:srgbClr val="FF0000"/>
              </a:solidFill>
              <a:latin typeface="+mj-lt"/>
              <a:cs typeface="Roboto Condensed Light"/>
            </a:endParaRPr>
          </a:p>
        </p:txBody>
      </p:sp>
      <p:cxnSp>
        <p:nvCxnSpPr>
          <p:cNvPr id="15" name="Google Shape;726;p42">
            <a:extLst>
              <a:ext uri="{FF2B5EF4-FFF2-40B4-BE49-F238E27FC236}">
                <a16:creationId xmlns:a16="http://schemas.microsoft.com/office/drawing/2014/main" xmlns="" id="{E2A1DA39-84E5-A4F4-8016-24D000992867}"/>
              </a:ext>
            </a:extLst>
          </p:cNvPr>
          <p:cNvCxnSpPr>
            <a:cxnSpLocks/>
          </p:cNvCxnSpPr>
          <p:nvPr/>
        </p:nvCxnSpPr>
        <p:spPr>
          <a:xfrm flipH="1">
            <a:off x="3945474" y="4646844"/>
            <a:ext cx="720000" cy="0"/>
          </a:xfrm>
          <a:prstGeom prst="straightConnector1">
            <a:avLst/>
          </a:prstGeom>
          <a:ln w="190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6" name="Google Shape;726;p42">
            <a:extLst>
              <a:ext uri="{FF2B5EF4-FFF2-40B4-BE49-F238E27FC236}">
                <a16:creationId xmlns:a16="http://schemas.microsoft.com/office/drawing/2014/main" xmlns="" id="{26EF3C47-4EC0-D923-65DA-DDA7D0C1091B}"/>
              </a:ext>
            </a:extLst>
          </p:cNvPr>
          <p:cNvCxnSpPr/>
          <p:nvPr/>
        </p:nvCxnSpPr>
        <p:spPr>
          <a:xfrm>
            <a:off x="7701565" y="4651411"/>
            <a:ext cx="720000" cy="0"/>
          </a:xfrm>
          <a:prstGeom prst="straightConnector1">
            <a:avLst/>
          </a:prstGeom>
          <a:ln w="190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7" name="Google Shape;1089;p46">
            <a:extLst>
              <a:ext uri="{FF2B5EF4-FFF2-40B4-BE49-F238E27FC236}">
                <a16:creationId xmlns:a16="http://schemas.microsoft.com/office/drawing/2014/main" xmlns="" id="{2C1C4B2F-9AA1-10E0-076F-00A9E9CC2EB7}"/>
              </a:ext>
            </a:extLst>
          </p:cNvPr>
          <p:cNvSpPr/>
          <p:nvPr/>
        </p:nvSpPr>
        <p:spPr>
          <a:xfrm>
            <a:off x="4188999" y="4314201"/>
            <a:ext cx="307185" cy="307204"/>
          </a:xfrm>
          <a:custGeom>
            <a:avLst/>
            <a:gdLst/>
            <a:ahLst/>
            <a:cxnLst/>
            <a:rect l="l" t="t" r="r" b="b"/>
            <a:pathLst>
              <a:path w="16221" h="16222" fill="none" extrusionOk="0">
                <a:moveTo>
                  <a:pt x="0" y="8111"/>
                </a:moveTo>
                <a:lnTo>
                  <a:pt x="0" y="8111"/>
                </a:lnTo>
                <a:lnTo>
                  <a:pt x="0" y="7697"/>
                </a:lnTo>
                <a:lnTo>
                  <a:pt x="49" y="7283"/>
                </a:lnTo>
                <a:lnTo>
                  <a:pt x="98" y="6869"/>
                </a:lnTo>
                <a:lnTo>
                  <a:pt x="171" y="6479"/>
                </a:lnTo>
                <a:lnTo>
                  <a:pt x="244" y="6090"/>
                </a:lnTo>
                <a:lnTo>
                  <a:pt x="366" y="5700"/>
                </a:lnTo>
                <a:lnTo>
                  <a:pt x="487" y="5335"/>
                </a:lnTo>
                <a:lnTo>
                  <a:pt x="634" y="4945"/>
                </a:lnTo>
                <a:lnTo>
                  <a:pt x="804" y="4604"/>
                </a:lnTo>
                <a:lnTo>
                  <a:pt x="975" y="4239"/>
                </a:lnTo>
                <a:lnTo>
                  <a:pt x="1169" y="3898"/>
                </a:lnTo>
                <a:lnTo>
                  <a:pt x="1389" y="3581"/>
                </a:lnTo>
                <a:lnTo>
                  <a:pt x="1608" y="3264"/>
                </a:lnTo>
                <a:lnTo>
                  <a:pt x="1851" y="2948"/>
                </a:lnTo>
                <a:lnTo>
                  <a:pt x="2119" y="2656"/>
                </a:lnTo>
                <a:lnTo>
                  <a:pt x="2387" y="2388"/>
                </a:lnTo>
                <a:lnTo>
                  <a:pt x="2655" y="2120"/>
                </a:lnTo>
                <a:lnTo>
                  <a:pt x="2947" y="1852"/>
                </a:lnTo>
                <a:lnTo>
                  <a:pt x="3264" y="1608"/>
                </a:lnTo>
                <a:lnTo>
                  <a:pt x="3581" y="1389"/>
                </a:lnTo>
                <a:lnTo>
                  <a:pt x="3897" y="1170"/>
                </a:lnTo>
                <a:lnTo>
                  <a:pt x="4238" y="975"/>
                </a:lnTo>
                <a:lnTo>
                  <a:pt x="4603" y="805"/>
                </a:lnTo>
                <a:lnTo>
                  <a:pt x="4944" y="634"/>
                </a:lnTo>
                <a:lnTo>
                  <a:pt x="5334" y="488"/>
                </a:lnTo>
                <a:lnTo>
                  <a:pt x="5699" y="366"/>
                </a:lnTo>
                <a:lnTo>
                  <a:pt x="6089" y="244"/>
                </a:lnTo>
                <a:lnTo>
                  <a:pt x="6479" y="171"/>
                </a:lnTo>
                <a:lnTo>
                  <a:pt x="6868" y="98"/>
                </a:lnTo>
                <a:lnTo>
                  <a:pt x="7282" y="50"/>
                </a:lnTo>
                <a:lnTo>
                  <a:pt x="7696" y="1"/>
                </a:lnTo>
                <a:lnTo>
                  <a:pt x="8111" y="1"/>
                </a:lnTo>
                <a:lnTo>
                  <a:pt x="8111" y="1"/>
                </a:lnTo>
                <a:lnTo>
                  <a:pt x="8525" y="1"/>
                </a:lnTo>
                <a:lnTo>
                  <a:pt x="8939" y="50"/>
                </a:lnTo>
                <a:lnTo>
                  <a:pt x="9353" y="98"/>
                </a:lnTo>
                <a:lnTo>
                  <a:pt x="9742" y="171"/>
                </a:lnTo>
                <a:lnTo>
                  <a:pt x="10132" y="244"/>
                </a:lnTo>
                <a:lnTo>
                  <a:pt x="10522" y="366"/>
                </a:lnTo>
                <a:lnTo>
                  <a:pt x="10911" y="488"/>
                </a:lnTo>
                <a:lnTo>
                  <a:pt x="11277" y="634"/>
                </a:lnTo>
                <a:lnTo>
                  <a:pt x="11618" y="805"/>
                </a:lnTo>
                <a:lnTo>
                  <a:pt x="11983" y="975"/>
                </a:lnTo>
                <a:lnTo>
                  <a:pt x="12324" y="1170"/>
                </a:lnTo>
                <a:lnTo>
                  <a:pt x="12641" y="1389"/>
                </a:lnTo>
                <a:lnTo>
                  <a:pt x="12957" y="1608"/>
                </a:lnTo>
                <a:lnTo>
                  <a:pt x="13274" y="1852"/>
                </a:lnTo>
                <a:lnTo>
                  <a:pt x="13566" y="2120"/>
                </a:lnTo>
                <a:lnTo>
                  <a:pt x="13834" y="2388"/>
                </a:lnTo>
                <a:lnTo>
                  <a:pt x="14126" y="2656"/>
                </a:lnTo>
                <a:lnTo>
                  <a:pt x="14370" y="2948"/>
                </a:lnTo>
                <a:lnTo>
                  <a:pt x="14613" y="3264"/>
                </a:lnTo>
                <a:lnTo>
                  <a:pt x="14832" y="3581"/>
                </a:lnTo>
                <a:lnTo>
                  <a:pt x="15052" y="3898"/>
                </a:lnTo>
                <a:lnTo>
                  <a:pt x="15247" y="4239"/>
                </a:lnTo>
                <a:lnTo>
                  <a:pt x="15417" y="4604"/>
                </a:lnTo>
                <a:lnTo>
                  <a:pt x="15587" y="4945"/>
                </a:lnTo>
                <a:lnTo>
                  <a:pt x="15734" y="5335"/>
                </a:lnTo>
                <a:lnTo>
                  <a:pt x="15855" y="5700"/>
                </a:lnTo>
                <a:lnTo>
                  <a:pt x="15977" y="6090"/>
                </a:lnTo>
                <a:lnTo>
                  <a:pt x="16050" y="6479"/>
                </a:lnTo>
                <a:lnTo>
                  <a:pt x="16123" y="6869"/>
                </a:lnTo>
                <a:lnTo>
                  <a:pt x="16172" y="7283"/>
                </a:lnTo>
                <a:lnTo>
                  <a:pt x="16221" y="7697"/>
                </a:lnTo>
                <a:lnTo>
                  <a:pt x="16221" y="8111"/>
                </a:lnTo>
                <a:lnTo>
                  <a:pt x="16221" y="8111"/>
                </a:lnTo>
                <a:lnTo>
                  <a:pt x="16221" y="8525"/>
                </a:lnTo>
                <a:lnTo>
                  <a:pt x="16172" y="8939"/>
                </a:lnTo>
                <a:lnTo>
                  <a:pt x="16123" y="9353"/>
                </a:lnTo>
                <a:lnTo>
                  <a:pt x="16050" y="9743"/>
                </a:lnTo>
                <a:lnTo>
                  <a:pt x="15977" y="10133"/>
                </a:lnTo>
                <a:lnTo>
                  <a:pt x="15855" y="10522"/>
                </a:lnTo>
                <a:lnTo>
                  <a:pt x="15734" y="10888"/>
                </a:lnTo>
                <a:lnTo>
                  <a:pt x="15587" y="11277"/>
                </a:lnTo>
                <a:lnTo>
                  <a:pt x="15417" y="11618"/>
                </a:lnTo>
                <a:lnTo>
                  <a:pt x="15247" y="11984"/>
                </a:lnTo>
                <a:lnTo>
                  <a:pt x="15052" y="12324"/>
                </a:lnTo>
                <a:lnTo>
                  <a:pt x="14832" y="12641"/>
                </a:lnTo>
                <a:lnTo>
                  <a:pt x="14613" y="12958"/>
                </a:lnTo>
                <a:lnTo>
                  <a:pt x="14370" y="13274"/>
                </a:lnTo>
                <a:lnTo>
                  <a:pt x="14126" y="13567"/>
                </a:lnTo>
                <a:lnTo>
                  <a:pt x="13834" y="13835"/>
                </a:lnTo>
                <a:lnTo>
                  <a:pt x="13566" y="14102"/>
                </a:lnTo>
                <a:lnTo>
                  <a:pt x="13274" y="14370"/>
                </a:lnTo>
                <a:lnTo>
                  <a:pt x="12957" y="14614"/>
                </a:lnTo>
                <a:lnTo>
                  <a:pt x="12641" y="14833"/>
                </a:lnTo>
                <a:lnTo>
                  <a:pt x="12324" y="15052"/>
                </a:lnTo>
                <a:lnTo>
                  <a:pt x="11983" y="15247"/>
                </a:lnTo>
                <a:lnTo>
                  <a:pt x="11618" y="15418"/>
                </a:lnTo>
                <a:lnTo>
                  <a:pt x="11277" y="15588"/>
                </a:lnTo>
                <a:lnTo>
                  <a:pt x="10911" y="15734"/>
                </a:lnTo>
                <a:lnTo>
                  <a:pt x="10522" y="15856"/>
                </a:lnTo>
                <a:lnTo>
                  <a:pt x="10132" y="15978"/>
                </a:lnTo>
                <a:lnTo>
                  <a:pt x="9742" y="16051"/>
                </a:lnTo>
                <a:lnTo>
                  <a:pt x="9353" y="16124"/>
                </a:lnTo>
                <a:lnTo>
                  <a:pt x="8939" y="16173"/>
                </a:lnTo>
                <a:lnTo>
                  <a:pt x="8525" y="16221"/>
                </a:lnTo>
                <a:lnTo>
                  <a:pt x="8111" y="16221"/>
                </a:lnTo>
                <a:lnTo>
                  <a:pt x="8111" y="16221"/>
                </a:lnTo>
                <a:lnTo>
                  <a:pt x="7696" y="16221"/>
                </a:lnTo>
                <a:lnTo>
                  <a:pt x="7282" y="16173"/>
                </a:lnTo>
                <a:lnTo>
                  <a:pt x="6868" y="16124"/>
                </a:lnTo>
                <a:lnTo>
                  <a:pt x="6479" y="16051"/>
                </a:lnTo>
                <a:lnTo>
                  <a:pt x="6089" y="15978"/>
                </a:lnTo>
                <a:lnTo>
                  <a:pt x="5699" y="15856"/>
                </a:lnTo>
                <a:lnTo>
                  <a:pt x="5334" y="15734"/>
                </a:lnTo>
                <a:lnTo>
                  <a:pt x="4944" y="15588"/>
                </a:lnTo>
                <a:lnTo>
                  <a:pt x="4603" y="15418"/>
                </a:lnTo>
                <a:lnTo>
                  <a:pt x="4238" y="15247"/>
                </a:lnTo>
                <a:lnTo>
                  <a:pt x="3897" y="15052"/>
                </a:lnTo>
                <a:lnTo>
                  <a:pt x="3581" y="14833"/>
                </a:lnTo>
                <a:lnTo>
                  <a:pt x="3264" y="14614"/>
                </a:lnTo>
                <a:lnTo>
                  <a:pt x="2947" y="14370"/>
                </a:lnTo>
                <a:lnTo>
                  <a:pt x="2655" y="14102"/>
                </a:lnTo>
                <a:lnTo>
                  <a:pt x="2387" y="13835"/>
                </a:lnTo>
                <a:lnTo>
                  <a:pt x="2119" y="13567"/>
                </a:lnTo>
                <a:lnTo>
                  <a:pt x="1851" y="13274"/>
                </a:lnTo>
                <a:lnTo>
                  <a:pt x="1608" y="12958"/>
                </a:lnTo>
                <a:lnTo>
                  <a:pt x="1389" y="12641"/>
                </a:lnTo>
                <a:lnTo>
                  <a:pt x="1169" y="12324"/>
                </a:lnTo>
                <a:lnTo>
                  <a:pt x="975" y="11984"/>
                </a:lnTo>
                <a:lnTo>
                  <a:pt x="804" y="11618"/>
                </a:lnTo>
                <a:lnTo>
                  <a:pt x="634" y="11277"/>
                </a:lnTo>
                <a:lnTo>
                  <a:pt x="487" y="10888"/>
                </a:lnTo>
                <a:lnTo>
                  <a:pt x="366" y="10522"/>
                </a:lnTo>
                <a:lnTo>
                  <a:pt x="244" y="10133"/>
                </a:lnTo>
                <a:lnTo>
                  <a:pt x="171" y="9743"/>
                </a:lnTo>
                <a:lnTo>
                  <a:pt x="98" y="9353"/>
                </a:lnTo>
                <a:lnTo>
                  <a:pt x="49" y="8939"/>
                </a:lnTo>
                <a:lnTo>
                  <a:pt x="0" y="8525"/>
                </a:lnTo>
                <a:lnTo>
                  <a:pt x="0" y="8111"/>
                </a:lnTo>
                <a:lnTo>
                  <a:pt x="0" y="8111"/>
                </a:lnTo>
                <a:close/>
                <a:moveTo>
                  <a:pt x="7234" y="11180"/>
                </a:moveTo>
                <a:lnTo>
                  <a:pt x="7234" y="11180"/>
                </a:lnTo>
                <a:lnTo>
                  <a:pt x="7282" y="11180"/>
                </a:lnTo>
                <a:lnTo>
                  <a:pt x="7282" y="11180"/>
                </a:lnTo>
                <a:lnTo>
                  <a:pt x="7453" y="11155"/>
                </a:lnTo>
                <a:lnTo>
                  <a:pt x="7623" y="11082"/>
                </a:lnTo>
                <a:lnTo>
                  <a:pt x="7794" y="10985"/>
                </a:lnTo>
                <a:lnTo>
                  <a:pt x="7916" y="10863"/>
                </a:lnTo>
                <a:lnTo>
                  <a:pt x="12007" y="6747"/>
                </a:lnTo>
                <a:lnTo>
                  <a:pt x="12007" y="6747"/>
                </a:lnTo>
                <a:lnTo>
                  <a:pt x="12105" y="6625"/>
                </a:lnTo>
                <a:lnTo>
                  <a:pt x="12153" y="6504"/>
                </a:lnTo>
                <a:lnTo>
                  <a:pt x="12202" y="6358"/>
                </a:lnTo>
                <a:lnTo>
                  <a:pt x="12202" y="6211"/>
                </a:lnTo>
                <a:lnTo>
                  <a:pt x="12202" y="6211"/>
                </a:lnTo>
                <a:lnTo>
                  <a:pt x="12178" y="6017"/>
                </a:lnTo>
                <a:lnTo>
                  <a:pt x="12129" y="5822"/>
                </a:lnTo>
                <a:lnTo>
                  <a:pt x="12032" y="5676"/>
                </a:lnTo>
                <a:lnTo>
                  <a:pt x="11886" y="5529"/>
                </a:lnTo>
                <a:lnTo>
                  <a:pt x="11886" y="5529"/>
                </a:lnTo>
                <a:lnTo>
                  <a:pt x="11764" y="5432"/>
                </a:lnTo>
                <a:lnTo>
                  <a:pt x="11618" y="5383"/>
                </a:lnTo>
                <a:lnTo>
                  <a:pt x="11472" y="5335"/>
                </a:lnTo>
                <a:lnTo>
                  <a:pt x="11325" y="5335"/>
                </a:lnTo>
                <a:lnTo>
                  <a:pt x="11325" y="5335"/>
                </a:lnTo>
                <a:lnTo>
                  <a:pt x="11131" y="5359"/>
                </a:lnTo>
                <a:lnTo>
                  <a:pt x="10960" y="5408"/>
                </a:lnTo>
                <a:lnTo>
                  <a:pt x="10790" y="5505"/>
                </a:lnTo>
                <a:lnTo>
                  <a:pt x="10643" y="5651"/>
                </a:lnTo>
                <a:lnTo>
                  <a:pt x="7161" y="8988"/>
                </a:lnTo>
                <a:lnTo>
                  <a:pt x="5797" y="7648"/>
                </a:lnTo>
                <a:lnTo>
                  <a:pt x="5797" y="7648"/>
                </a:lnTo>
                <a:lnTo>
                  <a:pt x="5675" y="7527"/>
                </a:lnTo>
                <a:lnTo>
                  <a:pt x="5505" y="7454"/>
                </a:lnTo>
                <a:lnTo>
                  <a:pt x="5358" y="7405"/>
                </a:lnTo>
                <a:lnTo>
                  <a:pt x="5188" y="7380"/>
                </a:lnTo>
                <a:lnTo>
                  <a:pt x="5188" y="7380"/>
                </a:lnTo>
                <a:lnTo>
                  <a:pt x="5017" y="7405"/>
                </a:lnTo>
                <a:lnTo>
                  <a:pt x="4847" y="7454"/>
                </a:lnTo>
                <a:lnTo>
                  <a:pt x="4701" y="7527"/>
                </a:lnTo>
                <a:lnTo>
                  <a:pt x="4555" y="7648"/>
                </a:lnTo>
                <a:lnTo>
                  <a:pt x="4555" y="7648"/>
                </a:lnTo>
                <a:lnTo>
                  <a:pt x="4457" y="7770"/>
                </a:lnTo>
                <a:lnTo>
                  <a:pt x="4360" y="7916"/>
                </a:lnTo>
                <a:lnTo>
                  <a:pt x="4311" y="8087"/>
                </a:lnTo>
                <a:lnTo>
                  <a:pt x="4311" y="8257"/>
                </a:lnTo>
                <a:lnTo>
                  <a:pt x="4311" y="8257"/>
                </a:lnTo>
                <a:lnTo>
                  <a:pt x="4311" y="8428"/>
                </a:lnTo>
                <a:lnTo>
                  <a:pt x="4360" y="8598"/>
                </a:lnTo>
                <a:lnTo>
                  <a:pt x="4457" y="8744"/>
                </a:lnTo>
                <a:lnTo>
                  <a:pt x="4555" y="8890"/>
                </a:lnTo>
                <a:lnTo>
                  <a:pt x="6601" y="10936"/>
                </a:lnTo>
                <a:lnTo>
                  <a:pt x="6601" y="10936"/>
                </a:lnTo>
                <a:lnTo>
                  <a:pt x="6747" y="11034"/>
                </a:lnTo>
                <a:lnTo>
                  <a:pt x="6893" y="11131"/>
                </a:lnTo>
                <a:lnTo>
                  <a:pt x="7063" y="11180"/>
                </a:lnTo>
                <a:lnTo>
                  <a:pt x="7234" y="11180"/>
                </a:lnTo>
                <a:lnTo>
                  <a:pt x="7234" y="11180"/>
                </a:lnTo>
                <a:close/>
              </a:path>
            </a:pathLst>
          </a:custGeom>
          <a:noFill/>
          <a:ln w="12700" cap="rnd"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091;p46">
            <a:extLst>
              <a:ext uri="{FF2B5EF4-FFF2-40B4-BE49-F238E27FC236}">
                <a16:creationId xmlns:a16="http://schemas.microsoft.com/office/drawing/2014/main" xmlns="" id="{96B153E6-23A3-D326-0CB0-43529534BDAC}"/>
              </a:ext>
            </a:extLst>
          </p:cNvPr>
          <p:cNvSpPr/>
          <p:nvPr/>
        </p:nvSpPr>
        <p:spPr>
          <a:xfrm>
            <a:off x="7895873" y="4316090"/>
            <a:ext cx="309950" cy="309969"/>
          </a:xfrm>
          <a:custGeom>
            <a:avLst/>
            <a:gdLst/>
            <a:ahLst/>
            <a:cxnLst/>
            <a:rect l="l" t="t" r="r" b="b"/>
            <a:pathLst>
              <a:path w="16367" h="16368" fill="none" extrusionOk="0">
                <a:moveTo>
                  <a:pt x="16074" y="4385"/>
                </a:moveTo>
                <a:lnTo>
                  <a:pt x="11983" y="293"/>
                </a:lnTo>
                <a:lnTo>
                  <a:pt x="11983" y="293"/>
                </a:lnTo>
                <a:lnTo>
                  <a:pt x="11812" y="171"/>
                </a:lnTo>
                <a:lnTo>
                  <a:pt x="11642" y="74"/>
                </a:lnTo>
                <a:lnTo>
                  <a:pt x="11447" y="25"/>
                </a:lnTo>
                <a:lnTo>
                  <a:pt x="11252" y="1"/>
                </a:lnTo>
                <a:lnTo>
                  <a:pt x="5115" y="1"/>
                </a:lnTo>
                <a:lnTo>
                  <a:pt x="5115" y="1"/>
                </a:lnTo>
                <a:lnTo>
                  <a:pt x="4920" y="25"/>
                </a:lnTo>
                <a:lnTo>
                  <a:pt x="4725" y="74"/>
                </a:lnTo>
                <a:lnTo>
                  <a:pt x="4554" y="171"/>
                </a:lnTo>
                <a:lnTo>
                  <a:pt x="4384" y="293"/>
                </a:lnTo>
                <a:lnTo>
                  <a:pt x="292" y="4385"/>
                </a:lnTo>
                <a:lnTo>
                  <a:pt x="292" y="4385"/>
                </a:lnTo>
                <a:lnTo>
                  <a:pt x="171" y="4555"/>
                </a:lnTo>
                <a:lnTo>
                  <a:pt x="73" y="4726"/>
                </a:lnTo>
                <a:lnTo>
                  <a:pt x="24" y="4921"/>
                </a:lnTo>
                <a:lnTo>
                  <a:pt x="0" y="5115"/>
                </a:lnTo>
                <a:lnTo>
                  <a:pt x="0" y="11253"/>
                </a:lnTo>
                <a:lnTo>
                  <a:pt x="0" y="11253"/>
                </a:lnTo>
                <a:lnTo>
                  <a:pt x="24" y="11448"/>
                </a:lnTo>
                <a:lnTo>
                  <a:pt x="73" y="11642"/>
                </a:lnTo>
                <a:lnTo>
                  <a:pt x="171" y="11813"/>
                </a:lnTo>
                <a:lnTo>
                  <a:pt x="292" y="11983"/>
                </a:lnTo>
                <a:lnTo>
                  <a:pt x="4384" y="16075"/>
                </a:lnTo>
                <a:lnTo>
                  <a:pt x="4384" y="16075"/>
                </a:lnTo>
                <a:lnTo>
                  <a:pt x="4554" y="16197"/>
                </a:lnTo>
                <a:lnTo>
                  <a:pt x="4725" y="16294"/>
                </a:lnTo>
                <a:lnTo>
                  <a:pt x="4920" y="16343"/>
                </a:lnTo>
                <a:lnTo>
                  <a:pt x="5115" y="16367"/>
                </a:lnTo>
                <a:lnTo>
                  <a:pt x="11252" y="16367"/>
                </a:lnTo>
                <a:lnTo>
                  <a:pt x="11252" y="16367"/>
                </a:lnTo>
                <a:lnTo>
                  <a:pt x="11447" y="16343"/>
                </a:lnTo>
                <a:lnTo>
                  <a:pt x="11642" y="16294"/>
                </a:lnTo>
                <a:lnTo>
                  <a:pt x="11812" y="16197"/>
                </a:lnTo>
                <a:lnTo>
                  <a:pt x="11983" y="16075"/>
                </a:lnTo>
                <a:lnTo>
                  <a:pt x="16074" y="11983"/>
                </a:lnTo>
                <a:lnTo>
                  <a:pt x="16074" y="11983"/>
                </a:lnTo>
                <a:lnTo>
                  <a:pt x="16196" y="11813"/>
                </a:lnTo>
                <a:lnTo>
                  <a:pt x="16294" y="11642"/>
                </a:lnTo>
                <a:lnTo>
                  <a:pt x="16342" y="11448"/>
                </a:lnTo>
                <a:lnTo>
                  <a:pt x="16367" y="11253"/>
                </a:lnTo>
                <a:lnTo>
                  <a:pt x="16367" y="5115"/>
                </a:lnTo>
                <a:lnTo>
                  <a:pt x="16367" y="5115"/>
                </a:lnTo>
                <a:lnTo>
                  <a:pt x="16342" y="4921"/>
                </a:lnTo>
                <a:lnTo>
                  <a:pt x="16294" y="4726"/>
                </a:lnTo>
                <a:lnTo>
                  <a:pt x="16196" y="4555"/>
                </a:lnTo>
                <a:lnTo>
                  <a:pt x="16074" y="4385"/>
                </a:lnTo>
                <a:lnTo>
                  <a:pt x="16074" y="4385"/>
                </a:lnTo>
                <a:close/>
                <a:moveTo>
                  <a:pt x="9864" y="8452"/>
                </a:moveTo>
                <a:lnTo>
                  <a:pt x="11203" y="9792"/>
                </a:lnTo>
                <a:lnTo>
                  <a:pt x="11203" y="9792"/>
                </a:lnTo>
                <a:lnTo>
                  <a:pt x="11252" y="9840"/>
                </a:lnTo>
                <a:lnTo>
                  <a:pt x="11276" y="9913"/>
                </a:lnTo>
                <a:lnTo>
                  <a:pt x="11301" y="10059"/>
                </a:lnTo>
                <a:lnTo>
                  <a:pt x="11276" y="10206"/>
                </a:lnTo>
                <a:lnTo>
                  <a:pt x="11252" y="10279"/>
                </a:lnTo>
                <a:lnTo>
                  <a:pt x="11203" y="10327"/>
                </a:lnTo>
                <a:lnTo>
                  <a:pt x="10327" y="11204"/>
                </a:lnTo>
                <a:lnTo>
                  <a:pt x="10327" y="11204"/>
                </a:lnTo>
                <a:lnTo>
                  <a:pt x="10278" y="11253"/>
                </a:lnTo>
                <a:lnTo>
                  <a:pt x="10205" y="11277"/>
                </a:lnTo>
                <a:lnTo>
                  <a:pt x="10059" y="11302"/>
                </a:lnTo>
                <a:lnTo>
                  <a:pt x="9913" y="11277"/>
                </a:lnTo>
                <a:lnTo>
                  <a:pt x="9840" y="11253"/>
                </a:lnTo>
                <a:lnTo>
                  <a:pt x="9791" y="11204"/>
                </a:lnTo>
                <a:lnTo>
                  <a:pt x="8451" y="9865"/>
                </a:lnTo>
                <a:lnTo>
                  <a:pt x="8451" y="9865"/>
                </a:lnTo>
                <a:lnTo>
                  <a:pt x="8403" y="9816"/>
                </a:lnTo>
                <a:lnTo>
                  <a:pt x="8330" y="9792"/>
                </a:lnTo>
                <a:lnTo>
                  <a:pt x="8183" y="9767"/>
                </a:lnTo>
                <a:lnTo>
                  <a:pt x="8037" y="9792"/>
                </a:lnTo>
                <a:lnTo>
                  <a:pt x="7964" y="9816"/>
                </a:lnTo>
                <a:lnTo>
                  <a:pt x="7915" y="9865"/>
                </a:lnTo>
                <a:lnTo>
                  <a:pt x="6576" y="11204"/>
                </a:lnTo>
                <a:lnTo>
                  <a:pt x="6576" y="11204"/>
                </a:lnTo>
                <a:lnTo>
                  <a:pt x="6527" y="11253"/>
                </a:lnTo>
                <a:lnTo>
                  <a:pt x="6454" y="11277"/>
                </a:lnTo>
                <a:lnTo>
                  <a:pt x="6308" y="11302"/>
                </a:lnTo>
                <a:lnTo>
                  <a:pt x="6162" y="11277"/>
                </a:lnTo>
                <a:lnTo>
                  <a:pt x="6089" y="11253"/>
                </a:lnTo>
                <a:lnTo>
                  <a:pt x="6040" y="11204"/>
                </a:lnTo>
                <a:lnTo>
                  <a:pt x="5163" y="10327"/>
                </a:lnTo>
                <a:lnTo>
                  <a:pt x="5163" y="10327"/>
                </a:lnTo>
                <a:lnTo>
                  <a:pt x="5115" y="10279"/>
                </a:lnTo>
                <a:lnTo>
                  <a:pt x="5090" y="10206"/>
                </a:lnTo>
                <a:lnTo>
                  <a:pt x="5066" y="10059"/>
                </a:lnTo>
                <a:lnTo>
                  <a:pt x="5090" y="9913"/>
                </a:lnTo>
                <a:lnTo>
                  <a:pt x="5115" y="9840"/>
                </a:lnTo>
                <a:lnTo>
                  <a:pt x="5163" y="9792"/>
                </a:lnTo>
                <a:lnTo>
                  <a:pt x="6503" y="8452"/>
                </a:lnTo>
                <a:lnTo>
                  <a:pt x="6503" y="8452"/>
                </a:lnTo>
                <a:lnTo>
                  <a:pt x="6552" y="8403"/>
                </a:lnTo>
                <a:lnTo>
                  <a:pt x="6576" y="8330"/>
                </a:lnTo>
                <a:lnTo>
                  <a:pt x="6600" y="8184"/>
                </a:lnTo>
                <a:lnTo>
                  <a:pt x="6576" y="8038"/>
                </a:lnTo>
                <a:lnTo>
                  <a:pt x="6552" y="7965"/>
                </a:lnTo>
                <a:lnTo>
                  <a:pt x="6503" y="7916"/>
                </a:lnTo>
                <a:lnTo>
                  <a:pt x="5163" y="6577"/>
                </a:lnTo>
                <a:lnTo>
                  <a:pt x="5163" y="6577"/>
                </a:lnTo>
                <a:lnTo>
                  <a:pt x="5115" y="6528"/>
                </a:lnTo>
                <a:lnTo>
                  <a:pt x="5090" y="6455"/>
                </a:lnTo>
                <a:lnTo>
                  <a:pt x="5066" y="6309"/>
                </a:lnTo>
                <a:lnTo>
                  <a:pt x="5090" y="6163"/>
                </a:lnTo>
                <a:lnTo>
                  <a:pt x="5115" y="6090"/>
                </a:lnTo>
                <a:lnTo>
                  <a:pt x="5163" y="6041"/>
                </a:lnTo>
                <a:lnTo>
                  <a:pt x="6040" y="5164"/>
                </a:lnTo>
                <a:lnTo>
                  <a:pt x="6040" y="5164"/>
                </a:lnTo>
                <a:lnTo>
                  <a:pt x="6089" y="5115"/>
                </a:lnTo>
                <a:lnTo>
                  <a:pt x="6162" y="5091"/>
                </a:lnTo>
                <a:lnTo>
                  <a:pt x="6308" y="5067"/>
                </a:lnTo>
                <a:lnTo>
                  <a:pt x="6454" y="5091"/>
                </a:lnTo>
                <a:lnTo>
                  <a:pt x="6527" y="5115"/>
                </a:lnTo>
                <a:lnTo>
                  <a:pt x="6576" y="5164"/>
                </a:lnTo>
                <a:lnTo>
                  <a:pt x="7915" y="6504"/>
                </a:lnTo>
                <a:lnTo>
                  <a:pt x="7915" y="6504"/>
                </a:lnTo>
                <a:lnTo>
                  <a:pt x="7964" y="6552"/>
                </a:lnTo>
                <a:lnTo>
                  <a:pt x="8037" y="6577"/>
                </a:lnTo>
                <a:lnTo>
                  <a:pt x="8183" y="6601"/>
                </a:lnTo>
                <a:lnTo>
                  <a:pt x="8330" y="6577"/>
                </a:lnTo>
                <a:lnTo>
                  <a:pt x="8403" y="6552"/>
                </a:lnTo>
                <a:lnTo>
                  <a:pt x="8451" y="6504"/>
                </a:lnTo>
                <a:lnTo>
                  <a:pt x="9791" y="5164"/>
                </a:lnTo>
                <a:lnTo>
                  <a:pt x="9791" y="5164"/>
                </a:lnTo>
                <a:lnTo>
                  <a:pt x="9840" y="5115"/>
                </a:lnTo>
                <a:lnTo>
                  <a:pt x="9913" y="5091"/>
                </a:lnTo>
                <a:lnTo>
                  <a:pt x="10059" y="5067"/>
                </a:lnTo>
                <a:lnTo>
                  <a:pt x="10205" y="5091"/>
                </a:lnTo>
                <a:lnTo>
                  <a:pt x="10278" y="5115"/>
                </a:lnTo>
                <a:lnTo>
                  <a:pt x="10327" y="5164"/>
                </a:lnTo>
                <a:lnTo>
                  <a:pt x="11203" y="6041"/>
                </a:lnTo>
                <a:lnTo>
                  <a:pt x="11203" y="6041"/>
                </a:lnTo>
                <a:lnTo>
                  <a:pt x="11252" y="6090"/>
                </a:lnTo>
                <a:lnTo>
                  <a:pt x="11276" y="6163"/>
                </a:lnTo>
                <a:lnTo>
                  <a:pt x="11301" y="6309"/>
                </a:lnTo>
                <a:lnTo>
                  <a:pt x="11276" y="6455"/>
                </a:lnTo>
                <a:lnTo>
                  <a:pt x="11252" y="6528"/>
                </a:lnTo>
                <a:lnTo>
                  <a:pt x="11203" y="6577"/>
                </a:lnTo>
                <a:lnTo>
                  <a:pt x="9864" y="7916"/>
                </a:lnTo>
                <a:lnTo>
                  <a:pt x="9864" y="7916"/>
                </a:lnTo>
                <a:lnTo>
                  <a:pt x="9815" y="7965"/>
                </a:lnTo>
                <a:lnTo>
                  <a:pt x="9791" y="8038"/>
                </a:lnTo>
                <a:lnTo>
                  <a:pt x="9766" y="8184"/>
                </a:lnTo>
                <a:lnTo>
                  <a:pt x="9791" y="8330"/>
                </a:lnTo>
                <a:lnTo>
                  <a:pt x="9815" y="8403"/>
                </a:lnTo>
                <a:lnTo>
                  <a:pt x="9864" y="8452"/>
                </a:lnTo>
                <a:lnTo>
                  <a:pt x="9864" y="8452"/>
                </a:lnTo>
                <a:close/>
              </a:path>
            </a:pathLst>
          </a:custGeom>
          <a:noFill/>
          <a:ln w="12700" cap="rnd"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dirty="0"/>
          </a:p>
        </p:txBody>
      </p:sp>
      <p:sp>
        <p:nvSpPr>
          <p:cNvPr id="4" name="Rectangle 3"/>
          <p:cNvSpPr/>
          <p:nvPr/>
        </p:nvSpPr>
        <p:spPr>
          <a:xfrm>
            <a:off x="645064" y="6069730"/>
            <a:ext cx="10973465" cy="325538"/>
          </a:xfrm>
          <a:prstGeom prst="rect">
            <a:avLst/>
          </a:prstGeom>
        </p:spPr>
        <p:txBody>
          <a:bodyPr wrap="square">
            <a:spAutoFit/>
          </a:bodyPr>
          <a:lstStyle/>
          <a:p>
            <a:pPr indent="450215">
              <a:lnSpc>
                <a:spcPts val="1800"/>
              </a:lnSpc>
              <a:spcAft>
                <a:spcPts val="0"/>
              </a:spcAft>
            </a:pPr>
            <a:r>
              <a:rPr lang="vi-VN" sz="2000" b="1" dirty="0">
                <a:solidFill>
                  <a:srgbClr val="0000FF"/>
                </a:solidFill>
                <a:latin typeface="Times New Roman" panose="02020603050405020304" pitchFamily="18" charset="0"/>
                <a:ea typeface="Times New Roman" panose="02020603050405020304" pitchFamily="18" charset="0"/>
              </a:rPr>
              <a:t>(quy định này đã mở rộng hơn so với Luật hiện hành </a:t>
            </a:r>
            <a:r>
              <a:rPr lang="en-US" sz="2000" b="1" i="1" dirty="0">
                <a:solidFill>
                  <a:srgbClr val="0000FF"/>
                </a:solidFill>
                <a:latin typeface="Times New Roman" panose="02020603050405020304" pitchFamily="18" charset="0"/>
                <a:ea typeface="Times New Roman" panose="02020603050405020304" pitchFamily="18" charset="0"/>
              </a:rPr>
              <a:t>“50 </a:t>
            </a:r>
            <a:r>
              <a:rPr lang="en-US" sz="2000" b="1" i="1" dirty="0" err="1">
                <a:solidFill>
                  <a:srgbClr val="0000FF"/>
                </a:solidFill>
                <a:latin typeface="Times New Roman" panose="02020603050405020304" pitchFamily="18" charset="0"/>
                <a:ea typeface="Times New Roman" panose="02020603050405020304" pitchFamily="18" charset="0"/>
              </a:rPr>
              <a:t>ngày</a:t>
            </a:r>
            <a:r>
              <a:rPr lang="en-US" sz="2000" b="1" i="1" dirty="0">
                <a:solidFill>
                  <a:srgbClr val="0000FF"/>
                </a:solidFill>
                <a:latin typeface="Times New Roman" panose="02020603050405020304" pitchFamily="18" charset="0"/>
                <a:ea typeface="Times New Roman" panose="02020603050405020304" pitchFamily="18" charset="0"/>
              </a:rPr>
              <a:t> </a:t>
            </a:r>
            <a:r>
              <a:rPr lang="en-US" sz="2000" b="1" i="1" dirty="0" err="1">
                <a:solidFill>
                  <a:srgbClr val="0000FF"/>
                </a:solidFill>
                <a:latin typeface="Times New Roman" panose="02020603050405020304" pitchFamily="18" charset="0"/>
                <a:ea typeface="Times New Roman" panose="02020603050405020304" pitchFamily="18" charset="0"/>
              </a:rPr>
              <a:t>nếu</a:t>
            </a:r>
            <a:r>
              <a:rPr lang="en-US" sz="2000" b="1" i="1" dirty="0">
                <a:solidFill>
                  <a:srgbClr val="0000FF"/>
                </a:solidFill>
                <a:latin typeface="Times New Roman" panose="02020603050405020304" pitchFamily="18" charset="0"/>
                <a:ea typeface="Times New Roman" panose="02020603050405020304" pitchFamily="18" charset="0"/>
              </a:rPr>
              <a:t> </a:t>
            </a:r>
            <a:r>
              <a:rPr lang="en-US" sz="2000" b="1" i="1" dirty="0" err="1">
                <a:solidFill>
                  <a:srgbClr val="0000FF"/>
                </a:solidFill>
                <a:latin typeface="Times New Roman" panose="02020603050405020304" pitchFamily="18" charset="0"/>
                <a:ea typeface="Times New Roman" panose="02020603050405020304" pitchFamily="18" charset="0"/>
              </a:rPr>
              <a:t>thai</a:t>
            </a:r>
            <a:r>
              <a:rPr lang="en-US" sz="2000" b="1" i="1" dirty="0">
                <a:solidFill>
                  <a:srgbClr val="0000FF"/>
                </a:solidFill>
                <a:latin typeface="Times New Roman" panose="02020603050405020304" pitchFamily="18" charset="0"/>
                <a:ea typeface="Times New Roman" panose="02020603050405020304" pitchFamily="18" charset="0"/>
              </a:rPr>
              <a:t> </a:t>
            </a:r>
            <a:r>
              <a:rPr lang="en-US" sz="2000" b="1" i="1" dirty="0" err="1">
                <a:solidFill>
                  <a:srgbClr val="0000FF"/>
                </a:solidFill>
                <a:latin typeface="Times New Roman" panose="02020603050405020304" pitchFamily="18" charset="0"/>
                <a:ea typeface="Times New Roman" panose="02020603050405020304" pitchFamily="18" charset="0"/>
              </a:rPr>
              <a:t>từ</a:t>
            </a:r>
            <a:r>
              <a:rPr lang="en-US" sz="2000" b="1" i="1" dirty="0">
                <a:solidFill>
                  <a:srgbClr val="0000FF"/>
                </a:solidFill>
                <a:latin typeface="Times New Roman" panose="02020603050405020304" pitchFamily="18" charset="0"/>
                <a:ea typeface="Times New Roman" panose="02020603050405020304" pitchFamily="18" charset="0"/>
              </a:rPr>
              <a:t> 25 </a:t>
            </a:r>
            <a:r>
              <a:rPr lang="en-US" sz="2000" b="1" i="1" dirty="0" err="1">
                <a:solidFill>
                  <a:srgbClr val="0000FF"/>
                </a:solidFill>
                <a:latin typeface="Times New Roman" panose="02020603050405020304" pitchFamily="18" charset="0"/>
                <a:ea typeface="Times New Roman" panose="02020603050405020304" pitchFamily="18" charset="0"/>
              </a:rPr>
              <a:t>tuần</a:t>
            </a:r>
            <a:r>
              <a:rPr lang="en-US" sz="2000" b="1" i="1" dirty="0">
                <a:solidFill>
                  <a:srgbClr val="0000FF"/>
                </a:solidFill>
                <a:latin typeface="Times New Roman" panose="02020603050405020304" pitchFamily="18" charset="0"/>
                <a:ea typeface="Times New Roman" panose="02020603050405020304" pitchFamily="18" charset="0"/>
              </a:rPr>
              <a:t> </a:t>
            </a:r>
            <a:r>
              <a:rPr lang="en-US" sz="2000" b="1" i="1" dirty="0" err="1">
                <a:solidFill>
                  <a:srgbClr val="0000FF"/>
                </a:solidFill>
                <a:latin typeface="Times New Roman" panose="02020603050405020304" pitchFamily="18" charset="0"/>
                <a:ea typeface="Times New Roman" panose="02020603050405020304" pitchFamily="18" charset="0"/>
              </a:rPr>
              <a:t>tuổi</a:t>
            </a:r>
            <a:r>
              <a:rPr lang="en-US" sz="2000" b="1" i="1" dirty="0">
                <a:solidFill>
                  <a:srgbClr val="0000FF"/>
                </a:solidFill>
                <a:latin typeface="Times New Roman" panose="02020603050405020304" pitchFamily="18" charset="0"/>
                <a:ea typeface="Times New Roman" panose="02020603050405020304" pitchFamily="18" charset="0"/>
              </a:rPr>
              <a:t> </a:t>
            </a:r>
            <a:r>
              <a:rPr lang="en-US" sz="2000" b="1" i="1" dirty="0" err="1">
                <a:solidFill>
                  <a:srgbClr val="0000FF"/>
                </a:solidFill>
                <a:latin typeface="Times New Roman" panose="02020603050405020304" pitchFamily="18" charset="0"/>
                <a:ea typeface="Times New Roman" panose="02020603050405020304" pitchFamily="18" charset="0"/>
              </a:rPr>
              <a:t>trở</a:t>
            </a:r>
            <a:r>
              <a:rPr lang="en-US" sz="2000" b="1" i="1" dirty="0">
                <a:solidFill>
                  <a:srgbClr val="0000FF"/>
                </a:solidFill>
                <a:latin typeface="Times New Roman" panose="02020603050405020304" pitchFamily="18" charset="0"/>
                <a:ea typeface="Times New Roman" panose="02020603050405020304" pitchFamily="18" charset="0"/>
              </a:rPr>
              <a:t> </a:t>
            </a:r>
            <a:r>
              <a:rPr lang="en-US" sz="2000" b="1" i="1" dirty="0" err="1">
                <a:solidFill>
                  <a:srgbClr val="0000FF"/>
                </a:solidFill>
                <a:latin typeface="Times New Roman" panose="02020603050405020304" pitchFamily="18" charset="0"/>
                <a:ea typeface="Times New Roman" panose="02020603050405020304" pitchFamily="18" charset="0"/>
              </a:rPr>
              <a:t>lên</a:t>
            </a:r>
            <a:r>
              <a:rPr lang="en-US" sz="2000" b="1" i="1" dirty="0">
                <a:solidFill>
                  <a:srgbClr val="0000FF"/>
                </a:solidFill>
                <a:latin typeface="Times New Roman" panose="02020603050405020304" pitchFamily="18" charset="0"/>
                <a:ea typeface="Times New Roman" panose="02020603050405020304" pitchFamily="18" charset="0"/>
              </a:rPr>
              <a:t>”</a:t>
            </a:r>
            <a:r>
              <a:rPr lang="vi-VN" sz="2000" b="1" dirty="0">
                <a:solidFill>
                  <a:srgbClr val="0000FF"/>
                </a:solidFill>
                <a:latin typeface="Times New Roman" panose="02020603050405020304" pitchFamily="18" charset="0"/>
                <a:ea typeface="Times New Roman" panose="02020603050405020304" pitchFamily="18" charset="0"/>
              </a:rPr>
              <a:t>)</a:t>
            </a:r>
            <a:r>
              <a:rPr lang="en-US" sz="2000" b="1" dirty="0">
                <a:solidFill>
                  <a:srgbClr val="0000FF"/>
                </a:solidFill>
                <a:latin typeface="Times New Roman" panose="02020603050405020304" pitchFamily="18" charset="0"/>
                <a:ea typeface="Times New Roman" panose="02020603050405020304" pitchFamily="18" charset="0"/>
              </a:rPr>
              <a:t>.</a:t>
            </a:r>
            <a:endParaRPr lang="en-US" sz="2000" b="1" dirty="0">
              <a:solidFill>
                <a:srgbClr val="0000FF"/>
              </a:solidFill>
              <a:effectLst/>
              <a:latin typeface="Times New Roman" panose="02020603050405020304" pitchFamily="18" charset="0"/>
              <a:ea typeface="Times New Roman" panose="02020603050405020304" pitchFamily="18" charset="0"/>
            </a:endParaRPr>
          </a:p>
        </p:txBody>
      </p:sp>
      <p:cxnSp>
        <p:nvCxnSpPr>
          <p:cNvPr id="6" name="Straight Arrow Connector 5"/>
          <p:cNvCxnSpPr/>
          <p:nvPr/>
        </p:nvCxnSpPr>
        <p:spPr>
          <a:xfrm>
            <a:off x="9857455" y="5840075"/>
            <a:ext cx="19050" cy="2296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21" name="Rectangle 20"/>
          <p:cNvSpPr>
            <a:spLocks noChangeArrowheads="1"/>
          </p:cNvSpPr>
          <p:nvPr/>
        </p:nvSpPr>
        <p:spPr bwMode="gray">
          <a:xfrm>
            <a:off x="645066" y="933599"/>
            <a:ext cx="354393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a:solidFill>
                  <a:srgbClr val="FF0000"/>
                </a:solidFill>
                <a:latin typeface="Times New Roman" pitchFamily="18" charset="0"/>
                <a:cs typeface="Times New Roman" pitchFamily="18" charset="0"/>
              </a:rPr>
              <a:t>2</a:t>
            </a:r>
            <a:r>
              <a:rPr lang="en-US" altLang="en-US" sz="2600" b="1" dirty="0" smtClean="0">
                <a:solidFill>
                  <a:srgbClr val="FF0000"/>
                </a:solidFill>
                <a:latin typeface="Times New Roman" pitchFamily="18" charset="0"/>
                <a:cs typeface="Times New Roman" pitchFamily="18" charset="0"/>
              </a:rPr>
              <a:t>. </a:t>
            </a:r>
            <a:r>
              <a:rPr lang="en" altLang="en-US" sz="2600" b="1" dirty="0" smtClean="0">
                <a:solidFill>
                  <a:srgbClr val="FF0000"/>
                </a:solidFill>
                <a:latin typeface="Times New Roman" pitchFamily="18" charset="0"/>
                <a:cs typeface="Times New Roman" pitchFamily="18" charset="0"/>
              </a:rPr>
              <a:t>CHẾ </a:t>
            </a:r>
            <a:r>
              <a:rPr lang="en" altLang="en-US" sz="2600" b="1" dirty="0">
                <a:solidFill>
                  <a:srgbClr val="FF0000"/>
                </a:solidFill>
                <a:latin typeface="Times New Roman" pitchFamily="18" charset="0"/>
                <a:cs typeface="Times New Roman" pitchFamily="18" charset="0"/>
              </a:rPr>
              <a:t>ĐỘ THAI </a:t>
            </a:r>
            <a:r>
              <a:rPr lang="en" altLang="en-US" sz="2600" b="1" dirty="0" smtClean="0">
                <a:solidFill>
                  <a:srgbClr val="FF0000"/>
                </a:solidFill>
                <a:latin typeface="Times New Roman" pitchFamily="18" charset="0"/>
                <a:cs typeface="Times New Roman" pitchFamily="18" charset="0"/>
              </a:rPr>
              <a:t>SẢN</a:t>
            </a:r>
            <a:endParaRPr lang="en-US" alt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2895781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Google Shape;408;p26"/>
          <p:cNvSpPr txBox="1">
            <a:spLocks/>
          </p:cNvSpPr>
          <p:nvPr/>
        </p:nvSpPr>
        <p:spPr>
          <a:xfrm>
            <a:off x="1368972" y="3383731"/>
            <a:ext cx="3748832" cy="765443"/>
          </a:xfrm>
          <a:prstGeom prst="rect">
            <a:avLst/>
          </a:prstGeom>
        </p:spPr>
        <p:txBody>
          <a:bodyPr spcFirstLastPara="1" vert="horz" wrap="square" lIns="121900" tIns="121900" rIns="121900" bIns="12190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800"/>
              </a:spcBef>
              <a:spcAft>
                <a:spcPts val="1333"/>
              </a:spcAft>
              <a:buFont typeface="Arial" panose="020B0604020202020204" pitchFamily="34" charset="0"/>
              <a:buNone/>
            </a:pPr>
            <a:r>
              <a:rPr lang="en" sz="2533" b="1" dirty="0">
                <a:solidFill>
                  <a:srgbClr val="0000FF"/>
                </a:solidFill>
                <a:latin typeface="Times New Roman" panose="02020603050405020304" pitchFamily="18" charset="0"/>
                <a:cs typeface="Times New Roman" panose="02020603050405020304" pitchFamily="18" charset="0"/>
              </a:rPr>
              <a:t>Tối đa 05 lần, mỗi lần không quá 2 ngày</a:t>
            </a:r>
          </a:p>
        </p:txBody>
      </p:sp>
      <p:sp>
        <p:nvSpPr>
          <p:cNvPr id="40" name="Google Shape;408;p26">
            <a:extLst>
              <a:ext uri="{FF2B5EF4-FFF2-40B4-BE49-F238E27FC236}">
                <a16:creationId xmlns="" xmlns:a16="http://schemas.microsoft.com/office/drawing/2014/main" id="{523E6145-2EDE-5D67-DFBD-2F6B45621E70}"/>
              </a:ext>
            </a:extLst>
          </p:cNvPr>
          <p:cNvSpPr txBox="1">
            <a:spLocks/>
          </p:cNvSpPr>
          <p:nvPr/>
        </p:nvSpPr>
        <p:spPr>
          <a:xfrm>
            <a:off x="6490253" y="3324006"/>
            <a:ext cx="4125015" cy="778827"/>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L="457200" marR="0" lvl="0" indent="-381000" algn="l" rtl="0">
              <a:lnSpc>
                <a:spcPct val="100000"/>
              </a:lnSpc>
              <a:spcBef>
                <a:spcPts val="6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1pPr>
            <a:lvl2pPr marL="914400" marR="0" lvl="1"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2pPr>
            <a:lvl3pPr marL="1371600" marR="0" lvl="2"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3pPr>
            <a:lvl4pPr marL="1828800" marR="0" lvl="3"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4pPr>
            <a:lvl5pPr marL="2286000" marR="0" lvl="4"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5pPr>
            <a:lvl6pPr marL="2743200" marR="0" lvl="5"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6pPr>
            <a:lvl7pPr marL="3200400" marR="0" lvl="6"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7pPr>
            <a:lvl8pPr marL="3657600" marR="0" lvl="7"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8pPr>
            <a:lvl9pPr marL="4114800" marR="0" lvl="8" indent="-381000" algn="l" rtl="0">
              <a:lnSpc>
                <a:spcPct val="100000"/>
              </a:lnSpc>
              <a:spcBef>
                <a:spcPts val="1000"/>
              </a:spcBef>
              <a:spcAft>
                <a:spcPts val="100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9pPr>
          </a:lstStyle>
          <a:p>
            <a:pPr marL="0" indent="0" algn="ctr">
              <a:spcAft>
                <a:spcPts val="1333"/>
              </a:spcAft>
              <a:buNone/>
            </a:pPr>
            <a:r>
              <a:rPr lang="en" sz="2533" b="1" dirty="0" err="1">
                <a:solidFill>
                  <a:srgbClr val="0000FF"/>
                </a:solidFill>
                <a:latin typeface="Times New Roman" panose="02020603050405020304" pitchFamily="18" charset="0"/>
                <a:cs typeface="Times New Roman" panose="02020603050405020304" pitchFamily="18" charset="0"/>
              </a:rPr>
              <a:t>Được</a:t>
            </a:r>
            <a:r>
              <a:rPr lang="en" sz="2533" b="1" dirty="0">
                <a:solidFill>
                  <a:srgbClr val="0000FF"/>
                </a:solidFill>
                <a:latin typeface="Times New Roman" panose="02020603050405020304" pitchFamily="18" charset="0"/>
                <a:cs typeface="Times New Roman" panose="02020603050405020304" pitchFamily="18" charset="0"/>
              </a:rPr>
              <a:t> </a:t>
            </a:r>
            <a:r>
              <a:rPr lang="en" sz="2533" b="1" dirty="0" err="1">
                <a:solidFill>
                  <a:srgbClr val="0000FF"/>
                </a:solidFill>
                <a:latin typeface="Times New Roman" panose="02020603050405020304" pitchFamily="18" charset="0"/>
                <a:cs typeface="Times New Roman" panose="02020603050405020304" pitchFamily="18" charset="0"/>
              </a:rPr>
              <a:t>hưởng</a:t>
            </a:r>
            <a:r>
              <a:rPr lang="en" sz="2533" b="1" dirty="0">
                <a:solidFill>
                  <a:srgbClr val="0000FF"/>
                </a:solidFill>
                <a:latin typeface="Times New Roman" panose="02020603050405020304" pitchFamily="18" charset="0"/>
                <a:cs typeface="Times New Roman" panose="02020603050405020304" pitchFamily="18" charset="0"/>
              </a:rPr>
              <a:t> </a:t>
            </a:r>
            <a:r>
              <a:rPr lang="en" sz="2533" b="1" dirty="0" err="1">
                <a:solidFill>
                  <a:srgbClr val="0000FF"/>
                </a:solidFill>
                <a:latin typeface="Times New Roman" panose="02020603050405020304" pitchFamily="18" charset="0"/>
                <a:cs typeface="Times New Roman" panose="02020603050405020304" pitchFamily="18" charset="0"/>
              </a:rPr>
              <a:t>chế</a:t>
            </a:r>
            <a:r>
              <a:rPr lang="en" sz="2533" b="1" dirty="0">
                <a:solidFill>
                  <a:srgbClr val="0000FF"/>
                </a:solidFill>
                <a:latin typeface="Times New Roman" panose="02020603050405020304" pitchFamily="18" charset="0"/>
                <a:cs typeface="Times New Roman" panose="02020603050405020304" pitchFamily="18" charset="0"/>
              </a:rPr>
              <a:t> </a:t>
            </a:r>
            <a:r>
              <a:rPr lang="en" sz="2533" b="1" dirty="0" err="1">
                <a:solidFill>
                  <a:srgbClr val="0000FF"/>
                </a:solidFill>
                <a:latin typeface="Times New Roman" panose="02020603050405020304" pitchFamily="18" charset="0"/>
                <a:cs typeface="Times New Roman" panose="02020603050405020304" pitchFamily="18" charset="0"/>
              </a:rPr>
              <a:t>độ</a:t>
            </a:r>
            <a:r>
              <a:rPr lang="en" sz="2533" b="1" dirty="0">
                <a:solidFill>
                  <a:srgbClr val="0000FF"/>
                </a:solidFill>
                <a:latin typeface="Times New Roman" panose="02020603050405020304" pitchFamily="18" charset="0"/>
                <a:cs typeface="Times New Roman" panose="02020603050405020304" pitchFamily="18" charset="0"/>
              </a:rPr>
              <a:t> </a:t>
            </a:r>
            <a:r>
              <a:rPr lang="en" sz="2533" b="1" dirty="0" err="1">
                <a:solidFill>
                  <a:srgbClr val="0000FF"/>
                </a:solidFill>
                <a:latin typeface="Times New Roman" panose="02020603050405020304" pitchFamily="18" charset="0"/>
                <a:cs typeface="Times New Roman" panose="02020603050405020304" pitchFamily="18" charset="0"/>
              </a:rPr>
              <a:t>thai</a:t>
            </a:r>
            <a:r>
              <a:rPr lang="en" sz="2533" b="1" dirty="0">
                <a:solidFill>
                  <a:srgbClr val="0000FF"/>
                </a:solidFill>
                <a:latin typeface="Times New Roman" panose="02020603050405020304" pitchFamily="18" charset="0"/>
                <a:cs typeface="Times New Roman" panose="02020603050405020304" pitchFamily="18" charset="0"/>
              </a:rPr>
              <a:t> </a:t>
            </a:r>
            <a:r>
              <a:rPr lang="en" sz="2533" b="1" dirty="0" err="1">
                <a:solidFill>
                  <a:srgbClr val="0000FF"/>
                </a:solidFill>
                <a:latin typeface="Times New Roman" panose="02020603050405020304" pitchFamily="18" charset="0"/>
                <a:cs typeface="Times New Roman" panose="02020603050405020304" pitchFamily="18" charset="0"/>
              </a:rPr>
              <a:t>sản</a:t>
            </a:r>
            <a:endParaRPr lang="en" sz="2533" b="1" dirty="0">
              <a:solidFill>
                <a:srgbClr val="0000FF"/>
              </a:solidFill>
              <a:latin typeface="Times New Roman" panose="02020603050405020304" pitchFamily="18" charset="0"/>
              <a:cs typeface="Times New Roman" panose="02020603050405020304" pitchFamily="18" charset="0"/>
            </a:endParaRPr>
          </a:p>
        </p:txBody>
      </p:sp>
      <p:sp>
        <p:nvSpPr>
          <p:cNvPr id="41" name="Google Shape;408;p26">
            <a:extLst>
              <a:ext uri="{FF2B5EF4-FFF2-40B4-BE49-F238E27FC236}">
                <a16:creationId xmlns="" xmlns:a16="http://schemas.microsoft.com/office/drawing/2014/main" id="{EFA69FC5-92C8-6F45-E1CA-7039542C9A49}"/>
              </a:ext>
            </a:extLst>
          </p:cNvPr>
          <p:cNvSpPr txBox="1">
            <a:spLocks/>
          </p:cNvSpPr>
          <p:nvPr/>
        </p:nvSpPr>
        <p:spPr>
          <a:xfrm>
            <a:off x="2340429" y="4868532"/>
            <a:ext cx="7553325" cy="1808857"/>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L="457200" marR="0" lvl="0" indent="-381000" algn="l" rtl="0">
              <a:lnSpc>
                <a:spcPct val="100000"/>
              </a:lnSpc>
              <a:spcBef>
                <a:spcPts val="6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1pPr>
            <a:lvl2pPr marL="914400" marR="0" lvl="1"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2pPr>
            <a:lvl3pPr marL="1371600" marR="0" lvl="2"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3pPr>
            <a:lvl4pPr marL="1828800" marR="0" lvl="3"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4pPr>
            <a:lvl5pPr marL="2286000" marR="0" lvl="4"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5pPr>
            <a:lvl6pPr marL="2743200" marR="0" lvl="5"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6pPr>
            <a:lvl7pPr marL="3200400" marR="0" lvl="6"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7pPr>
            <a:lvl8pPr marL="3657600" marR="0" lvl="7" indent="-381000" algn="l" rtl="0">
              <a:lnSpc>
                <a:spcPct val="100000"/>
              </a:lnSpc>
              <a:spcBef>
                <a:spcPts val="1000"/>
              </a:spcBef>
              <a:spcAft>
                <a:spcPts val="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8pPr>
            <a:lvl9pPr marL="4114800" marR="0" lvl="8" indent="-381000" algn="l" rtl="0">
              <a:lnSpc>
                <a:spcPct val="100000"/>
              </a:lnSpc>
              <a:spcBef>
                <a:spcPts val="1000"/>
              </a:spcBef>
              <a:spcAft>
                <a:spcPts val="1000"/>
              </a:spcAft>
              <a:buClr>
                <a:schemeClr val="accent4"/>
              </a:buClr>
              <a:buSzPts val="2400"/>
              <a:buFont typeface="Roboto Condensed Light"/>
              <a:buChar char="▻"/>
              <a:defRPr sz="2400" b="0" i="0" u="none" strike="noStrike" cap="none">
                <a:solidFill>
                  <a:schemeClr val="dk1"/>
                </a:solidFill>
                <a:latin typeface="Roboto Condensed Light"/>
                <a:ea typeface="Roboto Condensed Light"/>
                <a:cs typeface="Roboto Condensed Light"/>
                <a:sym typeface="Roboto Condensed Light"/>
              </a:defRPr>
            </a:lvl9pPr>
          </a:lstStyle>
          <a:p>
            <a:pPr marL="0" indent="0" algn="just">
              <a:spcAft>
                <a:spcPts val="1333"/>
              </a:spcAft>
              <a:buNone/>
            </a:pPr>
            <a:r>
              <a:rPr lang="en" sz="2533" b="1" dirty="0">
                <a:solidFill>
                  <a:srgbClr val="0000FF"/>
                </a:solidFill>
                <a:latin typeface="Times New Roman" panose="02020603050405020304" pitchFamily="18" charset="0"/>
                <a:cs typeface="Times New Roman" panose="02020603050405020304" pitchFamily="18" charset="0"/>
              </a:rPr>
              <a:t>LĐ nữ phải nghỉ việc để </a:t>
            </a:r>
            <a:r>
              <a:rPr lang="en" sz="2533" b="1" dirty="0">
                <a:solidFill>
                  <a:srgbClr val="FF0000"/>
                </a:solidFill>
                <a:latin typeface="Times New Roman" panose="02020603050405020304" pitchFamily="18" charset="0"/>
                <a:cs typeface="Times New Roman" panose="02020603050405020304" pitchFamily="18" charset="0"/>
              </a:rPr>
              <a:t>điều trị vô sinh</a:t>
            </a:r>
            <a:r>
              <a:rPr lang="en" sz="2533" b="1" dirty="0">
                <a:solidFill>
                  <a:srgbClr val="0000FF"/>
                </a:solidFill>
                <a:latin typeface="Times New Roman" panose="02020603050405020304" pitchFamily="18" charset="0"/>
                <a:cs typeface="Times New Roman" panose="02020603050405020304" pitchFamily="18" charset="0"/>
              </a:rPr>
              <a:t>, chỉ cần đóng BHXH bắt buộc từ đủ 6 tháng trở lên trong thời gian 24 tháng liền kê trước khi sinh con</a:t>
            </a:r>
          </a:p>
        </p:txBody>
      </p:sp>
      <p:sp>
        <p:nvSpPr>
          <p:cNvPr id="3" name="Rectangle 2"/>
          <p:cNvSpPr/>
          <p:nvPr/>
        </p:nvSpPr>
        <p:spPr>
          <a:xfrm>
            <a:off x="722167" y="1568109"/>
            <a:ext cx="10009471" cy="461665"/>
          </a:xfrm>
          <a:prstGeom prst="rect">
            <a:avLst/>
          </a:prstGeom>
        </p:spPr>
        <p:txBody>
          <a:bodyPr wrap="none">
            <a:spAutoFit/>
          </a:bodyPr>
          <a:lstStyle/>
          <a:p>
            <a:r>
              <a:rPr lang="vi-VN" sz="2400" b="1" kern="0" dirty="0">
                <a:solidFill>
                  <a:srgbClr val="0000FF"/>
                </a:solidFill>
                <a:latin typeface="Times New Roman" panose="02020603050405020304" pitchFamily="18" charset="0"/>
                <a:ea typeface="Times New Roman" panose="02020603050405020304" pitchFamily="18" charset="0"/>
              </a:rPr>
              <a:t>b) Bổ sung quy định</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thời</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gian</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khám</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thai</a:t>
            </a:r>
            <a:r>
              <a:rPr lang="en-US" sz="2400" b="1" kern="0" dirty="0">
                <a:solidFill>
                  <a:srgbClr val="0000FF"/>
                </a:solidFill>
                <a:latin typeface="Times New Roman" panose="02020603050405020304" pitchFamily="18" charset="0"/>
                <a:ea typeface="Times New Roman" panose="02020603050405020304" pitchFamily="18" charset="0"/>
              </a:rPr>
              <a:t>,</a:t>
            </a:r>
            <a:r>
              <a:rPr lang="vi-VN" sz="2400" b="1" kern="0" dirty="0">
                <a:solidFill>
                  <a:srgbClr val="0000FF"/>
                </a:solidFill>
                <a:latin typeface="Times New Roman" panose="02020603050405020304" pitchFamily="18" charset="0"/>
                <a:ea typeface="Times New Roman" panose="02020603050405020304" pitchFamily="18" charset="0"/>
              </a:rPr>
              <a:t> điều kiện hưởng chế độ thai sản</a:t>
            </a:r>
            <a:r>
              <a:rPr lang="en-US" sz="2400" b="1" kern="0" dirty="0">
                <a:solidFill>
                  <a:srgbClr val="0000FF"/>
                </a:solidFill>
                <a:latin typeface="Times New Roman" panose="02020603050405020304" pitchFamily="18" charset="0"/>
                <a:ea typeface="Times New Roman" panose="02020603050405020304" pitchFamily="18" charset="0"/>
              </a:rPr>
              <a:t>:</a:t>
            </a:r>
            <a:r>
              <a:rPr lang="vi-VN" sz="2400" b="1" kern="0" dirty="0">
                <a:solidFill>
                  <a:srgbClr val="0000FF"/>
                </a:solidFill>
                <a:latin typeface="Times New Roman" panose="02020603050405020304" pitchFamily="18" charset="0"/>
                <a:ea typeface="Times New Roman" panose="02020603050405020304" pitchFamily="18" charset="0"/>
              </a:rPr>
              <a:t> </a:t>
            </a:r>
            <a:endParaRPr lang="en-US" sz="2400" b="1" dirty="0">
              <a:solidFill>
                <a:srgbClr val="0000FF"/>
              </a:solidFill>
            </a:endParaRPr>
          </a:p>
        </p:txBody>
      </p:sp>
      <p:sp>
        <p:nvSpPr>
          <p:cNvPr id="43" name="Rectangle 42"/>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44" name="Rectangle 43"/>
          <p:cNvSpPr>
            <a:spLocks noChangeArrowheads="1"/>
          </p:cNvSpPr>
          <p:nvPr/>
        </p:nvSpPr>
        <p:spPr bwMode="gray">
          <a:xfrm>
            <a:off x="645066" y="933599"/>
            <a:ext cx="401542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a:solidFill>
                  <a:srgbClr val="FF0000"/>
                </a:solidFill>
                <a:latin typeface="Times New Roman" pitchFamily="18" charset="0"/>
                <a:cs typeface="Times New Roman" pitchFamily="18" charset="0"/>
              </a:rPr>
              <a:t>2</a:t>
            </a:r>
            <a:r>
              <a:rPr lang="en-US" altLang="en-US" sz="2600" b="1" dirty="0" smtClean="0">
                <a:solidFill>
                  <a:srgbClr val="FF0000"/>
                </a:solidFill>
                <a:latin typeface="Times New Roman" pitchFamily="18" charset="0"/>
                <a:cs typeface="Times New Roman" pitchFamily="18" charset="0"/>
              </a:rPr>
              <a:t>. </a:t>
            </a:r>
            <a:r>
              <a:rPr lang="en" altLang="en-US" sz="2600" b="1" dirty="0" smtClean="0">
                <a:solidFill>
                  <a:srgbClr val="FF0000"/>
                </a:solidFill>
                <a:latin typeface="Times New Roman" pitchFamily="18" charset="0"/>
                <a:cs typeface="Times New Roman" pitchFamily="18" charset="0"/>
              </a:rPr>
              <a:t>CHẾ </a:t>
            </a:r>
            <a:r>
              <a:rPr lang="en" altLang="en-US" sz="2600" b="1" dirty="0">
                <a:solidFill>
                  <a:srgbClr val="FF0000"/>
                </a:solidFill>
                <a:latin typeface="Times New Roman" pitchFamily="18" charset="0"/>
                <a:cs typeface="Times New Roman" pitchFamily="18" charset="0"/>
              </a:rPr>
              <a:t>ĐỘ THAI </a:t>
            </a:r>
            <a:r>
              <a:rPr lang="en" altLang="en-US" sz="2600" b="1" dirty="0" smtClean="0">
                <a:solidFill>
                  <a:srgbClr val="FF0000"/>
                </a:solidFill>
                <a:latin typeface="Times New Roman" pitchFamily="18" charset="0"/>
                <a:cs typeface="Times New Roman" pitchFamily="18" charset="0"/>
              </a:rPr>
              <a:t>SẢN (tt)</a:t>
            </a:r>
            <a:endParaRPr lang="en-US" altLang="en-US" sz="2600" b="1" dirty="0">
              <a:solidFill>
                <a:srgbClr val="FF0000"/>
              </a:solidFill>
              <a:latin typeface="Times New Roman" pitchFamily="18" charset="0"/>
              <a:cs typeface="Times New Roman" pitchFamily="18" charset="0"/>
            </a:endParaRPr>
          </a:p>
        </p:txBody>
      </p:sp>
      <p:sp>
        <p:nvSpPr>
          <p:cNvPr id="2" name="Rectangle 1"/>
          <p:cNvSpPr/>
          <p:nvPr/>
        </p:nvSpPr>
        <p:spPr>
          <a:xfrm>
            <a:off x="1897051" y="2698418"/>
            <a:ext cx="3220753" cy="523220"/>
          </a:xfrm>
          <a:prstGeom prst="rect">
            <a:avLst/>
          </a:prstGeom>
        </p:spPr>
        <p:txBody>
          <a:bodyPr wrap="none">
            <a:spAutoFit/>
          </a:bodyPr>
          <a:lstStyle/>
          <a:p>
            <a:pPr algn="ctr"/>
            <a:r>
              <a:rPr lang="vi-VN" sz="2800" b="1" dirty="0">
                <a:solidFill>
                  <a:srgbClr val="FF0000"/>
                </a:solidFill>
                <a:latin typeface="+mj-lt"/>
              </a:rPr>
              <a:t>Khám thai</a:t>
            </a:r>
            <a:r>
              <a:rPr lang="en-US" sz="2800" b="1" dirty="0">
                <a:solidFill>
                  <a:srgbClr val="FF0000"/>
                </a:solidFill>
                <a:latin typeface="+mj-lt"/>
              </a:rPr>
              <a:t> </a:t>
            </a:r>
            <a:r>
              <a:rPr lang="en-US" sz="2400" b="1" dirty="0">
                <a:solidFill>
                  <a:srgbClr val="FF0000"/>
                </a:solidFill>
                <a:latin typeface="Times New Roman" panose="02020603050405020304" pitchFamily="18" charset="0"/>
                <a:cs typeface="Times New Roman" panose="02020603050405020304" pitchFamily="18" charset="0"/>
              </a:rPr>
              <a:t>(</a:t>
            </a:r>
            <a:r>
              <a:rPr lang="en-US" sz="2400" b="1" dirty="0" err="1">
                <a:solidFill>
                  <a:srgbClr val="FF0000"/>
                </a:solidFill>
                <a:latin typeface="Times New Roman" panose="02020603050405020304" pitchFamily="18" charset="0"/>
                <a:cs typeface="Times New Roman" panose="02020603050405020304" pitchFamily="18" charset="0"/>
              </a:rPr>
              <a:t>Điều</a:t>
            </a:r>
            <a:r>
              <a:rPr lang="en-US" sz="2400" b="1" dirty="0">
                <a:solidFill>
                  <a:srgbClr val="FF0000"/>
                </a:solidFill>
                <a:latin typeface="Times New Roman" panose="02020603050405020304" pitchFamily="18" charset="0"/>
                <a:cs typeface="Times New Roman" panose="02020603050405020304" pitchFamily="18" charset="0"/>
              </a:rPr>
              <a:t> 51</a:t>
            </a:r>
            <a:r>
              <a:rPr lang="en-US" sz="2400" b="1" dirty="0" smtClean="0">
                <a:solidFill>
                  <a:srgbClr val="FF0000"/>
                </a:solidFill>
                <a:latin typeface="Times New Roman" panose="02020603050405020304" pitchFamily="18" charset="0"/>
                <a:cs typeface="Times New Roman" panose="02020603050405020304" pitchFamily="18" charset="0"/>
              </a:rPr>
              <a:t>):</a:t>
            </a:r>
            <a:endParaRPr lang="vi-VN" sz="2400" b="1" dirty="0">
              <a:solidFill>
                <a:srgbClr val="FF0000"/>
              </a:solidFill>
              <a:latin typeface="Times New Roman" panose="02020603050405020304" pitchFamily="18" charset="0"/>
              <a:ea typeface="Roboto Condensed Light"/>
              <a:cs typeface="Times New Roman" panose="02020603050405020304" pitchFamily="18" charset="0"/>
              <a:sym typeface="Roboto Condensed Light"/>
            </a:endParaRPr>
          </a:p>
        </p:txBody>
      </p:sp>
      <p:sp>
        <p:nvSpPr>
          <p:cNvPr id="4" name="Rectangle 3"/>
          <p:cNvSpPr/>
          <p:nvPr/>
        </p:nvSpPr>
        <p:spPr>
          <a:xfrm>
            <a:off x="6882272" y="2655909"/>
            <a:ext cx="3340979" cy="954107"/>
          </a:xfrm>
          <a:prstGeom prst="rect">
            <a:avLst/>
          </a:prstGeom>
        </p:spPr>
        <p:txBody>
          <a:bodyPr wrap="none">
            <a:spAutoFit/>
          </a:bodyPr>
          <a:lstStyle/>
          <a:p>
            <a:pPr algn="ctr"/>
            <a:r>
              <a:rPr lang="en-US" sz="2800" b="1" dirty="0" err="1">
                <a:solidFill>
                  <a:srgbClr val="FF0000"/>
                </a:solidFill>
                <a:latin typeface="Times New Roman" panose="02020603050405020304" pitchFamily="18" charset="0"/>
                <a:cs typeface="Times New Roman" panose="02020603050405020304" pitchFamily="18" charset="0"/>
              </a:rPr>
              <a:t>Phá</a:t>
            </a:r>
            <a:r>
              <a:rPr lang="vi-VN" sz="2800" b="1" dirty="0">
                <a:solidFill>
                  <a:srgbClr val="FF0000"/>
                </a:solidFill>
                <a:latin typeface="Times New Roman" panose="02020603050405020304" pitchFamily="18" charset="0"/>
                <a:cs typeface="Times New Roman" panose="02020603050405020304" pitchFamily="18" charset="0"/>
              </a:rPr>
              <a:t> thai</a:t>
            </a:r>
            <a:r>
              <a:rPr lang="en-US" sz="2800" b="1" dirty="0">
                <a:solidFill>
                  <a:srgbClr val="FF0000"/>
                </a:solidFill>
                <a:latin typeface="Times New Roman" panose="02020603050405020304" pitchFamily="18" charset="0"/>
                <a:cs typeface="Times New Roman" panose="02020603050405020304" pitchFamily="18" charset="0"/>
              </a:rPr>
              <a:t> </a:t>
            </a:r>
            <a:r>
              <a:rPr lang="en-US" sz="2400" b="1" dirty="0">
                <a:solidFill>
                  <a:srgbClr val="FF0000"/>
                </a:solidFill>
                <a:latin typeface="Times New Roman" panose="02020603050405020304" pitchFamily="18" charset="0"/>
                <a:cs typeface="Times New Roman" panose="02020603050405020304" pitchFamily="18" charset="0"/>
              </a:rPr>
              <a:t>(K2 </a:t>
            </a:r>
            <a:r>
              <a:rPr lang="en-US" sz="2400" b="1" dirty="0" err="1">
                <a:solidFill>
                  <a:srgbClr val="FF0000"/>
                </a:solidFill>
                <a:latin typeface="Times New Roman" panose="02020603050405020304" pitchFamily="18" charset="0"/>
                <a:cs typeface="Times New Roman" panose="02020603050405020304" pitchFamily="18" charset="0"/>
              </a:rPr>
              <a:t>Điều</a:t>
            </a:r>
            <a:r>
              <a:rPr lang="en-US" sz="2400" b="1" dirty="0">
                <a:solidFill>
                  <a:srgbClr val="FF0000"/>
                </a:solidFill>
                <a:latin typeface="Times New Roman" panose="02020603050405020304" pitchFamily="18" charset="0"/>
                <a:cs typeface="Times New Roman" panose="02020603050405020304" pitchFamily="18" charset="0"/>
              </a:rPr>
              <a:t> 52):</a:t>
            </a:r>
            <a:endParaRPr lang="vi-VN" sz="2400" b="1" dirty="0">
              <a:solidFill>
                <a:srgbClr val="FF0000"/>
              </a:solidFill>
              <a:latin typeface="Times New Roman" panose="02020603050405020304" pitchFamily="18" charset="0"/>
              <a:ea typeface="Roboto Condensed Light"/>
              <a:cs typeface="Times New Roman" panose="02020603050405020304" pitchFamily="18" charset="0"/>
              <a:sym typeface="Roboto Condensed Light"/>
            </a:endParaRPr>
          </a:p>
          <a:p>
            <a:pPr algn="ctr"/>
            <a:endParaRPr lang="vi-VN" sz="2800" b="1" dirty="0">
              <a:solidFill>
                <a:srgbClr val="FF0000"/>
              </a:solidFill>
              <a:latin typeface="Times New Roman" panose="02020603050405020304" pitchFamily="18" charset="0"/>
              <a:ea typeface="Roboto Condensed Light"/>
              <a:cs typeface="Times New Roman" panose="02020603050405020304" pitchFamily="18" charset="0"/>
              <a:sym typeface="Roboto Condensed Light"/>
            </a:endParaRPr>
          </a:p>
        </p:txBody>
      </p:sp>
      <p:sp>
        <p:nvSpPr>
          <p:cNvPr id="5" name="Rectangle 4"/>
          <p:cNvSpPr/>
          <p:nvPr/>
        </p:nvSpPr>
        <p:spPr>
          <a:xfrm>
            <a:off x="3865999" y="4473361"/>
            <a:ext cx="3371436" cy="523220"/>
          </a:xfrm>
          <a:prstGeom prst="rect">
            <a:avLst/>
          </a:prstGeom>
        </p:spPr>
        <p:txBody>
          <a:bodyPr wrap="none">
            <a:spAutoFit/>
          </a:bodyPr>
          <a:lstStyle/>
          <a:p>
            <a:pPr algn="ctr"/>
            <a:r>
              <a:rPr lang="vi-VN" sz="2800" b="1" dirty="0">
                <a:solidFill>
                  <a:srgbClr val="FF0000"/>
                </a:solidFill>
                <a:latin typeface="+mj-lt"/>
              </a:rPr>
              <a:t>Sinh con</a:t>
            </a:r>
            <a:r>
              <a:rPr lang="en-US" sz="2800" b="1" dirty="0">
                <a:solidFill>
                  <a:srgbClr val="FF0000"/>
                </a:solidFill>
                <a:latin typeface="+mj-lt"/>
              </a:rPr>
              <a:t> </a:t>
            </a:r>
            <a:r>
              <a:rPr lang="en-US" sz="2400" b="1" dirty="0" smtClean="0">
                <a:solidFill>
                  <a:srgbClr val="FF0000"/>
                </a:solidFill>
                <a:latin typeface="Times New Roman" panose="02020603050405020304" pitchFamily="18" charset="0"/>
                <a:cs typeface="Times New Roman" panose="02020603050405020304" pitchFamily="18" charset="0"/>
              </a:rPr>
              <a:t>(K5 </a:t>
            </a:r>
            <a:r>
              <a:rPr lang="en-US" sz="2400" b="1" dirty="0" err="1" smtClean="0">
                <a:solidFill>
                  <a:srgbClr val="FF0000"/>
                </a:solidFill>
                <a:latin typeface="Times New Roman" panose="02020603050405020304" pitchFamily="18" charset="0"/>
                <a:cs typeface="Times New Roman" panose="02020603050405020304" pitchFamily="18" charset="0"/>
              </a:rPr>
              <a:t>Điều</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a:solidFill>
                  <a:srgbClr val="FF0000"/>
                </a:solidFill>
                <a:latin typeface="Times New Roman" panose="02020603050405020304" pitchFamily="18" charset="0"/>
                <a:cs typeface="Times New Roman" panose="02020603050405020304" pitchFamily="18" charset="0"/>
              </a:rPr>
              <a:t>50</a:t>
            </a:r>
            <a:r>
              <a:rPr lang="en-US" sz="2400" b="1" dirty="0" smtClean="0">
                <a:solidFill>
                  <a:srgbClr val="FF0000"/>
                </a:solidFill>
                <a:latin typeface="Times New Roman" panose="02020603050405020304" pitchFamily="18" charset="0"/>
                <a:cs typeface="Times New Roman" panose="02020603050405020304" pitchFamily="18" charset="0"/>
              </a:rPr>
              <a:t>):</a:t>
            </a:r>
            <a:endParaRPr lang="vi-VN" sz="2400" b="1" dirty="0">
              <a:solidFill>
                <a:srgbClr val="FF0000"/>
              </a:solidFill>
              <a:latin typeface="Times New Roman" panose="02020603050405020304" pitchFamily="18" charset="0"/>
              <a:cs typeface="Times New Roman" panose="02020603050405020304" pitchFamily="18" charset="0"/>
              <a:sym typeface="Roboto Condensed Light"/>
            </a:endParaRPr>
          </a:p>
        </p:txBody>
      </p:sp>
    </p:spTree>
    <p:extLst>
      <p:ext uri="{BB962C8B-B14F-4D97-AF65-F5344CB8AC3E}">
        <p14:creationId xmlns:p14="http://schemas.microsoft.com/office/powerpoint/2010/main" val="4712273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a:spLocks noChangeArrowheads="1"/>
          </p:cNvSpPr>
          <p:nvPr/>
        </p:nvSpPr>
        <p:spPr bwMode="gray">
          <a:xfrm>
            <a:off x="634622" y="887215"/>
            <a:ext cx="8956135" cy="465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2400" b="1" dirty="0">
                <a:solidFill>
                  <a:srgbClr val="FF0000"/>
                </a:solidFill>
                <a:latin typeface="Times New Roman" pitchFamily="18" charset="0"/>
                <a:cs typeface="Times New Roman" pitchFamily="18" charset="0"/>
              </a:rPr>
              <a:t>3. BỔ SUNG CHẾ ĐỘ VÀO CHÍNH SÁCH </a:t>
            </a:r>
            <a:r>
              <a:rPr lang="en" altLang="en-US" sz="2400" b="1" dirty="0">
                <a:solidFill>
                  <a:srgbClr val="FF0000"/>
                </a:solidFill>
                <a:latin typeface="Times New Roman" pitchFamily="18" charset="0"/>
                <a:cs typeface="Times New Roman" pitchFamily="18" charset="0"/>
              </a:rPr>
              <a:t>BHXH TỰ NGUY</a:t>
            </a:r>
            <a:r>
              <a:rPr lang="en" altLang="en-US" sz="2600" b="1" dirty="0">
                <a:solidFill>
                  <a:srgbClr val="FF0000"/>
                </a:solidFill>
                <a:latin typeface="Times New Roman" pitchFamily="18" charset="0"/>
                <a:cs typeface="Times New Roman" pitchFamily="18" charset="0"/>
              </a:rPr>
              <a:t>ỆN</a:t>
            </a:r>
            <a:endParaRPr lang="en-US" altLang="en-US" sz="2600" b="1" dirty="0">
              <a:solidFill>
                <a:srgbClr val="FF0000"/>
              </a:solidFill>
              <a:latin typeface="Times New Roman" pitchFamily="18" charset="0"/>
              <a:cs typeface="Times New Roman" pitchFamily="18" charset="0"/>
            </a:endParaRPr>
          </a:p>
        </p:txBody>
      </p:sp>
      <p:sp>
        <p:nvSpPr>
          <p:cNvPr id="5" name="Rectangle 4"/>
          <p:cNvSpPr/>
          <p:nvPr/>
        </p:nvSpPr>
        <p:spPr>
          <a:xfrm>
            <a:off x="285134" y="1458797"/>
            <a:ext cx="4503175" cy="337593"/>
          </a:xfrm>
          <a:prstGeom prst="rect">
            <a:avLst/>
          </a:prstGeom>
        </p:spPr>
        <p:txBody>
          <a:bodyPr wrap="square">
            <a:spAutoFit/>
          </a:bodyPr>
          <a:lstStyle/>
          <a:p>
            <a:pPr indent="457200">
              <a:lnSpc>
                <a:spcPts val="1800"/>
              </a:lnSpc>
              <a:spcAft>
                <a:spcPts val="0"/>
              </a:spcAft>
            </a:pPr>
            <a:r>
              <a:rPr lang="en-US" sz="2400" b="1" dirty="0" smtClean="0">
                <a:solidFill>
                  <a:srgbClr val="0000FF"/>
                </a:solidFill>
                <a:latin typeface="Times New Roman" panose="02020603050405020304" pitchFamily="18" charset="0"/>
                <a:ea typeface="Times New Roman" panose="02020603050405020304" pitchFamily="18" charset="0"/>
              </a:rPr>
              <a:t>a</a:t>
            </a:r>
            <a:r>
              <a:rPr lang="en-US" sz="2400" b="1" dirty="0">
                <a:solidFill>
                  <a:srgbClr val="0000FF"/>
                </a:solidFill>
                <a:latin typeface="Times New Roman" panose="02020603050405020304" pitchFamily="18" charset="0"/>
                <a:ea typeface="Times New Roman" panose="02020603050405020304" pitchFamily="18" charset="0"/>
              </a:rPr>
              <a:t>. </a:t>
            </a:r>
            <a:r>
              <a:rPr lang="vi-VN" sz="2400" b="1" dirty="0">
                <a:solidFill>
                  <a:srgbClr val="0000FF"/>
                </a:solidFill>
                <a:latin typeface="Times New Roman" panose="02020603050405020304" pitchFamily="18" charset="0"/>
                <a:ea typeface="Times New Roman" panose="02020603050405020304" pitchFamily="18" charset="0"/>
              </a:rPr>
              <a:t>Bổ sung chế độ thai </a:t>
            </a:r>
            <a:r>
              <a:rPr lang="vi-VN" sz="2400" b="1" dirty="0" smtClean="0">
                <a:solidFill>
                  <a:srgbClr val="0000FF"/>
                </a:solidFill>
                <a:latin typeface="Times New Roman" panose="02020603050405020304" pitchFamily="18" charset="0"/>
                <a:ea typeface="Times New Roman" panose="02020603050405020304" pitchFamily="18" charset="0"/>
              </a:rPr>
              <a:t>sản</a:t>
            </a:r>
            <a:r>
              <a:rPr lang="en-US" sz="2400" b="1" dirty="0" smtClean="0">
                <a:solidFill>
                  <a:srgbClr val="0000FF"/>
                </a:solidFill>
                <a:latin typeface="Times New Roman" panose="02020603050405020304" pitchFamily="18" charset="0"/>
                <a:ea typeface="Times New Roman" panose="02020603050405020304" pitchFamily="18" charset="0"/>
              </a:rPr>
              <a:t>:</a:t>
            </a:r>
            <a:r>
              <a:rPr lang="vi-VN" b="1" dirty="0" smtClean="0">
                <a:solidFill>
                  <a:srgbClr val="0000FF"/>
                </a:solidFill>
                <a:latin typeface="Times New Roman" panose="02020603050405020304" pitchFamily="18" charset="0"/>
                <a:ea typeface="Times New Roman" panose="02020603050405020304" pitchFamily="18" charset="0"/>
              </a:rPr>
              <a:t> </a:t>
            </a:r>
            <a:endParaRPr lang="en-US" sz="1400" dirty="0">
              <a:solidFill>
                <a:srgbClr val="0000FF"/>
              </a:solidFill>
              <a:effectLst/>
              <a:latin typeface="Times New Roman" panose="02020603050405020304" pitchFamily="18" charset="0"/>
              <a:ea typeface="Times New Roman" panose="02020603050405020304" pitchFamily="18" charset="0"/>
            </a:endParaRPr>
          </a:p>
        </p:txBody>
      </p:sp>
      <p:sp>
        <p:nvSpPr>
          <p:cNvPr id="7" name="Rectangle 6"/>
          <p:cNvSpPr/>
          <p:nvPr/>
        </p:nvSpPr>
        <p:spPr>
          <a:xfrm>
            <a:off x="754767" y="1887777"/>
            <a:ext cx="10801358" cy="4893647"/>
          </a:xfrm>
          <a:prstGeom prst="rect">
            <a:avLst/>
          </a:prstGeom>
        </p:spPr>
        <p:txBody>
          <a:bodyPr wrap="square">
            <a:spAutoFit/>
          </a:bodyPr>
          <a:lstStyle/>
          <a:p>
            <a:pPr algn="just"/>
            <a:r>
              <a:rPr lang="en-US" sz="2400" b="1" kern="0" dirty="0">
                <a:solidFill>
                  <a:srgbClr val="0000FF"/>
                </a:solidFill>
                <a:latin typeface="Times New Roman" panose="02020603050405020304" pitchFamily="18" charset="0"/>
                <a:ea typeface="Times New Roman" panose="02020603050405020304" pitchFamily="18" charset="0"/>
              </a:rPr>
              <a:t>- </a:t>
            </a:r>
            <a:r>
              <a:rPr lang="vi-VN" sz="2400" b="1" kern="0" dirty="0">
                <a:solidFill>
                  <a:srgbClr val="0000FF"/>
                </a:solidFill>
                <a:latin typeface="Times New Roman" panose="02020603050405020304" pitchFamily="18" charset="0"/>
                <a:ea typeface="Times New Roman" panose="02020603050405020304" pitchFamily="18" charset="0"/>
              </a:rPr>
              <a:t>Nghị quyết số 28-NQ/TW có nội dung: BHXH tự nguyện với các chế độ hưu trí, tử tuất hiện nay, từng bước mở rộng sang các chế độ khác</a:t>
            </a:r>
            <a:endParaRPr lang="en-US" sz="2400" b="1" kern="0" dirty="0">
              <a:solidFill>
                <a:srgbClr val="0000FF"/>
              </a:solidFill>
              <a:latin typeface="Times New Roman" panose="02020603050405020304" pitchFamily="18" charset="0"/>
              <a:ea typeface="Times New Roman" panose="02020603050405020304" pitchFamily="18" charset="0"/>
            </a:endParaRPr>
          </a:p>
          <a:p>
            <a:pPr algn="just"/>
            <a:r>
              <a:rPr lang="en-US" sz="2400" b="1" kern="0" dirty="0">
                <a:solidFill>
                  <a:srgbClr val="0000FF"/>
                </a:solidFill>
                <a:latin typeface="Times New Roman" panose="02020603050405020304" pitchFamily="18" charset="0"/>
                <a:ea typeface="Times New Roman" panose="02020603050405020304" pitchFamily="18" charset="0"/>
              </a:rPr>
              <a:t>- </a:t>
            </a:r>
            <a:r>
              <a:rPr lang="vi-VN" sz="2400" b="1" kern="0" dirty="0">
                <a:solidFill>
                  <a:srgbClr val="0000FF"/>
                </a:solidFill>
                <a:latin typeface="Times New Roman" panose="02020603050405020304" pitchFamily="18" charset="0"/>
                <a:ea typeface="Times New Roman" panose="02020603050405020304" pitchFamily="18" charset="0"/>
              </a:rPr>
              <a:t>Khảo sát, tổng kết thi hành Luật BHXH năm 2014 cho thấy, có nhiều nguyên nhân dẫn đến số người tham gia BHXH tự nguyện còn thấp </a:t>
            </a:r>
            <a:r>
              <a:rPr lang="en-US" sz="2400" b="1" kern="0" dirty="0" err="1">
                <a:solidFill>
                  <a:srgbClr val="0000FF"/>
                </a:solidFill>
                <a:latin typeface="Times New Roman" panose="02020603050405020304" pitchFamily="18" charset="0"/>
                <a:ea typeface="Times New Roman" panose="02020603050405020304" pitchFamily="18" charset="0"/>
              </a:rPr>
              <a:t>trong</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đó</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có</a:t>
            </a:r>
            <a:r>
              <a:rPr lang="en-US" sz="2400" b="1" kern="0" dirty="0">
                <a:solidFill>
                  <a:srgbClr val="0000FF"/>
                </a:solidFill>
                <a:latin typeface="Times New Roman" panose="02020603050405020304" pitchFamily="18" charset="0"/>
                <a:ea typeface="Times New Roman" panose="02020603050405020304" pitchFamily="18" charset="0"/>
              </a:rPr>
              <a:t> </a:t>
            </a:r>
            <a:r>
              <a:rPr lang="vi-VN" sz="2400" b="1" kern="0" dirty="0">
                <a:solidFill>
                  <a:srgbClr val="0000FF"/>
                </a:solidFill>
                <a:latin typeface="Times New Roman" panose="02020603050405020304" pitchFamily="18" charset="0"/>
                <a:ea typeface="Times New Roman" panose="02020603050405020304" pitchFamily="18" charset="0"/>
              </a:rPr>
              <a:t>nguyên nhân do </a:t>
            </a:r>
            <a:r>
              <a:rPr lang="vi-VN" sz="2400" b="1" kern="0" dirty="0">
                <a:solidFill>
                  <a:srgbClr val="FF0000"/>
                </a:solidFill>
                <a:latin typeface="Times New Roman" panose="02020603050405020304" pitchFamily="18" charset="0"/>
                <a:ea typeface="Times New Roman" panose="02020603050405020304" pitchFamily="18" charset="0"/>
              </a:rPr>
              <a:t>chính sách BHXH</a:t>
            </a:r>
            <a:r>
              <a:rPr lang="en-US" sz="2400" b="1" kern="0" dirty="0">
                <a:solidFill>
                  <a:srgbClr val="FF0000"/>
                </a:solidFill>
                <a:latin typeface="Times New Roman" panose="02020603050405020304" pitchFamily="18" charset="0"/>
                <a:ea typeface="Times New Roman" panose="02020603050405020304" pitchFamily="18" charset="0"/>
              </a:rPr>
              <a:t> TN</a:t>
            </a:r>
            <a:r>
              <a:rPr lang="vi-VN" sz="2400" b="1" kern="0" dirty="0">
                <a:solidFill>
                  <a:srgbClr val="FF0000"/>
                </a:solidFill>
                <a:latin typeface="Times New Roman" panose="02020603050405020304" pitchFamily="18" charset="0"/>
                <a:ea typeface="Times New Roman" panose="02020603050405020304" pitchFamily="18" charset="0"/>
              </a:rPr>
              <a:t> còn thiếu hấp dẫn, </a:t>
            </a:r>
            <a:r>
              <a:rPr lang="en-US" sz="2400" b="1" kern="0" dirty="0" err="1">
                <a:solidFill>
                  <a:srgbClr val="FF0000"/>
                </a:solidFill>
                <a:latin typeface="Times New Roman" panose="02020603050405020304" pitchFamily="18" charset="0"/>
                <a:ea typeface="Times New Roman" panose="02020603050405020304" pitchFamily="18" charset="0"/>
              </a:rPr>
              <a:t>vì</a:t>
            </a:r>
            <a:r>
              <a:rPr lang="en-US" sz="2400" b="1" kern="0" dirty="0">
                <a:solidFill>
                  <a:srgbClr val="FF0000"/>
                </a:solidFill>
                <a:latin typeface="Times New Roman" panose="02020603050405020304" pitchFamily="18" charset="0"/>
                <a:ea typeface="Times New Roman" panose="02020603050405020304" pitchFamily="18" charset="0"/>
              </a:rPr>
              <a:t> </a:t>
            </a:r>
            <a:r>
              <a:rPr lang="vi-VN" sz="2400" b="1" kern="0" dirty="0">
                <a:solidFill>
                  <a:srgbClr val="FF0000"/>
                </a:solidFill>
                <a:latin typeface="Times New Roman" panose="02020603050405020304" pitchFamily="18" charset="0"/>
                <a:ea typeface="Times New Roman" panose="02020603050405020304" pitchFamily="18" charset="0"/>
              </a:rPr>
              <a:t>người lao động chưa được hưởng các </a:t>
            </a:r>
            <a:r>
              <a:rPr lang="en-US" sz="2400" b="1" kern="0" dirty="0" err="1">
                <a:solidFill>
                  <a:srgbClr val="FF0000"/>
                </a:solidFill>
                <a:latin typeface="Times New Roman" panose="02020603050405020304" pitchFamily="18" charset="0"/>
                <a:ea typeface="Times New Roman" panose="02020603050405020304" pitchFamily="18" charset="0"/>
              </a:rPr>
              <a:t>chế</a:t>
            </a:r>
            <a:r>
              <a:rPr lang="en-US" sz="2400" b="1" kern="0" dirty="0">
                <a:solidFill>
                  <a:srgbClr val="FF0000"/>
                </a:solidFill>
                <a:latin typeface="Times New Roman" panose="02020603050405020304" pitchFamily="18" charset="0"/>
                <a:ea typeface="Times New Roman" panose="02020603050405020304" pitchFamily="18" charset="0"/>
              </a:rPr>
              <a:t> </a:t>
            </a:r>
            <a:r>
              <a:rPr lang="en-US" sz="2400" b="1" kern="0" dirty="0" err="1">
                <a:solidFill>
                  <a:srgbClr val="FF0000"/>
                </a:solidFill>
                <a:latin typeface="Times New Roman" panose="02020603050405020304" pitchFamily="18" charset="0"/>
                <a:ea typeface="Times New Roman" panose="02020603050405020304" pitchFamily="18" charset="0"/>
              </a:rPr>
              <a:t>độ</a:t>
            </a:r>
            <a:r>
              <a:rPr lang="vi-VN" sz="2400" b="1" kern="0" dirty="0">
                <a:solidFill>
                  <a:srgbClr val="FF0000"/>
                </a:solidFill>
                <a:latin typeface="Times New Roman" panose="02020603050405020304" pitchFamily="18" charset="0"/>
                <a:ea typeface="Times New Roman" panose="02020603050405020304" pitchFamily="18" charset="0"/>
              </a:rPr>
              <a:t> ngắn hạn</a:t>
            </a:r>
            <a:r>
              <a:rPr lang="vi-VN" sz="2400" b="1" kern="0" dirty="0">
                <a:solidFill>
                  <a:srgbClr val="080CB8"/>
                </a:solidFill>
                <a:latin typeface="Times New Roman" panose="02020603050405020304" pitchFamily="18" charset="0"/>
                <a:ea typeface="Times New Roman" panose="02020603050405020304" pitchFamily="18" charset="0"/>
              </a:rPr>
              <a:t>. </a:t>
            </a:r>
            <a:endParaRPr lang="en-US" sz="2400" b="1" kern="0" dirty="0">
              <a:solidFill>
                <a:srgbClr val="080CB8"/>
              </a:solidFill>
              <a:latin typeface="Times New Roman" panose="02020603050405020304" pitchFamily="18" charset="0"/>
              <a:ea typeface="Times New Roman" panose="02020603050405020304" pitchFamily="18" charset="0"/>
            </a:endParaRPr>
          </a:p>
          <a:p>
            <a:pPr algn="just"/>
            <a:r>
              <a:rPr lang="en-US" sz="2400" b="1" kern="0" dirty="0">
                <a:solidFill>
                  <a:srgbClr val="0000FF"/>
                </a:solidFill>
                <a:latin typeface="Times New Roman" panose="02020603050405020304" pitchFamily="18" charset="0"/>
                <a:ea typeface="Times New Roman" panose="02020603050405020304" pitchFamily="18" charset="0"/>
              </a:rPr>
              <a:t>- </a:t>
            </a:r>
            <a:r>
              <a:rPr lang="vi-VN" sz="2400" b="1" kern="0" dirty="0">
                <a:solidFill>
                  <a:srgbClr val="0000FF"/>
                </a:solidFill>
                <a:latin typeface="Times New Roman" panose="02020603050405020304" pitchFamily="18" charset="0"/>
                <a:ea typeface="Times New Roman" panose="02020603050405020304" pitchFamily="18" charset="0"/>
              </a:rPr>
              <a:t>Do đó, Luật BHXH năm 2024 quy định người lao động tham gia BHXH tự nguyện (bao gồm cả lao động nữ và lao động nam) khi sinh con nếu đáp ứng đủ điều kiện (đóng BHXH </a:t>
            </a:r>
            <a:r>
              <a:rPr lang="en-US" sz="2400" b="1" kern="0" dirty="0">
                <a:solidFill>
                  <a:srgbClr val="0000FF"/>
                </a:solidFill>
                <a:latin typeface="Times New Roman" panose="02020603050405020304" pitchFamily="18" charset="0"/>
                <a:ea typeface="Times New Roman" panose="02020603050405020304" pitchFamily="18" charset="0"/>
              </a:rPr>
              <a:t>TN </a:t>
            </a:r>
            <a:r>
              <a:rPr lang="vi-VN" sz="2400" b="1" kern="0" dirty="0">
                <a:solidFill>
                  <a:srgbClr val="0000FF"/>
                </a:solidFill>
                <a:latin typeface="Times New Roman" panose="02020603050405020304" pitchFamily="18" charset="0"/>
                <a:ea typeface="Times New Roman" panose="02020603050405020304" pitchFamily="18" charset="0"/>
              </a:rPr>
              <a:t>từ đủ 06 tháng trở lên trong thời gian 12 tháng trước khi sinh con) thì được hưởng trợ cấp </a:t>
            </a:r>
            <a:r>
              <a:rPr lang="en-US" sz="2400" b="1" kern="0" dirty="0" err="1">
                <a:solidFill>
                  <a:srgbClr val="0000FF"/>
                </a:solidFill>
                <a:latin typeface="Times New Roman" panose="02020603050405020304" pitchFamily="18" charset="0"/>
                <a:ea typeface="Times New Roman" panose="02020603050405020304" pitchFamily="18" charset="0"/>
              </a:rPr>
              <a:t>thai</a:t>
            </a:r>
            <a:r>
              <a:rPr lang="en-US" sz="2400" b="1" kern="0" dirty="0">
                <a:solidFill>
                  <a:srgbClr val="0000FF"/>
                </a:solidFill>
                <a:latin typeface="Times New Roman" panose="02020603050405020304" pitchFamily="18" charset="0"/>
                <a:ea typeface="Times New Roman" panose="02020603050405020304" pitchFamily="18" charset="0"/>
              </a:rPr>
              <a:t> </a:t>
            </a:r>
            <a:r>
              <a:rPr lang="en-US" sz="2400" b="1" kern="0" dirty="0" err="1">
                <a:solidFill>
                  <a:srgbClr val="0000FF"/>
                </a:solidFill>
                <a:latin typeface="Times New Roman" panose="02020603050405020304" pitchFamily="18" charset="0"/>
                <a:ea typeface="Times New Roman" panose="02020603050405020304" pitchFamily="18" charset="0"/>
              </a:rPr>
              <a:t>sản</a:t>
            </a:r>
            <a:r>
              <a:rPr lang="vi-VN" sz="2400" b="1" kern="0" dirty="0">
                <a:solidFill>
                  <a:srgbClr val="0000FF"/>
                </a:solidFill>
                <a:latin typeface="Times New Roman" panose="02020603050405020304" pitchFamily="18" charset="0"/>
                <a:ea typeface="Times New Roman" panose="02020603050405020304" pitchFamily="18" charset="0"/>
              </a:rPr>
              <a:t>.</a:t>
            </a:r>
            <a:endParaRPr lang="en-US" sz="2400" b="1" kern="0" dirty="0">
              <a:solidFill>
                <a:srgbClr val="0000FF"/>
              </a:solidFill>
              <a:latin typeface="Times New Roman" panose="02020603050405020304" pitchFamily="18" charset="0"/>
              <a:ea typeface="Times New Roman" panose="02020603050405020304" pitchFamily="18" charset="0"/>
            </a:endParaRPr>
          </a:p>
          <a:p>
            <a:pPr algn="just"/>
            <a:r>
              <a:rPr lang="en-US" sz="2400" b="1" kern="0" dirty="0">
                <a:solidFill>
                  <a:srgbClr val="FF0000"/>
                </a:solidFill>
                <a:latin typeface="Times New Roman" panose="02020603050405020304" pitchFamily="18" charset="0"/>
                <a:ea typeface="Times New Roman" panose="02020603050405020304" pitchFamily="18" charset="0"/>
              </a:rPr>
              <a:t>- </a:t>
            </a:r>
            <a:r>
              <a:rPr lang="vi-VN" sz="2400" b="1" kern="0" dirty="0">
                <a:solidFill>
                  <a:srgbClr val="FF0000"/>
                </a:solidFill>
                <a:latin typeface="Times New Roman" panose="02020603050405020304" pitchFamily="18" charset="0"/>
                <a:ea typeface="Times New Roman" panose="02020603050405020304" pitchFamily="18" charset="0"/>
              </a:rPr>
              <a:t>Kinh phí thực hiện trợ cấp này do Ngân sách nhà nước bảo đảm</a:t>
            </a:r>
            <a:r>
              <a:rPr lang="en-US" sz="2400" b="1" kern="0" dirty="0">
                <a:solidFill>
                  <a:srgbClr val="FF0000"/>
                </a:solidFill>
                <a:latin typeface="Times New Roman" panose="02020603050405020304" pitchFamily="18" charset="0"/>
                <a:ea typeface="Times New Roman" panose="02020603050405020304" pitchFamily="18" charset="0"/>
              </a:rPr>
              <a:t> </a:t>
            </a:r>
            <a:r>
              <a:rPr lang="vi-VN" sz="2400" b="1" kern="0" dirty="0">
                <a:solidFill>
                  <a:srgbClr val="0000FF"/>
                </a:solidFill>
                <a:latin typeface="Times New Roman" panose="02020603050405020304" pitchFamily="18" charset="0"/>
                <a:ea typeface="Times New Roman" panose="02020603050405020304" pitchFamily="18" charset="0"/>
              </a:rPr>
              <a:t>và Chính phủ quyết định điều chỉnh mức trợ cấp thai sản phù hợp với điều kiện phát triển kinh tế - xã hội và khả năng của ngân sách nhà nước từng thời kỳ.</a:t>
            </a:r>
            <a:endParaRPr lang="en-US" sz="2400" b="1" kern="0" dirty="0">
              <a:solidFill>
                <a:srgbClr val="0000FF"/>
              </a:solidFill>
              <a:latin typeface="Times New Roman" panose="02020603050405020304" pitchFamily="18" charset="0"/>
              <a:ea typeface="Times New Roman" panose="02020603050405020304" pitchFamily="18" charset="0"/>
            </a:endParaRPr>
          </a:p>
        </p:txBody>
      </p:sp>
      <p:sp>
        <p:nvSpPr>
          <p:cNvPr id="9" name="Rectangle 8"/>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600004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706557" y="1424644"/>
            <a:ext cx="9329670" cy="461665"/>
          </a:xfrm>
          <a:prstGeom prst="rect">
            <a:avLst/>
          </a:prstGeom>
        </p:spPr>
        <p:txBody>
          <a:bodyPr wrap="none">
            <a:spAutoFit/>
          </a:bodyPr>
          <a:lstStyle/>
          <a:p>
            <a:r>
              <a:rPr lang="en-US" sz="2400" b="1" dirty="0">
                <a:solidFill>
                  <a:srgbClr val="0000FF"/>
                </a:solidFill>
                <a:latin typeface="Times New Roman" panose="02020603050405020304" pitchFamily="18" charset="0"/>
                <a:cs typeface="Times New Roman" panose="02020603050405020304" pitchFamily="18" charset="0"/>
              </a:rPr>
              <a:t>b. </a:t>
            </a:r>
            <a:r>
              <a:rPr lang="en-US" sz="2400" b="1" dirty="0" err="1">
                <a:solidFill>
                  <a:srgbClr val="0000FF"/>
                </a:solidFill>
                <a:latin typeface="Times New Roman" panose="02020603050405020304" pitchFamily="18" charset="0"/>
                <a:cs typeface="Times New Roman" panose="02020603050405020304" pitchFamily="18" charset="0"/>
              </a:rPr>
              <a:t>Bổ</a:t>
            </a:r>
            <a:r>
              <a:rPr lang="en-US" sz="2400" b="1" dirty="0">
                <a:solidFill>
                  <a:srgbClr val="0000FF"/>
                </a:solidFill>
                <a:latin typeface="Times New Roman" panose="02020603050405020304" pitchFamily="18" charset="0"/>
                <a:cs typeface="Times New Roman" panose="02020603050405020304" pitchFamily="18" charset="0"/>
              </a:rPr>
              <a:t> sung </a:t>
            </a:r>
            <a:r>
              <a:rPr lang="en-US" sz="2400" b="1" dirty="0" err="1">
                <a:solidFill>
                  <a:srgbClr val="0000FF"/>
                </a:solidFill>
                <a:latin typeface="Times New Roman" panose="02020603050405020304" pitchFamily="18" charset="0"/>
                <a:cs typeface="Times New Roman" panose="02020603050405020304" pitchFamily="18" charset="0"/>
              </a:rPr>
              <a:t>hưởng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chế</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độ</a:t>
            </a:r>
            <a:r>
              <a:rPr lang="en-US" sz="2400" b="1" dirty="0">
                <a:solidFill>
                  <a:srgbClr val="0000FF"/>
                </a:solidFill>
                <a:latin typeface="Times New Roman" panose="02020603050405020304" pitchFamily="18" charset="0"/>
                <a:cs typeface="Times New Roman" panose="02020603050405020304" pitchFamily="18" charset="0"/>
              </a:rPr>
              <a:t> TNLĐ </a:t>
            </a:r>
            <a:r>
              <a:rPr lang="en-US" sz="2400" b="1" dirty="0" err="1">
                <a:solidFill>
                  <a:srgbClr val="0000FF"/>
                </a:solidFill>
                <a:latin typeface="Times New Roman" panose="02020603050405020304" pitchFamily="18" charset="0"/>
                <a:cs typeface="Times New Roman" panose="02020603050405020304" pitchFamily="18" charset="0"/>
              </a:rPr>
              <a:t>theo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Luật</a:t>
            </a:r>
            <a:r>
              <a:rPr lang="en-US" sz="2400" b="1" dirty="0">
                <a:solidFill>
                  <a:srgbClr val="0000FF"/>
                </a:solidFill>
                <a:latin typeface="Times New Roman" panose="02020603050405020304" pitchFamily="18" charset="0"/>
                <a:cs typeface="Times New Roman" panose="02020603050405020304" pitchFamily="18" charset="0"/>
              </a:rPr>
              <a:t> An </a:t>
            </a:r>
            <a:r>
              <a:rPr lang="en-US" sz="2400" b="1" dirty="0" err="1">
                <a:solidFill>
                  <a:srgbClr val="0000FF"/>
                </a:solidFill>
                <a:latin typeface="Times New Roman" panose="02020603050405020304" pitchFamily="18" charset="0"/>
                <a:cs typeface="Times New Roman" panose="02020603050405020304" pitchFamily="18" charset="0"/>
              </a:rPr>
              <a:t>toàn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vệ</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sinh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lao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động</a:t>
            </a:r>
            <a:r>
              <a:rPr lang="en-US" sz="2400" b="1" dirty="0" smtClean="0">
                <a:solidFill>
                  <a:srgbClr val="0000FF"/>
                </a:solidFill>
                <a:latin typeface="Times New Roman" panose="02020603050405020304" pitchFamily="18" charset="0"/>
                <a:cs typeface="Times New Roman" panose="02020603050405020304" pitchFamily="18" charset="0"/>
              </a:rPr>
              <a:t>:</a:t>
            </a:r>
            <a:endParaRPr lang="en-US" sz="2400" b="1" dirty="0">
              <a:solidFill>
                <a:srgbClr val="0000FF"/>
              </a:solidFill>
              <a:latin typeface="Times New Roman" panose="02020603050405020304" pitchFamily="18" charset="0"/>
              <a:cs typeface="Times New Roman" panose="02020603050405020304" pitchFamily="18" charset="0"/>
            </a:endParaRPr>
          </a:p>
        </p:txBody>
      </p:sp>
      <p:sp>
        <p:nvSpPr>
          <p:cNvPr id="28" name="Google Shape;408;p26"/>
          <p:cNvSpPr txBox="1">
            <a:spLocks/>
          </p:cNvSpPr>
          <p:nvPr/>
        </p:nvSpPr>
        <p:spPr>
          <a:xfrm>
            <a:off x="1080905" y="3032049"/>
            <a:ext cx="3493680" cy="3160954"/>
          </a:xfrm>
          <a:prstGeom prst="rect">
            <a:avLst/>
          </a:prstGeom>
        </p:spPr>
        <p:txBody>
          <a:bodyPr spcFirstLastPara="1" vert="horz" wrap="square" lIns="91425" tIns="91425" rIns="91425" bIns="91425"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600"/>
              </a:spcBef>
              <a:spcAft>
                <a:spcPts val="1000"/>
              </a:spcAft>
              <a:buNone/>
            </a:pPr>
            <a:r>
              <a:rPr lang="en-US" b="1" dirty="0" smtClean="0">
                <a:solidFill>
                  <a:srgbClr val="FF0000"/>
                </a:solidFill>
                <a:latin typeface="Times New Roman" panose="02020603050405020304" pitchFamily="18" charset="0"/>
                <a:cs typeface="Times New Roman" panose="02020603050405020304" pitchFamily="18" charset="0"/>
              </a:rPr>
              <a:t>1. </a:t>
            </a:r>
            <a:r>
              <a:rPr lang="vi-VN" b="1" dirty="0" smtClean="0">
                <a:solidFill>
                  <a:srgbClr val="FF0000"/>
                </a:solidFill>
                <a:latin typeface="Times New Roman" panose="02020603050405020304" pitchFamily="18" charset="0"/>
                <a:cs typeface="Times New Roman" panose="02020603050405020304" pitchFamily="18" charset="0"/>
              </a:rPr>
              <a:t>Thai sản</a:t>
            </a:r>
            <a:r>
              <a:rPr lang="en-US" b="1" dirty="0" smtClean="0">
                <a:solidFill>
                  <a:srgbClr val="FF0000"/>
                </a:solidFill>
                <a:latin typeface="Times New Roman" panose="02020603050405020304" pitchFamily="18" charset="0"/>
                <a:cs typeface="Times New Roman" panose="02020603050405020304" pitchFamily="18" charset="0"/>
              </a:rPr>
              <a:t>:</a:t>
            </a:r>
            <a:endParaRPr lang="vi-VN" b="1" dirty="0">
              <a:solidFill>
                <a:srgbClr val="FF0000"/>
              </a:solidFill>
              <a:latin typeface="Times New Roman" panose="02020603050405020304" pitchFamily="18" charset="0"/>
              <a:cs typeface="Times New Roman" panose="02020603050405020304" pitchFamily="18" charset="0"/>
            </a:endParaRPr>
          </a:p>
          <a:p>
            <a:pPr marL="0" indent="0" algn="just">
              <a:spcBef>
                <a:spcPts val="600"/>
              </a:spcBef>
              <a:spcAft>
                <a:spcPts val="1000"/>
              </a:spcAft>
              <a:buFont typeface="Arial" panose="020B0604020202020204" pitchFamily="34" charset="0"/>
              <a:buNone/>
            </a:pPr>
            <a:r>
              <a:rPr lang="en" sz="1900" dirty="0" smtClean="0">
                <a:solidFill>
                  <a:srgbClr val="FF0000"/>
                </a:solidFill>
                <a:latin typeface="Times New Roman" panose="02020603050405020304" pitchFamily="18" charset="0"/>
                <a:cs typeface="Times New Roman" panose="02020603050405020304" pitchFamily="18" charset="0"/>
              </a:rPr>
              <a:t>- </a:t>
            </a:r>
            <a:r>
              <a:rPr lang="en" sz="1900" b="1" dirty="0">
                <a:solidFill>
                  <a:srgbClr val="0000FF"/>
                </a:solidFill>
                <a:latin typeface="Times New Roman" panose="02020603050405020304" pitchFamily="18" charset="0"/>
                <a:cs typeface="Times New Roman" panose="02020603050405020304" pitchFamily="18" charset="0"/>
              </a:rPr>
              <a:t>Trợ cấp </a:t>
            </a:r>
            <a:r>
              <a:rPr lang="en" sz="1900" b="1" dirty="0" smtClean="0">
                <a:solidFill>
                  <a:srgbClr val="FF0000"/>
                </a:solidFill>
                <a:latin typeface="Times New Roman" panose="02020603050405020304" pitchFamily="18" charset="0"/>
                <a:cs typeface="Times New Roman" panose="02020603050405020304" pitchFamily="18" charset="0"/>
              </a:rPr>
              <a:t>2 </a:t>
            </a:r>
            <a:r>
              <a:rPr lang="en" sz="1900" b="1" dirty="0">
                <a:solidFill>
                  <a:srgbClr val="FF0000"/>
                </a:solidFill>
                <a:latin typeface="Times New Roman" panose="02020603050405020304" pitchFamily="18" charset="0"/>
                <a:cs typeface="Times New Roman" panose="02020603050405020304" pitchFamily="18" charset="0"/>
              </a:rPr>
              <a:t>triệu đồng </a:t>
            </a:r>
            <a:r>
              <a:rPr lang="en" sz="1900" b="1" dirty="0">
                <a:solidFill>
                  <a:srgbClr val="0000FF"/>
                </a:solidFill>
                <a:latin typeface="Times New Roman" panose="02020603050405020304" pitchFamily="18" charset="0"/>
                <a:cs typeface="Times New Roman" panose="02020603050405020304" pitchFamily="18" charset="0"/>
              </a:rPr>
              <a:t>cho mỗi con sinh ra và mỗi thai 22 tuần trở lên chết trong tử cung hoặc bị chết khi chuyển dạ;</a:t>
            </a:r>
          </a:p>
          <a:p>
            <a:pPr marL="0" indent="0" algn="just">
              <a:spcBef>
                <a:spcPts val="600"/>
              </a:spcBef>
              <a:spcAft>
                <a:spcPts val="1000"/>
              </a:spcAft>
              <a:buFont typeface="Arial" panose="020B0604020202020204" pitchFamily="34" charset="0"/>
              <a:buNone/>
            </a:pPr>
            <a:r>
              <a:rPr lang="en" sz="1900" b="1" dirty="0">
                <a:solidFill>
                  <a:srgbClr val="0000FF"/>
                </a:solidFill>
                <a:latin typeface="Times New Roman" panose="02020603050405020304" pitchFamily="18" charset="0"/>
                <a:cs typeface="Times New Roman" panose="02020603050405020304" pitchFamily="18" charset="0"/>
              </a:rPr>
              <a:t>- LĐ nữ là dân tộc thiểu số hoặc chồng là dân tộc thiểu số thuộc hộ nghèo</a:t>
            </a:r>
            <a:r>
              <a:rPr lang="en" sz="1900" dirty="0">
                <a:solidFill>
                  <a:srgbClr val="0000FF"/>
                </a:solidFill>
                <a:latin typeface="Times New Roman" panose="02020603050405020304" pitchFamily="18" charset="0"/>
                <a:cs typeface="Times New Roman" panose="02020603050405020304" pitchFamily="18" charset="0"/>
              </a:rPr>
              <a:t>: đủ ĐK hưởng chế độ thai sản theo Luật BHXH vẫn được CP hỗ trợ th</a:t>
            </a:r>
            <a:r>
              <a:rPr lang="en-US" sz="1900" dirty="0" err="1">
                <a:solidFill>
                  <a:srgbClr val="0000FF"/>
                </a:solidFill>
                <a:latin typeface="Times New Roman" panose="02020603050405020304" pitchFamily="18" charset="0"/>
                <a:cs typeface="Times New Roman" panose="02020603050405020304" pitchFamily="18" charset="0"/>
              </a:rPr>
              <a:t>êm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chính</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sách</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khác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theo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định</a:t>
            </a:r>
            <a:r>
              <a:rPr lang="en-US" sz="1900" dirty="0">
                <a:solidFill>
                  <a:srgbClr val="0000FF"/>
                </a:solidFill>
                <a:latin typeface="Times New Roman" panose="02020603050405020304" pitchFamily="18" charset="0"/>
                <a:cs typeface="Times New Roman" panose="02020603050405020304" pitchFamily="18" charset="0"/>
              </a:rPr>
              <a:t> </a:t>
            </a:r>
            <a:r>
              <a:rPr lang="en-US" sz="1400" b="1" dirty="0">
                <a:solidFill>
                  <a:srgbClr val="FF0000"/>
                </a:solidFill>
                <a:latin typeface="Times New Roman" panose="02020603050405020304" pitchFamily="18" charset="0"/>
                <a:cs typeface="Times New Roman" panose="02020603050405020304" pitchFamily="18" charset="0"/>
              </a:rPr>
              <a:t>(</a:t>
            </a:r>
            <a:r>
              <a:rPr lang="en-US" sz="1400" b="1" dirty="0" err="1">
                <a:solidFill>
                  <a:srgbClr val="FF0000"/>
                </a:solidFill>
                <a:latin typeface="Times New Roman" panose="02020603050405020304" pitchFamily="18" charset="0"/>
                <a:cs typeface="Times New Roman" panose="02020603050405020304" pitchFamily="18" charset="0"/>
              </a:rPr>
              <a:t>Điều</a:t>
            </a:r>
            <a:r>
              <a:rPr lang="en-US" sz="1400" b="1" dirty="0">
                <a:solidFill>
                  <a:srgbClr val="FF0000"/>
                </a:solidFill>
                <a:latin typeface="Times New Roman" panose="02020603050405020304" pitchFamily="18" charset="0"/>
                <a:cs typeface="Times New Roman" panose="02020603050405020304" pitchFamily="18" charset="0"/>
              </a:rPr>
              <a:t> 95).</a:t>
            </a:r>
            <a:endParaRPr lang="vi-VN" sz="1400" b="1" dirty="0">
              <a:solidFill>
                <a:srgbClr val="FF0000"/>
              </a:solidFill>
              <a:latin typeface="Times New Roman" panose="02020603050405020304" pitchFamily="18" charset="0"/>
              <a:cs typeface="Times New Roman" panose="02020603050405020304" pitchFamily="18" charset="0"/>
            </a:endParaRPr>
          </a:p>
          <a:p>
            <a:pPr marL="0" indent="0" algn="just">
              <a:spcBef>
                <a:spcPts val="600"/>
              </a:spcBef>
              <a:spcAft>
                <a:spcPts val="1000"/>
              </a:spcAft>
              <a:buFont typeface="Arial" panose="020B0604020202020204" pitchFamily="34" charset="0"/>
              <a:buNone/>
            </a:pPr>
            <a:endParaRPr lang="en" sz="1900" dirty="0">
              <a:solidFill>
                <a:srgbClr val="3F5378"/>
              </a:solidFill>
            </a:endParaRPr>
          </a:p>
        </p:txBody>
      </p:sp>
      <p:sp>
        <p:nvSpPr>
          <p:cNvPr id="53" name="TextBox 52"/>
          <p:cNvSpPr txBox="1"/>
          <p:nvPr/>
        </p:nvSpPr>
        <p:spPr>
          <a:xfrm>
            <a:off x="4844753" y="4346527"/>
            <a:ext cx="7000874" cy="1631216"/>
          </a:xfrm>
          <a:prstGeom prst="rect">
            <a:avLst/>
          </a:prstGeom>
          <a:noFill/>
        </p:spPr>
        <p:txBody>
          <a:bodyPr wrap="square" rtlCol="0">
            <a:spAutoFit/>
          </a:bodyPr>
          <a:lstStyle/>
          <a:p>
            <a:pPr algn="just"/>
            <a:r>
              <a:rPr lang="en-US" sz="2000" b="1" dirty="0" err="1">
                <a:solidFill>
                  <a:srgbClr val="FF0000"/>
                </a:solidFill>
                <a:latin typeface="Times New Roman" panose="02020603050405020304" pitchFamily="18" charset="0"/>
                <a:ea typeface="Roboto Condensed" panose="020B0604020202020204" charset="0"/>
                <a:cs typeface="Times New Roman" panose="02020603050405020304" pitchFamily="18" charset="0"/>
              </a:rPr>
              <a:t>Điều</a:t>
            </a:r>
            <a:r>
              <a:rPr lang="en-US" sz="2000" b="1"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 </a:t>
            </a:r>
            <a:r>
              <a:rPr lang="en-US" sz="2000" b="1" dirty="0" err="1">
                <a:solidFill>
                  <a:srgbClr val="FF0000"/>
                </a:solidFill>
                <a:latin typeface="Times New Roman" panose="02020603050405020304" pitchFamily="18" charset="0"/>
                <a:ea typeface="Roboto Condensed" panose="020B0604020202020204" charset="0"/>
                <a:cs typeface="Times New Roman" panose="02020603050405020304" pitchFamily="18" charset="0"/>
              </a:rPr>
              <a:t>khoản</a:t>
            </a:r>
            <a:r>
              <a:rPr lang="en-US" sz="2000" b="1"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 </a:t>
            </a:r>
            <a:r>
              <a:rPr lang="en-US" sz="2000" b="1" dirty="0" err="1">
                <a:solidFill>
                  <a:srgbClr val="FF0000"/>
                </a:solidFill>
                <a:latin typeface="Times New Roman" panose="02020603050405020304" pitchFamily="18" charset="0"/>
                <a:ea typeface="Roboto Condensed" panose="020B0604020202020204" charset="0"/>
                <a:cs typeface="Times New Roman" panose="02020603050405020304" pitchFamily="18" charset="0"/>
              </a:rPr>
              <a:t>chuyển</a:t>
            </a:r>
            <a:r>
              <a:rPr lang="en-US" sz="2000" b="1"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 </a:t>
            </a:r>
            <a:r>
              <a:rPr lang="en-US" sz="2000" b="1" dirty="0" err="1">
                <a:solidFill>
                  <a:srgbClr val="FF0000"/>
                </a:solidFill>
                <a:latin typeface="Times New Roman" panose="02020603050405020304" pitchFamily="18" charset="0"/>
                <a:ea typeface="Roboto Condensed" panose="020B0604020202020204" charset="0"/>
                <a:cs typeface="Times New Roman" panose="02020603050405020304" pitchFamily="18" charset="0"/>
              </a:rPr>
              <a:t>tiếp</a:t>
            </a:r>
            <a:r>
              <a:rPr lang="en-US" sz="2000" b="1"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 </a:t>
            </a:r>
            <a:r>
              <a:rPr lang="en-US" b="1"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(K9 Đ 141)</a:t>
            </a:r>
            <a:r>
              <a:rPr lang="en-US" sz="2000" b="1"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 </a:t>
            </a:r>
            <a:r>
              <a:rPr lang="vi-VN" sz="2000" b="1" dirty="0">
                <a:latin typeface="Times New Roman" panose="02020603050405020304" pitchFamily="18" charset="0"/>
                <a:ea typeface="Roboto Condensed" panose="020B0604020202020204" charset="0"/>
                <a:cs typeface="Times New Roman" panose="02020603050405020304" pitchFamily="18" charset="0"/>
              </a:rPr>
              <a:t>Người tham gia BHXH tự nguyện trước ngày 01 tháng 01 năm 2021 và đủ 20 năm đóng BHXH tự nguyện trở lên thì được hưởng lương hưu khi đủ 60 tuổi đối với nam, đủ 55 tuổi đối với nữ</a:t>
            </a:r>
            <a:r>
              <a:rPr lang="en-US" sz="2000" b="1" dirty="0">
                <a:latin typeface="Times New Roman" panose="02020603050405020304" pitchFamily="18" charset="0"/>
                <a:ea typeface="Roboto Condensed" panose="020B0604020202020204" charset="0"/>
                <a:cs typeface="Times New Roman" panose="02020603050405020304" pitchFamily="18" charset="0"/>
              </a:rPr>
              <a:t>, </a:t>
            </a:r>
            <a:r>
              <a:rPr lang="vi-VN" sz="2000" b="1" dirty="0">
                <a:latin typeface="Times New Roman" panose="02020603050405020304" pitchFamily="18" charset="0"/>
                <a:cs typeface="Times New Roman" panose="02020603050405020304" pitchFamily="18" charset="0"/>
              </a:rPr>
              <a:t>trừ trường hợp </a:t>
            </a:r>
            <a:r>
              <a:rPr lang="en-US" sz="2000" b="1" dirty="0">
                <a:latin typeface="Times New Roman" panose="02020603050405020304" pitchFamily="18" charset="0"/>
                <a:cs typeface="Times New Roman" panose="02020603050405020304" pitchFamily="18" charset="0"/>
              </a:rPr>
              <a:t>NLĐ</a:t>
            </a:r>
            <a:r>
              <a:rPr lang="vi-VN" sz="2000" b="1" dirty="0">
                <a:latin typeface="Times New Roman" panose="02020603050405020304" pitchFamily="18" charset="0"/>
                <a:cs typeface="Times New Roman" panose="02020603050405020304" pitchFamily="18" charset="0"/>
              </a:rPr>
              <a:t> có nguyện vọng hưởng lương hưu theo quy định tại Điều 98 </a:t>
            </a:r>
            <a:endParaRPr lang="vi-VN" sz="2000" b="1" dirty="0">
              <a:latin typeface="Times New Roman" panose="02020603050405020304" pitchFamily="18" charset="0"/>
              <a:ea typeface="Roboto Condensed" panose="020B0604020202020204" charset="0"/>
              <a:cs typeface="Times New Roman" panose="02020603050405020304" pitchFamily="18" charset="0"/>
            </a:endParaRPr>
          </a:p>
        </p:txBody>
      </p:sp>
      <p:sp>
        <p:nvSpPr>
          <p:cNvPr id="2" name="Rectangle 1"/>
          <p:cNvSpPr/>
          <p:nvPr/>
        </p:nvSpPr>
        <p:spPr>
          <a:xfrm>
            <a:off x="897845" y="2016294"/>
            <a:ext cx="5864554" cy="400110"/>
          </a:xfrm>
          <a:prstGeom prst="rect">
            <a:avLst/>
          </a:prstGeom>
        </p:spPr>
        <p:txBody>
          <a:bodyPr wrap="none">
            <a:spAutoFit/>
          </a:bodyPr>
          <a:lstStyle/>
          <a:p>
            <a:r>
              <a:rPr lang="en-US" sz="2000" b="1" dirty="0" err="1">
                <a:solidFill>
                  <a:srgbClr val="0000FF"/>
                </a:solidFill>
                <a:latin typeface="Times New Roman" panose="02020603050405020304" pitchFamily="18" charset="0"/>
                <a:cs typeface="Times New Roman" panose="02020603050405020304" pitchFamily="18" charset="0"/>
              </a:rPr>
              <a:t>Như</a:t>
            </a:r>
            <a:r>
              <a:rPr lang="en-US" sz="2000" b="1" dirty="0">
                <a:solidFill>
                  <a:srgbClr val="0000FF"/>
                </a:solidFill>
                <a:latin typeface="Times New Roman" panose="02020603050405020304" pitchFamily="18" charset="0"/>
                <a:cs typeface="Times New Roman" panose="02020603050405020304" pitchFamily="18" charset="0"/>
              </a:rPr>
              <a:t> </a:t>
            </a:r>
            <a:r>
              <a:rPr lang="en-US" sz="2000" b="1" dirty="0" err="1">
                <a:solidFill>
                  <a:srgbClr val="0000FF"/>
                </a:solidFill>
                <a:latin typeface="Times New Roman" panose="02020603050405020304" pitchFamily="18" charset="0"/>
                <a:cs typeface="Times New Roman" panose="02020603050405020304" pitchFamily="18" charset="0"/>
              </a:rPr>
              <a:t>vậy</a:t>
            </a:r>
            <a:r>
              <a:rPr lang="en-US" sz="2000" b="1" dirty="0">
                <a:solidFill>
                  <a:srgbClr val="0000FF"/>
                </a:solidFill>
                <a:latin typeface="Times New Roman" panose="02020603050405020304" pitchFamily="18" charset="0"/>
                <a:cs typeface="Times New Roman" panose="02020603050405020304" pitchFamily="18" charset="0"/>
              </a:rPr>
              <a:t>, </a:t>
            </a:r>
            <a:r>
              <a:rPr lang="en-US" sz="2000" b="1" dirty="0" err="1">
                <a:solidFill>
                  <a:srgbClr val="0000FF"/>
                </a:solidFill>
                <a:latin typeface="Times New Roman" panose="02020603050405020304" pitchFamily="18" charset="0"/>
                <a:cs typeface="Times New Roman" panose="02020603050405020304" pitchFamily="18" charset="0"/>
              </a:rPr>
              <a:t>tham</a:t>
            </a:r>
            <a:r>
              <a:rPr lang="en-US" sz="2000" b="1" dirty="0">
                <a:solidFill>
                  <a:srgbClr val="0000FF"/>
                </a:solidFill>
                <a:latin typeface="Times New Roman" panose="02020603050405020304" pitchFamily="18" charset="0"/>
                <a:cs typeface="Times New Roman" panose="02020603050405020304" pitchFamily="18" charset="0"/>
              </a:rPr>
              <a:t> </a:t>
            </a:r>
            <a:r>
              <a:rPr lang="en-US" sz="2000" b="1" dirty="0" err="1">
                <a:solidFill>
                  <a:srgbClr val="0000FF"/>
                </a:solidFill>
                <a:latin typeface="Times New Roman" panose="02020603050405020304" pitchFamily="18" charset="0"/>
                <a:cs typeface="Times New Roman" panose="02020603050405020304" pitchFamily="18" charset="0"/>
              </a:rPr>
              <a:t>gia</a:t>
            </a:r>
            <a:r>
              <a:rPr lang="en-US" sz="2000" b="1" dirty="0">
                <a:solidFill>
                  <a:srgbClr val="0000FF"/>
                </a:solidFill>
                <a:latin typeface="Times New Roman" panose="02020603050405020304" pitchFamily="18" charset="0"/>
                <a:cs typeface="Times New Roman" panose="02020603050405020304" pitchFamily="18" charset="0"/>
              </a:rPr>
              <a:t> BHXH TN </a:t>
            </a:r>
            <a:r>
              <a:rPr lang="en-US" sz="2000" b="1" dirty="0" err="1">
                <a:solidFill>
                  <a:srgbClr val="0000FF"/>
                </a:solidFill>
                <a:latin typeface="Times New Roman" panose="02020603050405020304" pitchFamily="18" charset="0"/>
                <a:cs typeface="Times New Roman" panose="02020603050405020304" pitchFamily="18" charset="0"/>
              </a:rPr>
              <a:t>được</a:t>
            </a:r>
            <a:r>
              <a:rPr lang="en-US" sz="2000" b="1" dirty="0">
                <a:solidFill>
                  <a:srgbClr val="0000FF"/>
                </a:solidFill>
                <a:latin typeface="Times New Roman" panose="02020603050405020304" pitchFamily="18" charset="0"/>
                <a:cs typeface="Times New Roman" panose="02020603050405020304" pitchFamily="18" charset="0"/>
              </a:rPr>
              <a:t> </a:t>
            </a:r>
            <a:r>
              <a:rPr lang="en-US" sz="2000" b="1" dirty="0" err="1">
                <a:solidFill>
                  <a:srgbClr val="0000FF"/>
                </a:solidFill>
                <a:latin typeface="Times New Roman" panose="02020603050405020304" pitchFamily="18" charset="0"/>
                <a:cs typeface="Times New Roman" panose="02020603050405020304" pitchFamily="18" charset="0"/>
              </a:rPr>
              <a:t>hưởng</a:t>
            </a:r>
            <a:r>
              <a:rPr lang="en-US" sz="2000" b="1" dirty="0">
                <a:solidFill>
                  <a:srgbClr val="0000FF"/>
                </a:solidFill>
                <a:latin typeface="Times New Roman" panose="02020603050405020304" pitchFamily="18" charset="0"/>
                <a:cs typeface="Times New Roman" panose="02020603050405020304" pitchFamily="18" charset="0"/>
              </a:rPr>
              <a:t> 4 </a:t>
            </a:r>
            <a:r>
              <a:rPr lang="en-US" sz="2000" b="1" dirty="0" err="1">
                <a:solidFill>
                  <a:srgbClr val="0000FF"/>
                </a:solidFill>
                <a:latin typeface="Times New Roman" panose="02020603050405020304" pitchFamily="18" charset="0"/>
                <a:cs typeface="Times New Roman" panose="02020603050405020304" pitchFamily="18" charset="0"/>
              </a:rPr>
              <a:t>chế</a:t>
            </a:r>
            <a:r>
              <a:rPr lang="en-US" sz="2000" b="1" dirty="0">
                <a:solidFill>
                  <a:srgbClr val="0000FF"/>
                </a:solidFill>
                <a:latin typeface="Times New Roman" panose="02020603050405020304" pitchFamily="18" charset="0"/>
                <a:cs typeface="Times New Roman" panose="02020603050405020304" pitchFamily="18" charset="0"/>
              </a:rPr>
              <a:t> </a:t>
            </a:r>
            <a:r>
              <a:rPr lang="en-US" sz="2000" b="1" dirty="0" err="1">
                <a:solidFill>
                  <a:srgbClr val="0000FF"/>
                </a:solidFill>
                <a:latin typeface="Times New Roman" panose="02020603050405020304" pitchFamily="18" charset="0"/>
                <a:cs typeface="Times New Roman" panose="02020603050405020304" pitchFamily="18" charset="0"/>
              </a:rPr>
              <a:t>độ</a:t>
            </a:r>
            <a:r>
              <a:rPr lang="en-US" sz="2000" b="1" dirty="0">
                <a:solidFill>
                  <a:srgbClr val="0000FF"/>
                </a:solidFill>
                <a:latin typeface="Times New Roman" panose="02020603050405020304" pitchFamily="18" charset="0"/>
                <a:cs typeface="Times New Roman" panose="02020603050405020304" pitchFamily="18" charset="0"/>
              </a:rPr>
              <a:t>:</a:t>
            </a:r>
          </a:p>
        </p:txBody>
      </p:sp>
      <p:sp>
        <p:nvSpPr>
          <p:cNvPr id="54" name="Rectangle 53"/>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57" name="Rectangle 56"/>
          <p:cNvSpPr>
            <a:spLocks noChangeArrowheads="1"/>
          </p:cNvSpPr>
          <p:nvPr/>
        </p:nvSpPr>
        <p:spPr bwMode="gray">
          <a:xfrm>
            <a:off x="634622" y="887215"/>
            <a:ext cx="9384476"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2400" b="1" dirty="0">
                <a:solidFill>
                  <a:srgbClr val="FF0000"/>
                </a:solidFill>
                <a:latin typeface="Times New Roman" pitchFamily="18" charset="0"/>
                <a:cs typeface="Times New Roman" pitchFamily="18" charset="0"/>
              </a:rPr>
              <a:t>3. BỔ SUNG CHẾ ĐỘ VÀO CHÍNH SÁCH </a:t>
            </a:r>
            <a:r>
              <a:rPr lang="en" altLang="en-US" sz="2400" b="1" dirty="0">
                <a:solidFill>
                  <a:srgbClr val="FF0000"/>
                </a:solidFill>
                <a:latin typeface="Times New Roman" pitchFamily="18" charset="0"/>
                <a:cs typeface="Times New Roman" pitchFamily="18" charset="0"/>
              </a:rPr>
              <a:t>BHXH TỰ </a:t>
            </a:r>
            <a:r>
              <a:rPr lang="en" altLang="en-US" sz="2400" b="1" dirty="0" smtClean="0">
                <a:solidFill>
                  <a:srgbClr val="FF0000"/>
                </a:solidFill>
                <a:latin typeface="Times New Roman" pitchFamily="18" charset="0"/>
                <a:cs typeface="Times New Roman" pitchFamily="18" charset="0"/>
              </a:rPr>
              <a:t>NGUY</a:t>
            </a:r>
            <a:r>
              <a:rPr lang="en" altLang="en-US" sz="2600" b="1" dirty="0" smtClean="0">
                <a:solidFill>
                  <a:srgbClr val="FF0000"/>
                </a:solidFill>
                <a:latin typeface="Times New Roman" pitchFamily="18" charset="0"/>
                <a:cs typeface="Times New Roman" pitchFamily="18" charset="0"/>
              </a:rPr>
              <a:t>ỆN (tt)</a:t>
            </a:r>
            <a:endParaRPr lang="en-US" altLang="en-US" sz="2600" b="1" dirty="0">
              <a:solidFill>
                <a:srgbClr val="FF0000"/>
              </a:solidFill>
              <a:latin typeface="Times New Roman" pitchFamily="18" charset="0"/>
              <a:cs typeface="Times New Roman" pitchFamily="18" charset="0"/>
            </a:endParaRPr>
          </a:p>
        </p:txBody>
      </p:sp>
      <p:sp>
        <p:nvSpPr>
          <p:cNvPr id="3" name="Rectangle 2"/>
          <p:cNvSpPr/>
          <p:nvPr/>
        </p:nvSpPr>
        <p:spPr>
          <a:xfrm>
            <a:off x="6644147" y="2416404"/>
            <a:ext cx="2141869" cy="523220"/>
          </a:xfrm>
          <a:prstGeom prst="rect">
            <a:avLst/>
          </a:prstGeom>
        </p:spPr>
        <p:txBody>
          <a:bodyPr wrap="none">
            <a:spAutoFit/>
          </a:bodyPr>
          <a:lstStyle/>
          <a:p>
            <a:pPr algn="ctr"/>
            <a:r>
              <a:rPr lang="en-US" sz="2800" b="1" dirty="0" smtClean="0">
                <a:solidFill>
                  <a:srgbClr val="FF0000"/>
                </a:solidFill>
                <a:latin typeface="Times New Roman" panose="02020603050405020304" pitchFamily="18" charset="0"/>
                <a:cs typeface="Times New Roman" panose="02020603050405020304" pitchFamily="18" charset="0"/>
              </a:rPr>
              <a:t>2. </a:t>
            </a:r>
            <a:r>
              <a:rPr lang="vi-VN" sz="2800" b="1" dirty="0" smtClean="0">
                <a:solidFill>
                  <a:srgbClr val="FF0000"/>
                </a:solidFill>
                <a:latin typeface="Times New Roman" panose="02020603050405020304" pitchFamily="18" charset="0"/>
                <a:cs typeface="Times New Roman" panose="02020603050405020304" pitchFamily="18" charset="0"/>
              </a:rPr>
              <a:t>BH </a:t>
            </a:r>
            <a:r>
              <a:rPr lang="vi-VN" sz="2800" b="1" dirty="0">
                <a:solidFill>
                  <a:srgbClr val="FF0000"/>
                </a:solidFill>
                <a:latin typeface="Times New Roman" panose="02020603050405020304" pitchFamily="18" charset="0"/>
                <a:cs typeface="Times New Roman" panose="02020603050405020304" pitchFamily="18" charset="0"/>
              </a:rPr>
              <a:t>TNLĐ</a:t>
            </a:r>
          </a:p>
        </p:txBody>
      </p:sp>
      <p:sp>
        <p:nvSpPr>
          <p:cNvPr id="4" name="Rectangle 3"/>
          <p:cNvSpPr/>
          <p:nvPr/>
        </p:nvSpPr>
        <p:spPr>
          <a:xfrm>
            <a:off x="6644147" y="3650480"/>
            <a:ext cx="1701043" cy="523220"/>
          </a:xfrm>
          <a:prstGeom prst="rect">
            <a:avLst/>
          </a:prstGeom>
        </p:spPr>
        <p:txBody>
          <a:bodyPr wrap="none">
            <a:spAutoFit/>
          </a:bodyPr>
          <a:lstStyle/>
          <a:p>
            <a:pPr algn="ctr"/>
            <a:r>
              <a:rPr lang="en-US" sz="2800" b="1" dirty="0" smtClean="0">
                <a:solidFill>
                  <a:srgbClr val="0000FF"/>
                </a:solidFill>
                <a:latin typeface="Times New Roman" panose="02020603050405020304" pitchFamily="18" charset="0"/>
                <a:cs typeface="Times New Roman" panose="02020603050405020304" pitchFamily="18" charset="0"/>
              </a:rPr>
              <a:t>4. </a:t>
            </a:r>
            <a:r>
              <a:rPr lang="en-US" sz="2800" b="1" dirty="0" err="1" smtClean="0">
                <a:solidFill>
                  <a:srgbClr val="0000FF"/>
                </a:solidFill>
                <a:latin typeface="Times New Roman" panose="02020603050405020304" pitchFamily="18" charset="0"/>
                <a:cs typeface="Times New Roman" panose="02020603050405020304" pitchFamily="18" charset="0"/>
              </a:rPr>
              <a:t>Tử</a:t>
            </a:r>
            <a:r>
              <a:rPr lang="en-US" sz="2800" b="1" dirty="0" smtClean="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tuất</a:t>
            </a:r>
            <a:endParaRPr lang="vi-VN" sz="2800" b="1" dirty="0">
              <a:solidFill>
                <a:srgbClr val="0000FF"/>
              </a:solidFill>
              <a:latin typeface="Times New Roman" panose="02020603050405020304" pitchFamily="18" charset="0"/>
              <a:cs typeface="Times New Roman" panose="02020603050405020304" pitchFamily="18" charset="0"/>
            </a:endParaRPr>
          </a:p>
        </p:txBody>
      </p:sp>
      <p:sp>
        <p:nvSpPr>
          <p:cNvPr id="5" name="Rectangle 4"/>
          <p:cNvSpPr/>
          <p:nvPr/>
        </p:nvSpPr>
        <p:spPr>
          <a:xfrm>
            <a:off x="6639273" y="2954433"/>
            <a:ext cx="1705916" cy="523220"/>
          </a:xfrm>
          <a:prstGeom prst="rect">
            <a:avLst/>
          </a:prstGeom>
        </p:spPr>
        <p:txBody>
          <a:bodyPr wrap="none">
            <a:spAutoFit/>
          </a:bodyPr>
          <a:lstStyle/>
          <a:p>
            <a:pPr algn="ctr"/>
            <a:r>
              <a:rPr lang="en-US" sz="2800" b="1" dirty="0" smtClean="0">
                <a:solidFill>
                  <a:srgbClr val="0000FF"/>
                </a:solidFill>
                <a:latin typeface="Times New Roman" panose="02020603050405020304" pitchFamily="18" charset="0"/>
                <a:cs typeface="Times New Roman" panose="02020603050405020304" pitchFamily="18" charset="0"/>
              </a:rPr>
              <a:t>3. </a:t>
            </a:r>
            <a:r>
              <a:rPr lang="en-US" sz="2800" b="1" dirty="0" err="1" smtClean="0">
                <a:solidFill>
                  <a:srgbClr val="0000FF"/>
                </a:solidFill>
                <a:latin typeface="Times New Roman" panose="02020603050405020304" pitchFamily="18" charset="0"/>
                <a:cs typeface="Times New Roman" panose="02020603050405020304" pitchFamily="18" charset="0"/>
              </a:rPr>
              <a:t>Hưu</a:t>
            </a:r>
            <a:r>
              <a:rPr lang="en-US" sz="2800" b="1" dirty="0" smtClean="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trí</a:t>
            </a:r>
            <a:endParaRPr lang="vi-VN" sz="2800" b="1"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979279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2"/>
          <p:cNvSpPr txBox="1">
            <a:spLocks/>
          </p:cNvSpPr>
          <p:nvPr/>
        </p:nvSpPr>
        <p:spPr>
          <a:xfrm>
            <a:off x="635133" y="952885"/>
            <a:ext cx="9771119" cy="819768"/>
          </a:xfrm>
          <a:prstGeom prst="rect">
            <a:avLst/>
          </a:prstGeom>
        </p:spPr>
        <p:txBody>
          <a:bodyPr vert="horz" lIns="91440" tIns="45720" rIns="91440" bIns="45720" rtlCol="0" anchor="b">
            <a:no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3600" b="1" dirty="0">
              <a:solidFill>
                <a:srgbClr val="0070C0"/>
              </a:solidFill>
              <a:latin typeface="Times New Roman" panose="02020603050405020304" pitchFamily="18" charset="0"/>
              <a:cs typeface="Times New Roman" panose="02020603050405020304" pitchFamily="18" charset="0"/>
            </a:endParaRPr>
          </a:p>
        </p:txBody>
      </p:sp>
      <p:sp>
        <p:nvSpPr>
          <p:cNvPr id="15" name="Rectangle 14"/>
          <p:cNvSpPr>
            <a:spLocks noChangeArrowheads="1"/>
          </p:cNvSpPr>
          <p:nvPr/>
        </p:nvSpPr>
        <p:spPr bwMode="gray">
          <a:xfrm>
            <a:off x="635133" y="829678"/>
            <a:ext cx="3283973" cy="492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14400"/>
            <a:r>
              <a:rPr lang="en-US" altLang="en-US" sz="2600" b="1" dirty="0">
                <a:solidFill>
                  <a:srgbClr val="FF0000"/>
                </a:solidFill>
                <a:latin typeface="Times New Roman" pitchFamily="18" charset="0"/>
                <a:cs typeface="Times New Roman" pitchFamily="18" charset="0"/>
              </a:rPr>
              <a:t>1. CƠ SỞ PHÁP LÝ</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96204170"/>
              </p:ext>
            </p:extLst>
          </p:nvPr>
        </p:nvGraphicFramePr>
        <p:xfrm>
          <a:off x="794065" y="1691357"/>
          <a:ext cx="11272284"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Rectangle 10"/>
          <p:cNvSpPr/>
          <p:nvPr/>
        </p:nvSpPr>
        <p:spPr>
          <a:xfrm>
            <a:off x="667198" y="306458"/>
            <a:ext cx="7913915" cy="523220"/>
          </a:xfrm>
          <a:prstGeom prst="rect">
            <a:avLst/>
          </a:prstGeom>
          <a:solidFill>
            <a:schemeClr val="bg1"/>
          </a:solidFill>
        </p:spPr>
        <p:txBody>
          <a:bodyPr wrap="square">
            <a:spAutoFit/>
          </a:bodyPr>
          <a:lstStyle/>
          <a:p>
            <a:pPr algn="ctr"/>
            <a:r>
              <a:rPr lang="en-US" sz="2800" b="1" dirty="0">
                <a:solidFill>
                  <a:srgbClr val="080CB8"/>
                </a:solidFill>
                <a:latin typeface="Times New Roman" panose="02020603050405020304" pitchFamily="18" charset="0"/>
                <a:cs typeface="Times New Roman" panose="02020603050405020304" pitchFamily="18" charset="0"/>
              </a:rPr>
              <a:t>I</a:t>
            </a:r>
            <a:r>
              <a:rPr lang="en-US" sz="2800" b="1" dirty="0" smtClean="0">
                <a:solidFill>
                  <a:srgbClr val="080CB8"/>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anose="02020603050405020304" pitchFamily="18" charset="0"/>
              </a:rPr>
              <a:t>SỰ CẦN THIẾT PHẢI SỬA ĐỔI LUẬT BHXH</a:t>
            </a:r>
          </a:p>
        </p:txBody>
      </p:sp>
    </p:spTree>
    <p:extLst>
      <p:ext uri="{BB962C8B-B14F-4D97-AF65-F5344CB8AC3E}">
        <p14:creationId xmlns:p14="http://schemas.microsoft.com/office/powerpoint/2010/main" val="26954240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a:spLocks noChangeArrowheads="1"/>
          </p:cNvSpPr>
          <p:nvPr/>
        </p:nvSpPr>
        <p:spPr bwMode="gray">
          <a:xfrm>
            <a:off x="634622" y="836946"/>
            <a:ext cx="345450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2600" b="1" dirty="0">
                <a:solidFill>
                  <a:srgbClr val="FF0000"/>
                </a:solidFill>
                <a:latin typeface="Times New Roman" pitchFamily="18" charset="0"/>
                <a:cs typeface="Times New Roman" pitchFamily="18" charset="0"/>
              </a:rPr>
              <a:t>4. </a:t>
            </a:r>
            <a:r>
              <a:rPr lang="en" altLang="en-US" sz="2600" b="1" dirty="0">
                <a:solidFill>
                  <a:srgbClr val="FF0000"/>
                </a:solidFill>
                <a:latin typeface="Times New Roman" pitchFamily="18" charset="0"/>
                <a:cs typeface="Times New Roman" pitchFamily="18" charset="0"/>
              </a:rPr>
              <a:t>CHẾ ĐỘ HƯU </a:t>
            </a:r>
            <a:r>
              <a:rPr lang="en" altLang="en-US" sz="2600" b="1" dirty="0" smtClean="0">
                <a:solidFill>
                  <a:srgbClr val="FF0000"/>
                </a:solidFill>
                <a:latin typeface="Times New Roman" pitchFamily="18" charset="0"/>
                <a:cs typeface="Times New Roman" pitchFamily="18" charset="0"/>
              </a:rPr>
              <a:t>TRÍ</a:t>
            </a:r>
            <a:endParaRPr lang="en-US" altLang="en-US" sz="2600" b="1" dirty="0">
              <a:solidFill>
                <a:srgbClr val="FF0000"/>
              </a:solidFill>
              <a:latin typeface="Times New Roman" pitchFamily="18" charset="0"/>
              <a:cs typeface="Times New Roman" pitchFamily="18" charset="0"/>
            </a:endParaRPr>
          </a:p>
        </p:txBody>
      </p:sp>
      <p:sp>
        <p:nvSpPr>
          <p:cNvPr id="16" name="Rectangle 15"/>
          <p:cNvSpPr/>
          <p:nvPr/>
        </p:nvSpPr>
        <p:spPr>
          <a:xfrm>
            <a:off x="716264" y="1360166"/>
            <a:ext cx="10994571" cy="954107"/>
          </a:xfrm>
          <a:prstGeom prst="rect">
            <a:avLst/>
          </a:prstGeom>
        </p:spPr>
        <p:txBody>
          <a:bodyPr wrap="square">
            <a:spAutoFit/>
          </a:bodyPr>
          <a:lstStyle/>
          <a:p>
            <a:pPr algn="just"/>
            <a:r>
              <a:rPr lang="en-US" sz="2800" b="1" dirty="0">
                <a:solidFill>
                  <a:srgbClr val="FF0000"/>
                </a:solidFill>
                <a:latin typeface="Times New Roman" panose="02020603050405020304" pitchFamily="18" charset="0"/>
                <a:ea typeface="Times New Roman" panose="02020603050405020304" pitchFamily="18" charset="0"/>
              </a:rPr>
              <a:t> </a:t>
            </a:r>
            <a:r>
              <a:rPr lang="en-US" sz="2800" b="1" dirty="0">
                <a:solidFill>
                  <a:srgbClr val="0000FF"/>
                </a:solidFill>
                <a:latin typeface="Times New Roman" panose="02020603050405020304" pitchFamily="18" charset="0"/>
                <a:ea typeface="Times New Roman" panose="02020603050405020304" pitchFamily="18" charset="0"/>
              </a:rPr>
              <a:t>a. </a:t>
            </a:r>
            <a:r>
              <a:rPr lang="en-US" sz="2800" b="1" dirty="0" err="1">
                <a:solidFill>
                  <a:srgbClr val="0000FF"/>
                </a:solidFill>
                <a:latin typeface="Times New Roman" panose="02020603050405020304" pitchFamily="18" charset="0"/>
                <a:ea typeface="Times New Roman" panose="02020603050405020304" pitchFamily="18" charset="0"/>
              </a:rPr>
              <a:t>Quy</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định</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giảm</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điều</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kiện</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về</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số</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năm</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đóng</a:t>
            </a:r>
            <a:r>
              <a:rPr lang="en-US" sz="2800" b="1" dirty="0">
                <a:solidFill>
                  <a:srgbClr val="0000FF"/>
                </a:solidFill>
                <a:latin typeface="Times New Roman" panose="02020603050405020304" pitchFamily="18" charset="0"/>
                <a:ea typeface="Times New Roman" panose="02020603050405020304" pitchFamily="18" charset="0"/>
              </a:rPr>
              <a:t> BHXH </a:t>
            </a:r>
            <a:r>
              <a:rPr lang="en-US" sz="2800" b="1" dirty="0" err="1">
                <a:solidFill>
                  <a:srgbClr val="0000FF"/>
                </a:solidFill>
                <a:latin typeface="Times New Roman" panose="02020603050405020304" pitchFamily="18" charset="0"/>
                <a:ea typeface="Times New Roman" panose="02020603050405020304" pitchFamily="18" charset="0"/>
              </a:rPr>
              <a:t>tối</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thiểu</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để</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được</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hưởng</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lương</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hưu</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hằng</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tháng</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từ</a:t>
            </a:r>
            <a:r>
              <a:rPr lang="en-US" sz="2800" b="1" dirty="0">
                <a:solidFill>
                  <a:srgbClr val="0000FF"/>
                </a:solidFill>
                <a:latin typeface="Times New Roman" panose="02020603050405020304" pitchFamily="18" charset="0"/>
                <a:ea typeface="Times New Roman" panose="02020603050405020304" pitchFamily="18" charset="0"/>
              </a:rPr>
              <a:t> 20 </a:t>
            </a:r>
            <a:r>
              <a:rPr lang="en-US" sz="2800" b="1" dirty="0" err="1">
                <a:solidFill>
                  <a:srgbClr val="0000FF"/>
                </a:solidFill>
                <a:latin typeface="Times New Roman" panose="02020603050405020304" pitchFamily="18" charset="0"/>
                <a:ea typeface="Times New Roman" panose="02020603050405020304" pitchFamily="18" charset="0"/>
              </a:rPr>
              <a:t>năm</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xuống</a:t>
            </a:r>
            <a:r>
              <a:rPr lang="en-US" sz="2800" b="1" dirty="0">
                <a:solidFill>
                  <a:srgbClr val="0000FF"/>
                </a:solidFill>
                <a:latin typeface="Times New Roman" panose="02020603050405020304" pitchFamily="18" charset="0"/>
                <a:ea typeface="Times New Roman" panose="02020603050405020304" pitchFamily="18" charset="0"/>
              </a:rPr>
              <a:t> 15 </a:t>
            </a:r>
            <a:r>
              <a:rPr lang="en-US" sz="2800" b="1" dirty="0" err="1">
                <a:solidFill>
                  <a:srgbClr val="0000FF"/>
                </a:solidFill>
                <a:latin typeface="Times New Roman" panose="02020603050405020304" pitchFamily="18" charset="0"/>
                <a:ea typeface="Times New Roman" panose="02020603050405020304" pitchFamily="18" charset="0"/>
              </a:rPr>
              <a:t>năm</a:t>
            </a:r>
            <a:r>
              <a:rPr lang="en-US" sz="2800" b="1" dirty="0">
                <a:solidFill>
                  <a:srgbClr val="0000FF"/>
                </a:solidFill>
                <a:latin typeface="Times New Roman" panose="02020603050405020304" pitchFamily="18" charset="0"/>
                <a:ea typeface="Times New Roman" panose="02020603050405020304" pitchFamily="18" charset="0"/>
              </a:rPr>
              <a:t> (</a:t>
            </a:r>
            <a:r>
              <a:rPr lang="en-US" sz="2800" b="1" dirty="0" err="1">
                <a:solidFill>
                  <a:srgbClr val="0000FF"/>
                </a:solidFill>
                <a:latin typeface="Times New Roman" panose="02020603050405020304" pitchFamily="18" charset="0"/>
                <a:ea typeface="Times New Roman" panose="02020603050405020304" pitchFamily="18" charset="0"/>
              </a:rPr>
              <a:t>Điều</a:t>
            </a:r>
            <a:r>
              <a:rPr lang="en-US" sz="2800" b="1" dirty="0">
                <a:solidFill>
                  <a:srgbClr val="0000FF"/>
                </a:solidFill>
                <a:latin typeface="Times New Roman" panose="02020603050405020304" pitchFamily="18" charset="0"/>
                <a:ea typeface="Times New Roman" panose="02020603050405020304" pitchFamily="18" charset="0"/>
              </a:rPr>
              <a:t> 64) </a:t>
            </a:r>
          </a:p>
        </p:txBody>
      </p:sp>
      <p:sp>
        <p:nvSpPr>
          <p:cNvPr id="18" name="Rectangle 17"/>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588886" y="2510388"/>
            <a:ext cx="11157857" cy="3108543"/>
          </a:xfrm>
          <a:prstGeom prst="rect">
            <a:avLst/>
          </a:prstGeom>
        </p:spPr>
        <p:txBody>
          <a:bodyPr wrap="square">
            <a:spAutoFit/>
          </a:bodyPr>
          <a:lstStyle/>
          <a:p>
            <a:pPr algn="just"/>
            <a:r>
              <a:rPr lang="vi-VN" sz="2800" b="1" i="1" dirty="0" smtClean="0">
                <a:latin typeface="Times New Roman" panose="02020603050405020304" pitchFamily="18" charset="0"/>
                <a:ea typeface="Times New Roman" panose="02020603050405020304" pitchFamily="18" charset="0"/>
              </a:rPr>
              <a:t>Nghị </a:t>
            </a:r>
            <a:r>
              <a:rPr lang="vi-VN" sz="2800" b="1" i="1" dirty="0">
                <a:latin typeface="Times New Roman" panose="02020603050405020304" pitchFamily="18" charset="0"/>
                <a:ea typeface="Times New Roman" panose="02020603050405020304" pitchFamily="18" charset="0"/>
              </a:rPr>
              <a:t>quyết số 28-NQ/TW đã đặt ra nhiệm vụ cải cách với nội dung: “</a:t>
            </a:r>
            <a:r>
              <a:rPr lang="vi-VN" sz="2800" b="1" i="1" dirty="0">
                <a:solidFill>
                  <a:srgbClr val="FF0000"/>
                </a:solidFill>
                <a:latin typeface="Times New Roman" panose="02020603050405020304" pitchFamily="18" charset="0"/>
                <a:ea typeface="Times New Roman" panose="02020603050405020304" pitchFamily="18" charset="0"/>
              </a:rPr>
              <a:t>Sửa đổi điều kiện hưởng chế độ hưu trí theo hướng giảm dần số năm đóng BHXH tối thiểu để được hưởng chế độ hưu trí từ 20 năm xuống 15 năm</a:t>
            </a:r>
            <a:r>
              <a:rPr lang="vi-VN" sz="2800" b="1" i="1" dirty="0">
                <a:latin typeface="Times New Roman" panose="02020603050405020304" pitchFamily="18" charset="0"/>
                <a:ea typeface="Times New Roman" panose="02020603050405020304" pitchFamily="18" charset="0"/>
              </a:rPr>
              <a:t>, hướng tới còn 10 năm với mức hưởng được tính toán phù hợp nhằm tạo điều kiện cho người lao động cao tuổi, có số năm tham gia BHXH thấp được tiếp cận và thụ hưởng quyền lợi BHXH”.</a:t>
            </a:r>
            <a:endParaRPr lang="en-US" sz="2800" b="1" i="1" dirty="0">
              <a:latin typeface="Times New Roman" panose="02020603050405020304" pitchFamily="18" charset="0"/>
              <a:ea typeface="Times New Roman" panose="02020603050405020304" pitchFamily="18" charset="0"/>
            </a:endParaRPr>
          </a:p>
          <a:p>
            <a:pPr algn="just"/>
            <a:endParaRPr lang="en-US" sz="2800" b="1" i="1" dirty="0">
              <a:solidFill>
                <a:srgbClr val="0000FF"/>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729562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oogle Shape;284;p19">
            <a:extLst>
              <a:ext uri="{FF2B5EF4-FFF2-40B4-BE49-F238E27FC236}">
                <a16:creationId xmlns:a16="http://schemas.microsoft.com/office/drawing/2014/main" xmlns="" id="{CB15E560-BB96-A611-C2B2-3596AA87FA17}"/>
              </a:ext>
            </a:extLst>
          </p:cNvPr>
          <p:cNvSpPr txBox="1">
            <a:spLocks/>
          </p:cNvSpPr>
          <p:nvPr/>
        </p:nvSpPr>
        <p:spPr>
          <a:xfrm>
            <a:off x="1033912" y="1420812"/>
            <a:ext cx="9550683" cy="1315841"/>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600"/>
              </a:spcBef>
              <a:spcAft>
                <a:spcPts val="0"/>
              </a:spcAft>
              <a:buClr>
                <a:schemeClr val="accent4"/>
              </a:buClr>
              <a:buSzPts val="1800"/>
              <a:buFont typeface="Roboto Condensed Light"/>
              <a:buChar char="▰"/>
              <a:defRPr sz="1800" b="0" i="0" u="none" strike="noStrike" cap="none">
                <a:solidFill>
                  <a:schemeClr val="dk1"/>
                </a:solidFill>
                <a:latin typeface="Roboto Condensed Light"/>
                <a:ea typeface="Roboto Condensed Light"/>
                <a:cs typeface="Roboto Condensed Light"/>
                <a:sym typeface="Roboto Condensed Light"/>
              </a:defRPr>
            </a:lvl1pPr>
            <a:lvl2pPr marL="914400" marR="0" lvl="1" indent="-342900" algn="l" rtl="0">
              <a:lnSpc>
                <a:spcPct val="100000"/>
              </a:lnSpc>
              <a:spcBef>
                <a:spcPts val="1000"/>
              </a:spcBef>
              <a:spcAft>
                <a:spcPts val="0"/>
              </a:spcAft>
              <a:buClr>
                <a:schemeClr val="accent4"/>
              </a:buClr>
              <a:buSzPts val="1800"/>
              <a:buFont typeface="Roboto Condensed Light"/>
              <a:buChar char="▻"/>
              <a:defRPr sz="1800" b="0" i="0" u="none" strike="noStrike" cap="none">
                <a:solidFill>
                  <a:schemeClr val="dk1"/>
                </a:solidFill>
                <a:latin typeface="Roboto Condensed Light"/>
                <a:ea typeface="Roboto Condensed Light"/>
                <a:cs typeface="Roboto Condensed Light"/>
                <a:sym typeface="Roboto Condensed Light"/>
              </a:defRPr>
            </a:lvl2pPr>
            <a:lvl3pPr marL="1371600" marR="0" lvl="2" indent="-342900" algn="l" rtl="0">
              <a:lnSpc>
                <a:spcPct val="100000"/>
              </a:lnSpc>
              <a:spcBef>
                <a:spcPts val="1000"/>
              </a:spcBef>
              <a:spcAft>
                <a:spcPts val="0"/>
              </a:spcAft>
              <a:buClr>
                <a:schemeClr val="accent4"/>
              </a:buClr>
              <a:buSzPts val="1800"/>
              <a:buFont typeface="Roboto Condensed Light"/>
              <a:buChar char="▻"/>
              <a:defRPr sz="1800" b="0" i="0" u="none" strike="noStrike" cap="none">
                <a:solidFill>
                  <a:schemeClr val="dk1"/>
                </a:solidFill>
                <a:latin typeface="Roboto Condensed Light"/>
                <a:ea typeface="Roboto Condensed Light"/>
                <a:cs typeface="Roboto Condensed Light"/>
                <a:sym typeface="Roboto Condensed Light"/>
              </a:defRPr>
            </a:lvl3pPr>
            <a:lvl4pPr marL="1828800" marR="0" lvl="3" indent="-342900" algn="l" rtl="0">
              <a:lnSpc>
                <a:spcPct val="100000"/>
              </a:lnSpc>
              <a:spcBef>
                <a:spcPts val="1000"/>
              </a:spcBef>
              <a:spcAft>
                <a:spcPts val="0"/>
              </a:spcAft>
              <a:buClr>
                <a:schemeClr val="accent4"/>
              </a:buClr>
              <a:buSzPts val="1800"/>
              <a:buFont typeface="Roboto Condensed Light"/>
              <a:buChar char="▻"/>
              <a:defRPr sz="1800" b="0" i="0" u="none" strike="noStrike" cap="none">
                <a:solidFill>
                  <a:schemeClr val="dk1"/>
                </a:solidFill>
                <a:latin typeface="Roboto Condensed Light"/>
                <a:ea typeface="Roboto Condensed Light"/>
                <a:cs typeface="Roboto Condensed Light"/>
                <a:sym typeface="Roboto Condensed Light"/>
              </a:defRPr>
            </a:lvl4pPr>
            <a:lvl5pPr marL="2286000" marR="0" lvl="4" indent="-342900" algn="l" rtl="0">
              <a:lnSpc>
                <a:spcPct val="100000"/>
              </a:lnSpc>
              <a:spcBef>
                <a:spcPts val="1000"/>
              </a:spcBef>
              <a:spcAft>
                <a:spcPts val="0"/>
              </a:spcAft>
              <a:buClr>
                <a:schemeClr val="accent4"/>
              </a:buClr>
              <a:buSzPts val="1800"/>
              <a:buFont typeface="Roboto Condensed Light"/>
              <a:buChar char="▻"/>
              <a:defRPr sz="1800" b="0" i="0" u="none" strike="noStrike" cap="none">
                <a:solidFill>
                  <a:schemeClr val="dk1"/>
                </a:solidFill>
                <a:latin typeface="Roboto Condensed Light"/>
                <a:ea typeface="Roboto Condensed Light"/>
                <a:cs typeface="Roboto Condensed Light"/>
                <a:sym typeface="Roboto Condensed Light"/>
              </a:defRPr>
            </a:lvl5pPr>
            <a:lvl6pPr marL="2743200" marR="0" lvl="5" indent="-342900" algn="l" rtl="0">
              <a:lnSpc>
                <a:spcPct val="100000"/>
              </a:lnSpc>
              <a:spcBef>
                <a:spcPts val="1000"/>
              </a:spcBef>
              <a:spcAft>
                <a:spcPts val="0"/>
              </a:spcAft>
              <a:buClr>
                <a:schemeClr val="accent4"/>
              </a:buClr>
              <a:buSzPts val="1800"/>
              <a:buFont typeface="Roboto Condensed Light"/>
              <a:buChar char="▻"/>
              <a:defRPr sz="1800" b="0" i="0" u="none" strike="noStrike" cap="none">
                <a:solidFill>
                  <a:schemeClr val="dk1"/>
                </a:solidFill>
                <a:latin typeface="Roboto Condensed Light"/>
                <a:ea typeface="Roboto Condensed Light"/>
                <a:cs typeface="Roboto Condensed Light"/>
                <a:sym typeface="Roboto Condensed Light"/>
              </a:defRPr>
            </a:lvl6pPr>
            <a:lvl7pPr marL="3200400" marR="0" lvl="6" indent="-342900" algn="l" rtl="0">
              <a:lnSpc>
                <a:spcPct val="100000"/>
              </a:lnSpc>
              <a:spcBef>
                <a:spcPts val="1000"/>
              </a:spcBef>
              <a:spcAft>
                <a:spcPts val="0"/>
              </a:spcAft>
              <a:buClr>
                <a:schemeClr val="accent4"/>
              </a:buClr>
              <a:buSzPts val="1800"/>
              <a:buFont typeface="Roboto Condensed Light"/>
              <a:buChar char="▻"/>
              <a:defRPr sz="1800" b="0" i="0" u="none" strike="noStrike" cap="none">
                <a:solidFill>
                  <a:schemeClr val="dk1"/>
                </a:solidFill>
                <a:latin typeface="Roboto Condensed Light"/>
                <a:ea typeface="Roboto Condensed Light"/>
                <a:cs typeface="Roboto Condensed Light"/>
                <a:sym typeface="Roboto Condensed Light"/>
              </a:defRPr>
            </a:lvl7pPr>
            <a:lvl8pPr marL="3657600" marR="0" lvl="7" indent="-342900" algn="l" rtl="0">
              <a:lnSpc>
                <a:spcPct val="100000"/>
              </a:lnSpc>
              <a:spcBef>
                <a:spcPts val="1000"/>
              </a:spcBef>
              <a:spcAft>
                <a:spcPts val="0"/>
              </a:spcAft>
              <a:buClr>
                <a:schemeClr val="accent4"/>
              </a:buClr>
              <a:buSzPts val="1800"/>
              <a:buFont typeface="Roboto Condensed Light"/>
              <a:buChar char="▻"/>
              <a:defRPr sz="1800" b="0" i="0" u="none" strike="noStrike" cap="none">
                <a:solidFill>
                  <a:schemeClr val="dk1"/>
                </a:solidFill>
                <a:latin typeface="Roboto Condensed Light"/>
                <a:ea typeface="Roboto Condensed Light"/>
                <a:cs typeface="Roboto Condensed Light"/>
                <a:sym typeface="Roboto Condensed Light"/>
              </a:defRPr>
            </a:lvl8pPr>
            <a:lvl9pPr marL="4114800" marR="0" lvl="8" indent="-342900" algn="l" rtl="0">
              <a:lnSpc>
                <a:spcPct val="100000"/>
              </a:lnSpc>
              <a:spcBef>
                <a:spcPts val="1000"/>
              </a:spcBef>
              <a:spcAft>
                <a:spcPts val="1000"/>
              </a:spcAft>
              <a:buClr>
                <a:schemeClr val="accent4"/>
              </a:buClr>
              <a:buSzPts val="1800"/>
              <a:buFont typeface="Roboto Condensed Light"/>
              <a:buChar char="▻"/>
              <a:defRPr sz="1800" b="0" i="0" u="none" strike="noStrike" cap="none">
                <a:solidFill>
                  <a:schemeClr val="dk1"/>
                </a:solidFill>
                <a:latin typeface="Roboto Condensed Light"/>
                <a:ea typeface="Roboto Condensed Light"/>
                <a:cs typeface="Roboto Condensed Light"/>
                <a:sym typeface="Roboto Condensed Light"/>
              </a:defRPr>
            </a:lvl9pPr>
          </a:lstStyle>
          <a:p>
            <a:pPr marL="0" indent="0">
              <a:spcBef>
                <a:spcPts val="0"/>
              </a:spcBef>
              <a:buNone/>
            </a:pPr>
            <a:r>
              <a:rPr lang="en-US" sz="2400" b="1"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Điều kiện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hưởng</a:t>
            </a:r>
            <a:r>
              <a:rPr lang="vi-VN" sz="2400" b="1" dirty="0">
                <a:solidFill>
                  <a:srgbClr val="0000FF"/>
                </a:solidFill>
                <a:latin typeface="Times New Roman" panose="02020603050405020304" pitchFamily="18" charset="0"/>
                <a:cs typeface="Times New Roman" panose="02020603050405020304" pitchFamily="18" charset="0"/>
              </a:rPr>
              <a:t>: đủ tuổi nghỉ hưu </a:t>
            </a:r>
            <a:r>
              <a:rPr lang="en-US" sz="2400" b="1" dirty="0">
                <a:solidFill>
                  <a:srgbClr val="0000FF"/>
                </a:solidFill>
                <a:latin typeface="Times New Roman" panose="02020603050405020304" pitchFamily="18" charset="0"/>
                <a:cs typeface="Times New Roman" panose="02020603050405020304" pitchFamily="18" charset="0"/>
              </a:rPr>
              <a:t>v</a:t>
            </a:r>
            <a:r>
              <a:rPr lang="vi-VN" sz="2400" b="1" dirty="0">
                <a:solidFill>
                  <a:srgbClr val="0000FF"/>
                </a:solidFill>
                <a:latin typeface="Times New Roman" panose="02020603050405020304" pitchFamily="18" charset="0"/>
                <a:cs typeface="Times New Roman" panose="02020603050405020304" pitchFamily="18" charset="0"/>
              </a:rPr>
              <a:t>à có thời gian đóng BHXH từ đủ 15 năm trở lên</a:t>
            </a:r>
            <a:r>
              <a:rPr lang="vi-VN" sz="2400" dirty="0">
                <a:solidFill>
                  <a:srgbClr val="0000FF"/>
                </a:solidFill>
                <a:latin typeface="Times New Roman" panose="02020603050405020304" pitchFamily="18" charset="0"/>
                <a:cs typeface="Times New Roman" panose="02020603050405020304" pitchFamily="18" charset="0"/>
              </a:rPr>
              <a:t>.</a:t>
            </a:r>
            <a:endParaRPr lang="en-US" sz="2400" dirty="0">
              <a:solidFill>
                <a:srgbClr val="0000FF"/>
              </a:solidFill>
              <a:latin typeface="Times New Roman" panose="02020603050405020304" pitchFamily="18" charset="0"/>
              <a:cs typeface="Times New Roman" panose="02020603050405020304" pitchFamily="18" charset="0"/>
            </a:endParaRPr>
          </a:p>
          <a:p>
            <a:pPr marL="0" indent="0">
              <a:spcBef>
                <a:spcPts val="0"/>
              </a:spcBef>
              <a:buNone/>
            </a:pPr>
            <a:r>
              <a:rPr lang="en-US" sz="2400" b="1"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Tỷ lệ</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hưởng</a:t>
            </a:r>
            <a:r>
              <a:rPr lang="vi-VN" sz="2400" b="1" dirty="0">
                <a:solidFill>
                  <a:srgbClr val="0000FF"/>
                </a:solidFill>
                <a:latin typeface="Times New Roman" panose="02020603050405020304" pitchFamily="18" charset="0"/>
                <a:cs typeface="Times New Roman" panose="02020603050405020304" pitchFamily="18" charset="0"/>
              </a:rPr>
              <a:t>:</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Điều</a:t>
            </a:r>
            <a:r>
              <a:rPr lang="en-US" sz="2400" b="1" dirty="0">
                <a:solidFill>
                  <a:srgbClr val="0000FF"/>
                </a:solidFill>
                <a:latin typeface="Times New Roman" panose="02020603050405020304" pitchFamily="18" charset="0"/>
                <a:cs typeface="Times New Roman" panose="02020603050405020304" pitchFamily="18" charset="0"/>
              </a:rPr>
              <a:t> 66)</a:t>
            </a:r>
            <a:endParaRPr lang="vi-VN" sz="2400" b="1" dirty="0">
              <a:solidFill>
                <a:srgbClr val="0000FF"/>
              </a:solidFill>
              <a:latin typeface="Times New Roman" panose="02020603050405020304" pitchFamily="18" charset="0"/>
              <a:cs typeface="Times New Roman" panose="02020603050405020304" pitchFamily="18" charset="0"/>
            </a:endParaRPr>
          </a:p>
          <a:p>
            <a:pPr marL="0" indent="0">
              <a:spcBef>
                <a:spcPts val="1200"/>
              </a:spcBef>
              <a:buFont typeface="Roboto Condensed Light"/>
              <a:buNone/>
            </a:pPr>
            <a:endParaRPr lang="vi-VN" sz="2400" dirty="0"/>
          </a:p>
        </p:txBody>
      </p:sp>
      <p:graphicFrame>
        <p:nvGraphicFramePr>
          <p:cNvPr id="8" name="Google Shape;342;p23">
            <a:extLst>
              <a:ext uri="{FF2B5EF4-FFF2-40B4-BE49-F238E27FC236}">
                <a16:creationId xmlns:a16="http://schemas.microsoft.com/office/drawing/2014/main" xmlns="" id="{7AB96E0F-F723-8CEB-7ABC-DCC20E67C5FA}"/>
              </a:ext>
            </a:extLst>
          </p:cNvPr>
          <p:cNvGraphicFramePr/>
          <p:nvPr>
            <p:extLst/>
          </p:nvPr>
        </p:nvGraphicFramePr>
        <p:xfrm>
          <a:off x="1043745" y="2806612"/>
          <a:ext cx="10181303" cy="3474680"/>
        </p:xfrm>
        <a:graphic>
          <a:graphicData uri="http://schemas.openxmlformats.org/drawingml/2006/table">
            <a:tbl>
              <a:tblPr>
                <a:noFill/>
              </a:tblPr>
              <a:tblGrid>
                <a:gridCol w="2789314">
                  <a:extLst>
                    <a:ext uri="{9D8B030D-6E8A-4147-A177-3AD203B41FA5}">
                      <a16:colId xmlns:a16="http://schemas.microsoft.com/office/drawing/2014/main" xmlns="" val="20000"/>
                    </a:ext>
                  </a:extLst>
                </a:gridCol>
                <a:gridCol w="1982388">
                  <a:extLst>
                    <a:ext uri="{9D8B030D-6E8A-4147-A177-3AD203B41FA5}">
                      <a16:colId xmlns:a16="http://schemas.microsoft.com/office/drawing/2014/main" xmlns="" val="20001"/>
                    </a:ext>
                  </a:extLst>
                </a:gridCol>
                <a:gridCol w="2050064">
                  <a:extLst>
                    <a:ext uri="{9D8B030D-6E8A-4147-A177-3AD203B41FA5}">
                      <a16:colId xmlns:a16="http://schemas.microsoft.com/office/drawing/2014/main" xmlns="" val="20002"/>
                    </a:ext>
                  </a:extLst>
                </a:gridCol>
                <a:gridCol w="1918167">
                  <a:extLst>
                    <a:ext uri="{9D8B030D-6E8A-4147-A177-3AD203B41FA5}">
                      <a16:colId xmlns:a16="http://schemas.microsoft.com/office/drawing/2014/main" xmlns="" val="20004"/>
                    </a:ext>
                  </a:extLst>
                </a:gridCol>
                <a:gridCol w="1441370">
                  <a:extLst>
                    <a:ext uri="{9D8B030D-6E8A-4147-A177-3AD203B41FA5}">
                      <a16:colId xmlns:a16="http://schemas.microsoft.com/office/drawing/2014/main" xmlns="" val="20003"/>
                    </a:ext>
                  </a:extLst>
                </a:gridCol>
              </a:tblGrid>
              <a:tr h="511946">
                <a:tc>
                  <a:txBody>
                    <a:bodyPr/>
                    <a:lstStyle/>
                    <a:p>
                      <a:pPr marL="0" lvl="0" indent="0" algn="ctr" rtl="0">
                        <a:spcBef>
                          <a:spcPts val="0"/>
                        </a:spcBef>
                        <a:spcAft>
                          <a:spcPts val="0"/>
                        </a:spcAft>
                        <a:buNone/>
                      </a:pPr>
                      <a:endParaRPr sz="2400" dirty="0">
                        <a:solidFill>
                          <a:srgbClr val="0000FF"/>
                        </a:solidFill>
                        <a:latin typeface="Roboto Condensed"/>
                        <a:ea typeface="Roboto Condensed"/>
                        <a:cs typeface="Roboto Condensed"/>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lvl="0" indent="0" algn="ctr" rtl="0">
                        <a:spcBef>
                          <a:spcPts val="0"/>
                        </a:spcBef>
                        <a:spcAft>
                          <a:spcPts val="0"/>
                        </a:spcAft>
                        <a:buNone/>
                      </a:pPr>
                      <a:r>
                        <a:rPr lang="vi-VN" sz="2400" b="1" dirty="0">
                          <a:solidFill>
                            <a:srgbClr val="0000FF"/>
                          </a:solidFill>
                          <a:latin typeface="+mj-lt"/>
                          <a:ea typeface="Roboto Condensed"/>
                          <a:cs typeface="Roboto Condensed"/>
                          <a:sym typeface="Roboto Condensed"/>
                        </a:rPr>
                        <a:t>15 năm</a:t>
                      </a:r>
                      <a:r>
                        <a:rPr lang="en-US" sz="2400" b="1" dirty="0">
                          <a:solidFill>
                            <a:srgbClr val="0000FF"/>
                          </a:solidFill>
                          <a:latin typeface="+mj-lt"/>
                          <a:ea typeface="Roboto Condensed"/>
                          <a:cs typeface="Roboto Condensed"/>
                          <a:sym typeface="Roboto Condensed"/>
                        </a:rPr>
                        <a:t> </a:t>
                      </a:r>
                      <a:endParaRPr sz="2400" b="1" dirty="0">
                        <a:solidFill>
                          <a:srgbClr val="0000FF"/>
                        </a:solidFill>
                        <a:latin typeface="+mj-lt"/>
                        <a:ea typeface="Roboto Condensed"/>
                        <a:cs typeface="Roboto Condensed"/>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US" sz="2400" b="1" dirty="0">
                          <a:solidFill>
                            <a:srgbClr val="0000FF"/>
                          </a:solidFill>
                          <a:latin typeface="+mj-lt"/>
                          <a:ea typeface="Roboto Condensed"/>
                          <a:cs typeface="Roboto Condensed"/>
                          <a:sym typeface="Roboto Condensed"/>
                        </a:rPr>
                        <a:t>16 – </a:t>
                      </a:r>
                      <a:r>
                        <a:rPr lang="en-US" sz="2400" b="1" dirty="0" err="1">
                          <a:solidFill>
                            <a:srgbClr val="0000FF"/>
                          </a:solidFill>
                          <a:latin typeface="+mj-lt"/>
                          <a:ea typeface="Roboto Condensed"/>
                          <a:cs typeface="Roboto Condensed"/>
                          <a:sym typeface="Roboto Condensed"/>
                        </a:rPr>
                        <a:t>dưới</a:t>
                      </a:r>
                      <a:r>
                        <a:rPr lang="en-US" sz="2400" b="1" dirty="0">
                          <a:solidFill>
                            <a:srgbClr val="0000FF"/>
                          </a:solidFill>
                          <a:latin typeface="+mj-lt"/>
                          <a:ea typeface="Roboto Condensed"/>
                          <a:cs typeface="Roboto Condensed"/>
                          <a:sym typeface="Roboto Condensed"/>
                        </a:rPr>
                        <a:t> </a:t>
                      </a:r>
                      <a:r>
                        <a:rPr lang="vi-VN" sz="2400" b="1" dirty="0">
                          <a:solidFill>
                            <a:srgbClr val="0000FF"/>
                          </a:solidFill>
                          <a:latin typeface="+mj-lt"/>
                          <a:ea typeface="Roboto Condensed"/>
                          <a:cs typeface="Roboto Condensed"/>
                          <a:sym typeface="Roboto Condensed"/>
                        </a:rPr>
                        <a:t>20 năm</a:t>
                      </a:r>
                      <a:endParaRPr sz="2400" b="1" dirty="0">
                        <a:solidFill>
                          <a:srgbClr val="0000FF"/>
                        </a:solidFill>
                        <a:latin typeface="+mj-lt"/>
                        <a:ea typeface="Roboto Condensed"/>
                        <a:cs typeface="Roboto Condensed"/>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vi-VN" sz="2400" b="1" dirty="0">
                          <a:solidFill>
                            <a:srgbClr val="0000FF"/>
                          </a:solidFill>
                          <a:latin typeface="+mj-lt"/>
                          <a:ea typeface="Roboto Condensed"/>
                          <a:cs typeface="Roboto Condensed"/>
                          <a:sym typeface="Roboto Condensed"/>
                        </a:rPr>
                        <a:t>20 năm</a:t>
                      </a:r>
                      <a:endParaRPr sz="2400" b="1" dirty="0">
                        <a:solidFill>
                          <a:srgbClr val="0000FF"/>
                        </a:solidFill>
                        <a:latin typeface="+mj-lt"/>
                        <a:ea typeface="Roboto Condensed"/>
                        <a:cs typeface="Roboto Condensed"/>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vi-VN" sz="2400" b="1" dirty="0">
                          <a:solidFill>
                            <a:srgbClr val="0000FF"/>
                          </a:solidFill>
                          <a:latin typeface="+mj-lt"/>
                          <a:ea typeface="Roboto Condensed"/>
                          <a:cs typeface="Roboto Condensed"/>
                          <a:sym typeface="Roboto Condensed"/>
                        </a:rPr>
                        <a:t> </a:t>
                      </a:r>
                      <a:r>
                        <a:rPr lang="en-US" sz="2400" b="1" dirty="0">
                          <a:solidFill>
                            <a:srgbClr val="0000FF"/>
                          </a:solidFill>
                          <a:latin typeface="+mj-lt"/>
                          <a:ea typeface="Roboto Condensed"/>
                          <a:cs typeface="Roboto Condensed"/>
                          <a:sym typeface="Roboto Condensed"/>
                        </a:rPr>
                        <a:t>% </a:t>
                      </a:r>
                      <a:r>
                        <a:rPr lang="en-US" sz="2400" b="1" dirty="0" err="1">
                          <a:solidFill>
                            <a:srgbClr val="0000FF"/>
                          </a:solidFill>
                          <a:latin typeface="+mj-lt"/>
                          <a:ea typeface="Roboto Condensed"/>
                          <a:cs typeface="Roboto Condensed"/>
                          <a:sym typeface="Roboto Condensed"/>
                        </a:rPr>
                        <a:t>tối</a:t>
                      </a:r>
                      <a:r>
                        <a:rPr lang="en-US" sz="2400" b="1" baseline="0" dirty="0">
                          <a:solidFill>
                            <a:srgbClr val="0000FF"/>
                          </a:solidFill>
                          <a:latin typeface="+mj-lt"/>
                          <a:ea typeface="Roboto Condensed"/>
                          <a:cs typeface="Roboto Condensed"/>
                          <a:sym typeface="Roboto Condensed"/>
                        </a:rPr>
                        <a:t> </a:t>
                      </a:r>
                      <a:r>
                        <a:rPr lang="en-US" sz="2400" b="1" baseline="0" dirty="0" err="1">
                          <a:solidFill>
                            <a:srgbClr val="0000FF"/>
                          </a:solidFill>
                          <a:latin typeface="+mj-lt"/>
                          <a:ea typeface="Roboto Condensed"/>
                          <a:cs typeface="Roboto Condensed"/>
                          <a:sym typeface="Roboto Condensed"/>
                        </a:rPr>
                        <a:t>đa</a:t>
                      </a:r>
                      <a:endParaRPr lang="vi-VN" sz="2400" b="1" dirty="0">
                        <a:solidFill>
                          <a:srgbClr val="0000FF"/>
                        </a:solidFill>
                        <a:latin typeface="+mj-lt"/>
                        <a:ea typeface="Roboto Condensed"/>
                        <a:cs typeface="Roboto Condensed"/>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582681">
                <a:tc>
                  <a:txBody>
                    <a:bodyPr/>
                    <a:lstStyle/>
                    <a:p>
                      <a:pPr marL="0" lvl="0" indent="0" algn="ctr" rtl="0">
                        <a:spcBef>
                          <a:spcPts val="0"/>
                        </a:spcBef>
                        <a:spcAft>
                          <a:spcPts val="0"/>
                        </a:spcAft>
                        <a:buNone/>
                      </a:pPr>
                      <a:r>
                        <a:rPr lang="vi-VN" sz="2400" b="1" dirty="0">
                          <a:solidFill>
                            <a:srgbClr val="FF0000"/>
                          </a:solidFill>
                          <a:latin typeface="+mj-lt"/>
                          <a:ea typeface="Roboto Condensed"/>
                          <a:cs typeface="Roboto Condensed"/>
                          <a:sym typeface="Roboto Condensed"/>
                        </a:rPr>
                        <a:t>Nam  (đóng 15 đến dưới 20 năm)</a:t>
                      </a: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rtl="0">
                        <a:spcBef>
                          <a:spcPts val="0"/>
                        </a:spcBef>
                        <a:spcAft>
                          <a:spcPts val="0"/>
                        </a:spcAft>
                        <a:buNone/>
                      </a:pPr>
                      <a:r>
                        <a:rPr lang="en" sz="2400" b="1" dirty="0">
                          <a:solidFill>
                            <a:srgbClr val="FF0000"/>
                          </a:solidFill>
                          <a:latin typeface="Times New Roman" panose="02020603050405020304" pitchFamily="18" charset="0"/>
                          <a:ea typeface="Roboto Condensed"/>
                          <a:cs typeface="Times New Roman" panose="02020603050405020304" pitchFamily="18" charset="0"/>
                          <a:sym typeface="Roboto Condensed"/>
                        </a:rPr>
                        <a:t>40%</a:t>
                      </a:r>
                      <a:endParaRPr sz="2400" b="1" dirty="0">
                        <a:solidFill>
                          <a:srgbClr val="FF0000"/>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rtl="0">
                        <a:spcBef>
                          <a:spcPts val="0"/>
                        </a:spcBef>
                        <a:spcAft>
                          <a:spcPts val="0"/>
                        </a:spcAft>
                        <a:buNone/>
                      </a:pPr>
                      <a:r>
                        <a:rPr lang="en-US" sz="2000" b="1" dirty="0">
                          <a:solidFill>
                            <a:srgbClr val="FF0000"/>
                          </a:solidFill>
                          <a:latin typeface="Times New Roman" panose="02020603050405020304" pitchFamily="18" charset="0"/>
                          <a:ea typeface="Roboto Condensed"/>
                          <a:cs typeface="Times New Roman" panose="02020603050405020304" pitchFamily="18" charset="0"/>
                          <a:sym typeface="Roboto Condensed"/>
                        </a:rPr>
                        <a:t>40</a:t>
                      </a:r>
                      <a:r>
                        <a:rPr lang="en-US" sz="2000" b="1" baseline="0" dirty="0">
                          <a:solidFill>
                            <a:srgbClr val="FF0000"/>
                          </a:solidFill>
                          <a:latin typeface="Times New Roman" panose="02020603050405020304" pitchFamily="18" charset="0"/>
                          <a:ea typeface="Roboto Condensed"/>
                          <a:cs typeface="Times New Roman" panose="02020603050405020304" pitchFamily="18" charset="0"/>
                          <a:sym typeface="Roboto Condensed"/>
                        </a:rPr>
                        <a:t>% + (m x 1%)</a:t>
                      </a:r>
                      <a:endParaRPr sz="2000" b="1" dirty="0">
                        <a:solidFill>
                          <a:srgbClr val="FF0000"/>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rtl="0">
                        <a:spcBef>
                          <a:spcPts val="0"/>
                        </a:spcBef>
                        <a:spcAft>
                          <a:spcPts val="0"/>
                        </a:spcAft>
                        <a:buNone/>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rtl="0">
                        <a:spcBef>
                          <a:spcPts val="0"/>
                        </a:spcBef>
                        <a:spcAft>
                          <a:spcPts val="0"/>
                        </a:spcAft>
                        <a:buNone/>
                      </a:pPr>
                      <a:r>
                        <a:rPr lang="en"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45%</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582681">
                <a:tc>
                  <a:txBody>
                    <a:bodyPr/>
                    <a:lstStyle/>
                    <a:p>
                      <a:pPr marL="0" lvl="0" indent="0" algn="ctr" rtl="0">
                        <a:spcBef>
                          <a:spcPts val="0"/>
                        </a:spcBef>
                        <a:spcAft>
                          <a:spcPts val="0"/>
                        </a:spcAft>
                        <a:buNone/>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Nam  (</a:t>
                      </a: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đóng</a:t>
                      </a: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từ</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đủ</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20 </a:t>
                      </a: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năm</a:t>
                      </a: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trở</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lên</a:t>
                      </a: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a:t>
                      </a: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rtl="0">
                        <a:spcBef>
                          <a:spcPts val="0"/>
                        </a:spcBef>
                        <a:spcAft>
                          <a:spcPts val="0"/>
                        </a:spcAft>
                        <a:buNone/>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rtl="0">
                        <a:spcBef>
                          <a:spcPts val="0"/>
                        </a:spcBef>
                        <a:spcAft>
                          <a:spcPts val="0"/>
                        </a:spcAft>
                        <a:buNone/>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defTabSz="914400" rtl="0" eaLnBrk="1" latinLnBrk="0" hangingPunct="1">
                        <a:spcBef>
                          <a:spcPts val="0"/>
                        </a:spcBef>
                        <a:spcAft>
                          <a:spcPts val="0"/>
                        </a:spcAft>
                        <a:buNone/>
                      </a:pPr>
                      <a:r>
                        <a:rPr lang="en" sz="1800" b="1" dirty="0">
                          <a:solidFill>
                            <a:srgbClr val="0000FF"/>
                          </a:solidFill>
                          <a:latin typeface="Times New Roman" panose="02020603050405020304" pitchFamily="18" charset="0"/>
                          <a:ea typeface="Roboto Condensed"/>
                          <a:cs typeface="Times New Roman" panose="02020603050405020304" pitchFamily="18" charset="0"/>
                          <a:sym typeface="Roboto Condensed"/>
                        </a:rPr>
                        <a:t>4</a:t>
                      </a:r>
                      <a:r>
                        <a:rPr lang="en" sz="1800" b="1" kern="1200" dirty="0">
                          <a:solidFill>
                            <a:srgbClr val="0000FF"/>
                          </a:solidFill>
                          <a:latin typeface="Times New Roman" panose="02020603050405020304" pitchFamily="18" charset="0"/>
                          <a:ea typeface="Roboto Condensed"/>
                          <a:cs typeface="Times New Roman" panose="02020603050405020304" pitchFamily="18" charset="0"/>
                          <a:sym typeface="Roboto Condensed"/>
                        </a:rPr>
                        <a:t>5% + (m x 2%)</a:t>
                      </a:r>
                      <a:endParaRPr sz="1800" b="1" kern="1200"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rtl="0">
                        <a:spcBef>
                          <a:spcPts val="0"/>
                        </a:spcBef>
                        <a:spcAft>
                          <a:spcPts val="0"/>
                        </a:spcAft>
                        <a:buNone/>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75%</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r h="47419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Nữ</a:t>
                      </a: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đóng</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từ</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đủ</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15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năm</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trở</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lên</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a:t>
                      </a:r>
                      <a:endPar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rtl="0">
                        <a:spcBef>
                          <a:spcPts val="0"/>
                        </a:spcBef>
                        <a:spcAft>
                          <a:spcPts val="0"/>
                        </a:spcAft>
                        <a:buNone/>
                      </a:pPr>
                      <a:r>
                        <a:rPr lang="en" sz="2000" b="1" dirty="0">
                          <a:solidFill>
                            <a:srgbClr val="0000FF"/>
                          </a:solidFill>
                          <a:latin typeface="Times New Roman" panose="02020603050405020304" pitchFamily="18" charset="0"/>
                          <a:ea typeface="Roboto Condensed"/>
                          <a:cs typeface="Times New Roman" panose="02020603050405020304" pitchFamily="18" charset="0"/>
                          <a:sym typeface="Roboto Condensed"/>
                        </a:rPr>
                        <a:t>45% + (m x 2%)</a:t>
                      </a:r>
                      <a:endParaRPr sz="20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75%</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
        <p:nvSpPr>
          <p:cNvPr id="10" name="Rectangle 9"/>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11" name="Rectangle 10"/>
          <p:cNvSpPr>
            <a:spLocks noChangeArrowheads="1"/>
          </p:cNvSpPr>
          <p:nvPr/>
        </p:nvSpPr>
        <p:spPr bwMode="gray">
          <a:xfrm>
            <a:off x="723112" y="858146"/>
            <a:ext cx="387838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2600" b="1" dirty="0">
                <a:solidFill>
                  <a:srgbClr val="FF0000"/>
                </a:solidFill>
                <a:latin typeface="Times New Roman" pitchFamily="18" charset="0"/>
                <a:cs typeface="Times New Roman" pitchFamily="18" charset="0"/>
              </a:rPr>
              <a:t>4. </a:t>
            </a:r>
            <a:r>
              <a:rPr lang="en" altLang="en-US" sz="2600" b="1" dirty="0">
                <a:solidFill>
                  <a:srgbClr val="FF0000"/>
                </a:solidFill>
                <a:latin typeface="Times New Roman" pitchFamily="18" charset="0"/>
                <a:cs typeface="Times New Roman" pitchFamily="18" charset="0"/>
              </a:rPr>
              <a:t>CHẾ ĐỘ HƯU </a:t>
            </a:r>
            <a:r>
              <a:rPr lang="en" altLang="en-US" sz="2600" b="1" dirty="0" smtClean="0">
                <a:solidFill>
                  <a:srgbClr val="FF0000"/>
                </a:solidFill>
                <a:latin typeface="Times New Roman" pitchFamily="18" charset="0"/>
                <a:cs typeface="Times New Roman" pitchFamily="18" charset="0"/>
              </a:rPr>
              <a:t>TRÍ (tt)</a:t>
            </a:r>
            <a:endParaRPr lang="en-US" alt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4267664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409573" y="1392332"/>
            <a:ext cx="10163177" cy="830997"/>
          </a:xfrm>
          <a:prstGeom prst="rect">
            <a:avLst/>
          </a:prstGeom>
        </p:spPr>
        <p:txBody>
          <a:bodyPr wrap="square">
            <a:spAutoFit/>
          </a:bodyPr>
          <a:lstStyle/>
          <a:p>
            <a:pPr marL="342900">
              <a:spcBef>
                <a:spcPts val="0"/>
              </a:spcBef>
              <a:buClr>
                <a:srgbClr val="C7D3E6"/>
              </a:buClr>
            </a:pPr>
            <a:r>
              <a:rPr lang="en-US" sz="2400" b="1" dirty="0">
                <a:solidFill>
                  <a:srgbClr val="0000FF"/>
                </a:solidFill>
                <a:latin typeface="Times New Roman" panose="02020603050405020304" pitchFamily="18" charset="0"/>
                <a:cs typeface="Times New Roman" panose="02020603050405020304" pitchFamily="18" charset="0"/>
              </a:rPr>
              <a:t>- NLĐ </a:t>
            </a:r>
            <a:r>
              <a:rPr lang="en-US" sz="2400" b="1" dirty="0" err="1">
                <a:solidFill>
                  <a:srgbClr val="0000FF"/>
                </a:solidFill>
                <a:latin typeface="Times New Roman" panose="02020603050405020304" pitchFamily="18" charset="0"/>
                <a:cs typeface="Times New Roman" panose="02020603050405020304" pitchFamily="18" charset="0"/>
              </a:rPr>
              <a:t>thuộc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đối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tượng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đóng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theo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chế</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độ</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tiền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lương</a:t>
            </a:r>
            <a:r>
              <a:rPr lang="en-US" sz="2400" b="1" dirty="0">
                <a:solidFill>
                  <a:srgbClr val="0000FF"/>
                </a:solidFill>
                <a:latin typeface="Times New Roman" panose="02020603050405020304" pitchFamily="18" charset="0"/>
                <a:cs typeface="Times New Roman" panose="02020603050405020304" pitchFamily="18" charset="0"/>
              </a:rPr>
              <a:t> do NN </a:t>
            </a:r>
            <a:r>
              <a:rPr lang="en-US" sz="2400" b="1" dirty="0" err="1">
                <a:solidFill>
                  <a:srgbClr val="0000FF"/>
                </a:solidFill>
                <a:latin typeface="Times New Roman" panose="02020603050405020304" pitchFamily="18" charset="0"/>
                <a:cs typeface="Times New Roman" panose="02020603050405020304" pitchFamily="18" charset="0"/>
              </a:rPr>
              <a:t>quy</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định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căn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cứ</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tính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lương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hưu</a:t>
            </a:r>
            <a:r>
              <a:rPr lang="en-US" sz="2400" b="1" dirty="0">
                <a:solidFill>
                  <a:srgbClr val="0000FF"/>
                </a:solidFill>
                <a:latin typeface="Times New Roman" panose="02020603050405020304" pitchFamily="18" charset="0"/>
                <a:cs typeface="Times New Roman" panose="02020603050405020304" pitchFamily="18" charset="0"/>
              </a:rPr>
              <a:t>:</a:t>
            </a:r>
            <a:endParaRPr lang="vi-VN" sz="2400" b="1" dirty="0">
              <a:solidFill>
                <a:srgbClr val="0000FF"/>
              </a:solidFill>
              <a:latin typeface="Times New Roman" panose="02020603050405020304" pitchFamily="18" charset="0"/>
              <a:cs typeface="Times New Roman" panose="02020603050405020304" pitchFamily="18" charset="0"/>
            </a:endParaRPr>
          </a:p>
        </p:txBody>
      </p:sp>
      <p:graphicFrame>
        <p:nvGraphicFramePr>
          <p:cNvPr id="20" name="Google Shape;342;p23">
            <a:extLst>
              <a:ext uri="{FF2B5EF4-FFF2-40B4-BE49-F238E27FC236}">
                <a16:creationId xmlns:a16="http://schemas.microsoft.com/office/drawing/2014/main" xmlns="" id="{7AB96E0F-F723-8CEB-7ABC-DCC20E67C5FA}"/>
              </a:ext>
            </a:extLst>
          </p:cNvPr>
          <p:cNvGraphicFramePr/>
          <p:nvPr>
            <p:extLst/>
          </p:nvPr>
        </p:nvGraphicFramePr>
        <p:xfrm>
          <a:off x="804005" y="2325647"/>
          <a:ext cx="9768745" cy="4023280"/>
        </p:xfrm>
        <a:graphic>
          <a:graphicData uri="http://schemas.openxmlformats.org/drawingml/2006/table">
            <a:tbl>
              <a:tblPr>
                <a:noFill/>
              </a:tblPr>
              <a:tblGrid>
                <a:gridCol w="5061211">
                  <a:extLst>
                    <a:ext uri="{9D8B030D-6E8A-4147-A177-3AD203B41FA5}">
                      <a16:colId xmlns:a16="http://schemas.microsoft.com/office/drawing/2014/main" xmlns="" val="20000"/>
                    </a:ext>
                  </a:extLst>
                </a:gridCol>
                <a:gridCol w="4707534">
                  <a:extLst>
                    <a:ext uri="{9D8B030D-6E8A-4147-A177-3AD203B41FA5}">
                      <a16:colId xmlns:a16="http://schemas.microsoft.com/office/drawing/2014/main" xmlns="" val="20001"/>
                    </a:ext>
                  </a:extLst>
                </a:gridCol>
              </a:tblGrid>
              <a:tr h="398503">
                <a:tc>
                  <a:txBody>
                    <a:bodyPr/>
                    <a:lstStyle/>
                    <a:p>
                      <a:pPr marL="0" lvl="0" indent="0" algn="ctr" rtl="0">
                        <a:spcBef>
                          <a:spcPts val="0"/>
                        </a:spcBef>
                        <a:spcAft>
                          <a:spcPts val="0"/>
                        </a:spcAft>
                        <a:buNone/>
                      </a:pP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Bắt</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đầu</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tham</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gia</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BHXH </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lvl="0" indent="0" algn="ctr" defTabSz="914400" rtl="0" eaLnBrk="1" latinLnBrk="0" hangingPunct="1">
                        <a:spcBef>
                          <a:spcPts val="0"/>
                        </a:spcBef>
                        <a:spcAft>
                          <a:spcPts val="0"/>
                        </a:spcAft>
                        <a:buNone/>
                      </a:pPr>
                      <a:r>
                        <a:rPr lang="en-US" sz="2400" b="1" kern="120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Bình</a:t>
                      </a:r>
                      <a:r>
                        <a:rPr lang="en-US" sz="2400" b="1" kern="120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kern="120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quân</a:t>
                      </a:r>
                      <a:r>
                        <a:rPr lang="en-US" sz="2400" b="1" kern="120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kern="120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tiền</a:t>
                      </a:r>
                      <a:r>
                        <a:rPr lang="en-US" sz="2400" b="1" kern="120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kern="120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lương</a:t>
                      </a:r>
                      <a:r>
                        <a:rPr lang="en-US" sz="2400" b="1" kern="120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kern="120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đóng</a:t>
                      </a:r>
                      <a:r>
                        <a:rPr lang="en-US" sz="2400" b="1" kern="120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kern="120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BHXH</a:t>
                      </a:r>
                      <a:r>
                        <a:rPr lang="en-US" sz="2400" b="1" kern="120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endParaRPr sz="2400" b="1" kern="1200"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389136">
                <a:tc>
                  <a:txBody>
                    <a:bodyPr/>
                    <a:lstStyle/>
                    <a:p>
                      <a:pPr marL="0" lvl="0" indent="0" algn="ctr" rtl="0">
                        <a:spcBef>
                          <a:spcPts val="0"/>
                        </a:spcBef>
                        <a:spcAft>
                          <a:spcPts val="0"/>
                        </a:spcAft>
                        <a:buNone/>
                      </a:pP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Trước</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01/01/1995</a:t>
                      </a:r>
                      <a:endParaRPr lang="vi-VN"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ctr" rtl="0">
                        <a:spcBef>
                          <a:spcPts val="0"/>
                        </a:spcBef>
                        <a:spcAft>
                          <a:spcPts val="0"/>
                        </a:spcAft>
                        <a:buNone/>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5 </a:t>
                      </a: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năm</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cuối</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318688">
                <a:tc>
                  <a:txBody>
                    <a:bodyPr/>
                    <a:lstStyle/>
                    <a:p>
                      <a:pPr marL="0" lvl="0" indent="0" algn="ctr" rtl="0">
                        <a:spcBef>
                          <a:spcPts val="0"/>
                        </a:spcBef>
                        <a:spcAft>
                          <a:spcPts val="0"/>
                        </a:spcAft>
                        <a:buNone/>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01/01/1995 – 31/12/2000</a:t>
                      </a:r>
                    </a:p>
                  </a:txBody>
                  <a:tcPr marL="91425" marR="91425" marT="68575" marB="6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ctr" rtl="0">
                        <a:spcBef>
                          <a:spcPts val="0"/>
                        </a:spcBef>
                        <a:spcAft>
                          <a:spcPts val="0"/>
                        </a:spcAft>
                        <a:buNone/>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6 </a:t>
                      </a: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năm</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cuối</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r h="315724">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01/01/2001</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 31/12/2006</a:t>
                      </a:r>
                      <a:endPar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ctr" rtl="0">
                        <a:spcBef>
                          <a:spcPts val="0"/>
                        </a:spcBef>
                        <a:spcAft>
                          <a:spcPts val="0"/>
                        </a:spcAft>
                        <a:buNone/>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8 </a:t>
                      </a: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năm</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cuối</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255350">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01/01/2007 – 31/12/2015</a:t>
                      </a:r>
                    </a:p>
                  </a:txBody>
                  <a:tcPr marL="91425" marR="91425" marT="68575" marB="6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ctr" rtl="0">
                        <a:spcBef>
                          <a:spcPts val="0"/>
                        </a:spcBef>
                        <a:spcAft>
                          <a:spcPts val="0"/>
                        </a:spcAft>
                        <a:buNone/>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10 </a:t>
                      </a: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năm</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cuối</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r h="346972">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01/01/2016 – 31/12/2019</a:t>
                      </a:r>
                    </a:p>
                  </a:txBody>
                  <a:tcPr marL="91425" marR="91425" marT="68575" marB="6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ctr" rtl="0">
                        <a:spcBef>
                          <a:spcPts val="0"/>
                        </a:spcBef>
                        <a:spcAft>
                          <a:spcPts val="0"/>
                        </a:spcAft>
                        <a:buNone/>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15 </a:t>
                      </a: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năm</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cuối</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5"/>
                  </a:ext>
                </a:extLst>
              </a:tr>
              <a:tr h="437575">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01/01/2020 – 31/12/2024</a:t>
                      </a:r>
                    </a:p>
                  </a:txBody>
                  <a:tcPr marL="91425" marR="91425" marT="68575" marB="6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ctr" rtl="0">
                        <a:spcBef>
                          <a:spcPts val="0"/>
                        </a:spcBef>
                        <a:spcAft>
                          <a:spcPts val="0"/>
                        </a:spcAft>
                        <a:buNone/>
                      </a:pPr>
                      <a:r>
                        <a:rPr lang="en-US" sz="2400" b="1" dirty="0">
                          <a:solidFill>
                            <a:srgbClr val="0000FF"/>
                          </a:solidFill>
                          <a:latin typeface="Times New Roman" panose="02020603050405020304" pitchFamily="18" charset="0"/>
                          <a:ea typeface="Roboto Condensed"/>
                          <a:cs typeface="Times New Roman" panose="02020603050405020304" pitchFamily="18" charset="0"/>
                          <a:sym typeface="Roboto Condensed"/>
                        </a:rPr>
                        <a:t>20 </a:t>
                      </a:r>
                      <a:r>
                        <a:rPr lang="en-US" sz="2400" b="1" dirty="0" err="1">
                          <a:solidFill>
                            <a:srgbClr val="0000FF"/>
                          </a:solidFill>
                          <a:latin typeface="Times New Roman" panose="02020603050405020304" pitchFamily="18" charset="0"/>
                          <a:ea typeface="Roboto Condensed"/>
                          <a:cs typeface="Times New Roman" panose="02020603050405020304" pitchFamily="18" charset="0"/>
                          <a:sym typeface="Roboto Condensed"/>
                        </a:rPr>
                        <a:t>năm</a:t>
                      </a:r>
                      <a:r>
                        <a:rPr lang="en-US" sz="2400" b="1" baseline="0" dirty="0">
                          <a:solidFill>
                            <a:srgbClr val="0000FF"/>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0000FF"/>
                          </a:solidFill>
                          <a:latin typeface="Times New Roman" panose="02020603050405020304" pitchFamily="18" charset="0"/>
                          <a:ea typeface="Roboto Condensed"/>
                          <a:cs typeface="Times New Roman" panose="02020603050405020304" pitchFamily="18" charset="0"/>
                          <a:sym typeface="Roboto Condensed"/>
                        </a:rPr>
                        <a:t>cuối</a:t>
                      </a:r>
                      <a:endParaRPr sz="2400" b="1" dirty="0">
                        <a:solidFill>
                          <a:srgbClr val="0000FF"/>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6"/>
                  </a:ext>
                </a:extLst>
              </a:tr>
              <a:tr h="437575">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2400" b="1" dirty="0">
                          <a:solidFill>
                            <a:srgbClr val="FF0000"/>
                          </a:solidFill>
                          <a:latin typeface="Times New Roman" panose="02020603050405020304" pitchFamily="18" charset="0"/>
                          <a:ea typeface="Roboto Condensed"/>
                          <a:cs typeface="Times New Roman" panose="02020603050405020304" pitchFamily="18" charset="0"/>
                          <a:sym typeface="Roboto Condensed"/>
                        </a:rPr>
                        <a:t>01/01/025 </a:t>
                      </a:r>
                      <a:r>
                        <a:rPr lang="en-US" sz="2400" b="1" dirty="0" err="1">
                          <a:solidFill>
                            <a:srgbClr val="FF0000"/>
                          </a:solidFill>
                          <a:latin typeface="Times New Roman" panose="02020603050405020304" pitchFamily="18" charset="0"/>
                          <a:ea typeface="Roboto Condensed"/>
                          <a:cs typeface="Times New Roman" panose="02020603050405020304" pitchFamily="18" charset="0"/>
                          <a:sym typeface="Roboto Condensed"/>
                        </a:rPr>
                        <a:t>trở</a:t>
                      </a:r>
                      <a:r>
                        <a:rPr lang="en-US" sz="2400" b="1" baseline="0"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FF0000"/>
                          </a:solidFill>
                          <a:latin typeface="Times New Roman" panose="02020603050405020304" pitchFamily="18" charset="0"/>
                          <a:ea typeface="Roboto Condensed"/>
                          <a:cs typeface="Times New Roman" panose="02020603050405020304" pitchFamily="18" charset="0"/>
                          <a:sym typeface="Roboto Condensed"/>
                        </a:rPr>
                        <a:t>đi</a:t>
                      </a:r>
                      <a:endParaRPr lang="en-US" sz="2400" b="1" dirty="0">
                        <a:solidFill>
                          <a:srgbClr val="FF0000"/>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ctr" rtl="0">
                        <a:spcBef>
                          <a:spcPts val="0"/>
                        </a:spcBef>
                        <a:spcAft>
                          <a:spcPts val="0"/>
                        </a:spcAft>
                        <a:buNone/>
                      </a:pPr>
                      <a:r>
                        <a:rPr lang="en-US" sz="2400" b="1" dirty="0" err="1">
                          <a:solidFill>
                            <a:srgbClr val="FF0000"/>
                          </a:solidFill>
                          <a:latin typeface="Times New Roman" panose="02020603050405020304" pitchFamily="18" charset="0"/>
                          <a:ea typeface="Roboto Condensed"/>
                          <a:cs typeface="Times New Roman" panose="02020603050405020304" pitchFamily="18" charset="0"/>
                          <a:sym typeface="Roboto Condensed"/>
                        </a:rPr>
                        <a:t>Toàn</a:t>
                      </a:r>
                      <a:r>
                        <a:rPr lang="en-US" sz="2400" b="1" baseline="0"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FF0000"/>
                          </a:solidFill>
                          <a:latin typeface="Times New Roman" panose="02020603050405020304" pitchFamily="18" charset="0"/>
                          <a:ea typeface="Roboto Condensed"/>
                          <a:cs typeface="Times New Roman" panose="02020603050405020304" pitchFamily="18" charset="0"/>
                          <a:sym typeface="Roboto Condensed"/>
                        </a:rPr>
                        <a:t>bộ</a:t>
                      </a:r>
                      <a:r>
                        <a:rPr lang="en-US" sz="2400" b="1" baseline="0"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FF0000"/>
                          </a:solidFill>
                          <a:latin typeface="Times New Roman" panose="02020603050405020304" pitchFamily="18" charset="0"/>
                          <a:ea typeface="Roboto Condensed"/>
                          <a:cs typeface="Times New Roman" panose="02020603050405020304" pitchFamily="18" charset="0"/>
                          <a:sym typeface="Roboto Condensed"/>
                        </a:rPr>
                        <a:t>thời</a:t>
                      </a:r>
                      <a:r>
                        <a:rPr lang="en-US" sz="2400" b="1" baseline="0"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FF0000"/>
                          </a:solidFill>
                          <a:latin typeface="Times New Roman" panose="02020603050405020304" pitchFamily="18" charset="0"/>
                          <a:ea typeface="Roboto Condensed"/>
                          <a:cs typeface="Times New Roman" panose="02020603050405020304" pitchFamily="18" charset="0"/>
                          <a:sym typeface="Roboto Condensed"/>
                        </a:rPr>
                        <a:t>gian</a:t>
                      </a:r>
                      <a:r>
                        <a:rPr lang="en-US" sz="2400" b="1" baseline="0"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FF0000"/>
                          </a:solidFill>
                          <a:latin typeface="Times New Roman" panose="02020603050405020304" pitchFamily="18" charset="0"/>
                          <a:ea typeface="Roboto Condensed"/>
                          <a:cs typeface="Times New Roman" panose="02020603050405020304" pitchFamily="18" charset="0"/>
                          <a:sym typeface="Roboto Condensed"/>
                        </a:rPr>
                        <a:t>đóng</a:t>
                      </a:r>
                      <a:r>
                        <a:rPr lang="en-US" sz="2400" b="1" baseline="0" dirty="0">
                          <a:solidFill>
                            <a:srgbClr val="FF0000"/>
                          </a:solidFill>
                          <a:latin typeface="Times New Roman" panose="02020603050405020304" pitchFamily="18" charset="0"/>
                          <a:ea typeface="Roboto Condensed"/>
                          <a:cs typeface="Times New Roman" panose="02020603050405020304" pitchFamily="18" charset="0"/>
                          <a:sym typeface="Roboto Condensed"/>
                        </a:rPr>
                        <a:t> </a:t>
                      </a:r>
                      <a:r>
                        <a:rPr lang="en-US" sz="2400" b="1" baseline="0" dirty="0" err="1">
                          <a:solidFill>
                            <a:srgbClr val="FF0000"/>
                          </a:solidFill>
                          <a:latin typeface="Times New Roman" panose="02020603050405020304" pitchFamily="18" charset="0"/>
                          <a:ea typeface="Roboto Condensed"/>
                          <a:cs typeface="Times New Roman" panose="02020603050405020304" pitchFamily="18" charset="0"/>
                          <a:sym typeface="Roboto Condensed"/>
                        </a:rPr>
                        <a:t>BHXH</a:t>
                      </a:r>
                      <a:endParaRPr sz="2400" b="1" dirty="0">
                        <a:solidFill>
                          <a:srgbClr val="FF0000"/>
                        </a:solidFill>
                        <a:latin typeface="Times New Roman" panose="02020603050405020304" pitchFamily="18" charset="0"/>
                        <a:ea typeface="Roboto Condensed"/>
                        <a:cs typeface="Times New Roman" panose="02020603050405020304" pitchFamily="18" charset="0"/>
                        <a:sym typeface="Roboto Condensed"/>
                      </a:endParaRPr>
                    </a:p>
                  </a:txBody>
                  <a:tcPr marL="91425" marR="91425" marT="68575" marB="6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7"/>
                  </a:ext>
                </a:extLst>
              </a:tr>
            </a:tbl>
          </a:graphicData>
        </a:graphic>
      </p:graphicFrame>
      <p:sp>
        <p:nvSpPr>
          <p:cNvPr id="9" name="Rectangle 8"/>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11" name="Rectangle 10"/>
          <p:cNvSpPr>
            <a:spLocks noChangeArrowheads="1"/>
          </p:cNvSpPr>
          <p:nvPr/>
        </p:nvSpPr>
        <p:spPr bwMode="gray">
          <a:xfrm>
            <a:off x="723112" y="858146"/>
            <a:ext cx="387838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2600" b="1" dirty="0">
                <a:solidFill>
                  <a:srgbClr val="FF0000"/>
                </a:solidFill>
                <a:latin typeface="Times New Roman" pitchFamily="18" charset="0"/>
                <a:cs typeface="Times New Roman" pitchFamily="18" charset="0"/>
              </a:rPr>
              <a:t>4. </a:t>
            </a:r>
            <a:r>
              <a:rPr lang="en" altLang="en-US" sz="2600" b="1" dirty="0">
                <a:solidFill>
                  <a:srgbClr val="FF0000"/>
                </a:solidFill>
                <a:latin typeface="Times New Roman" pitchFamily="18" charset="0"/>
                <a:cs typeface="Times New Roman" pitchFamily="18" charset="0"/>
              </a:rPr>
              <a:t>CHẾ ĐỘ HƯU </a:t>
            </a:r>
            <a:r>
              <a:rPr lang="en" altLang="en-US" sz="2600" b="1" dirty="0" smtClean="0">
                <a:solidFill>
                  <a:srgbClr val="FF0000"/>
                </a:solidFill>
                <a:latin typeface="Times New Roman" pitchFamily="18" charset="0"/>
                <a:cs typeface="Times New Roman" pitchFamily="18" charset="0"/>
              </a:rPr>
              <a:t>TRÍ (tt)</a:t>
            </a:r>
            <a:endParaRPr lang="en-US" alt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7954890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3002" y="1241246"/>
            <a:ext cx="8451353" cy="461665"/>
          </a:xfrm>
          <a:prstGeom prst="rect">
            <a:avLst/>
          </a:prstGeom>
        </p:spPr>
        <p:txBody>
          <a:bodyPr wrap="none">
            <a:spAutoFit/>
          </a:bodyPr>
          <a:lstStyle/>
          <a:p>
            <a:r>
              <a:rPr lang="en-US" sz="2400" b="1" dirty="0">
                <a:solidFill>
                  <a:srgbClr val="0000FF"/>
                </a:solidFill>
                <a:latin typeface="Times New Roman" panose="02020603050405020304" pitchFamily="18" charset="0"/>
                <a:cs typeface="Times New Roman" panose="02020603050405020304" pitchFamily="18" charset="0"/>
              </a:rPr>
              <a:t>b. </a:t>
            </a:r>
            <a:r>
              <a:rPr lang="en-US" sz="2400" b="1" dirty="0" err="1">
                <a:solidFill>
                  <a:srgbClr val="0000FF"/>
                </a:solidFill>
                <a:latin typeface="Times New Roman" panose="02020603050405020304" pitchFamily="18" charset="0"/>
                <a:cs typeface="Times New Roman" panose="02020603050405020304" pitchFamily="18" charset="0"/>
              </a:rPr>
              <a:t>Điều</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chỉnh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quy</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định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về</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trợ</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cấp</a:t>
            </a:r>
            <a:r>
              <a:rPr lang="en-US" sz="2400" b="1" dirty="0">
                <a:solidFill>
                  <a:srgbClr val="0000FF"/>
                </a:solidFill>
                <a:latin typeface="Times New Roman" panose="02020603050405020304" pitchFamily="18" charset="0"/>
                <a:cs typeface="Times New Roman" panose="02020603050405020304" pitchFamily="18" charset="0"/>
              </a:rPr>
              <a:t> 1 </a:t>
            </a:r>
            <a:r>
              <a:rPr lang="en-US" sz="2400" b="1" dirty="0" err="1">
                <a:solidFill>
                  <a:srgbClr val="0000FF"/>
                </a:solidFill>
                <a:latin typeface="Times New Roman" panose="02020603050405020304" pitchFamily="18" charset="0"/>
                <a:cs typeface="Times New Roman" panose="02020603050405020304" pitchFamily="18" charset="0"/>
              </a:rPr>
              <a:t>lần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khi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nghỉ</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hưu</a:t>
            </a:r>
            <a:r>
              <a:rPr lang="en-US" sz="2400" b="1"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(Điều 68)</a:t>
            </a:r>
            <a:r>
              <a:rPr lang="en-US" sz="2400" b="1" dirty="0">
                <a:solidFill>
                  <a:srgbClr val="0000FF"/>
                </a:solidFill>
                <a:latin typeface="Times New Roman" panose="02020603050405020304" pitchFamily="18" charset="0"/>
                <a:cs typeface="Times New Roman" panose="02020603050405020304" pitchFamily="18" charset="0"/>
              </a:rPr>
              <a:t>:</a:t>
            </a:r>
            <a:endParaRPr lang="vi-VN" sz="2400" b="1" dirty="0">
              <a:solidFill>
                <a:srgbClr val="0000FF"/>
              </a:solidFill>
              <a:latin typeface="Times New Roman" panose="02020603050405020304" pitchFamily="18" charset="0"/>
              <a:cs typeface="Times New Roman" panose="02020603050405020304" pitchFamily="18" charset="0"/>
            </a:endParaRPr>
          </a:p>
        </p:txBody>
      </p:sp>
      <p:sp>
        <p:nvSpPr>
          <p:cNvPr id="19" name="Rectangle 18"/>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20" name="Rectangle 19"/>
          <p:cNvSpPr>
            <a:spLocks noChangeArrowheads="1"/>
          </p:cNvSpPr>
          <p:nvPr/>
        </p:nvSpPr>
        <p:spPr bwMode="gray">
          <a:xfrm>
            <a:off x="723112" y="858146"/>
            <a:ext cx="387838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2600" b="1" dirty="0">
                <a:solidFill>
                  <a:srgbClr val="FF0000"/>
                </a:solidFill>
                <a:latin typeface="Times New Roman" pitchFamily="18" charset="0"/>
                <a:cs typeface="Times New Roman" pitchFamily="18" charset="0"/>
              </a:rPr>
              <a:t>4. </a:t>
            </a:r>
            <a:r>
              <a:rPr lang="en" altLang="en-US" sz="2600" b="1" dirty="0">
                <a:solidFill>
                  <a:srgbClr val="FF0000"/>
                </a:solidFill>
                <a:latin typeface="Times New Roman" pitchFamily="18" charset="0"/>
                <a:cs typeface="Times New Roman" pitchFamily="18" charset="0"/>
              </a:rPr>
              <a:t>CHẾ ĐỘ HƯU </a:t>
            </a:r>
            <a:r>
              <a:rPr lang="en" altLang="en-US" sz="2600" b="1" dirty="0" smtClean="0">
                <a:solidFill>
                  <a:srgbClr val="FF0000"/>
                </a:solidFill>
                <a:latin typeface="Times New Roman" pitchFamily="18" charset="0"/>
                <a:cs typeface="Times New Roman" pitchFamily="18" charset="0"/>
              </a:rPr>
              <a:t>TRÍ (tt)</a:t>
            </a:r>
            <a:endParaRPr lang="en-US" altLang="en-US" sz="2600" b="1" dirty="0">
              <a:solidFill>
                <a:srgbClr val="FF0000"/>
              </a:solidFill>
              <a:latin typeface="Times New Roman" pitchFamily="18" charset="0"/>
              <a:cs typeface="Times New Roman" pitchFamily="18" charset="0"/>
            </a:endParaRPr>
          </a:p>
        </p:txBody>
      </p:sp>
      <p:sp>
        <p:nvSpPr>
          <p:cNvPr id="14" name="object 3"/>
          <p:cNvSpPr txBox="1"/>
          <p:nvPr/>
        </p:nvSpPr>
        <p:spPr>
          <a:xfrm>
            <a:off x="634622" y="1733689"/>
            <a:ext cx="11013092" cy="4558299"/>
          </a:xfrm>
          <a:prstGeom prst="rect">
            <a:avLst/>
          </a:prstGeom>
        </p:spPr>
        <p:txBody>
          <a:bodyPr vert="horz" wrap="square" lIns="0" tIns="186055" rIns="0" bIns="0" rtlCol="0">
            <a:spAutoFit/>
          </a:bodyPr>
          <a:lstStyle/>
          <a:p>
            <a:pPr marL="12700" algn="just">
              <a:spcBef>
                <a:spcPts val="600"/>
              </a:spcBef>
              <a:tabLst>
                <a:tab pos="469265" algn="l"/>
              </a:tabLst>
            </a:pPr>
            <a:r>
              <a:rPr lang="en-US" sz="2200" b="1" kern="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smtClean="0">
                <a:solidFill>
                  <a:srgbClr val="FF0000"/>
                </a:solidFill>
                <a:latin typeface="Times New Roman" panose="02020603050405020304" pitchFamily="18" charset="0"/>
                <a:ea typeface="Roboto Condensed" panose="020B0604020202020204" charset="0"/>
                <a:cs typeface="Times New Roman" panose="02020603050405020304" pitchFamily="18" charset="0"/>
              </a:rPr>
              <a:t>(</a:t>
            </a:r>
            <a:r>
              <a:rPr lang="vi-VN" sz="2200" b="1" kern="0" dirty="0" smtClean="0">
                <a:solidFill>
                  <a:srgbClr val="FF0000"/>
                </a:solidFill>
                <a:latin typeface="Times New Roman" panose="02020603050405020304" pitchFamily="18" charset="0"/>
                <a:ea typeface="Roboto Condensed" panose="020B0604020202020204" charset="0"/>
                <a:cs typeface="Times New Roman" panose="02020603050405020304" pitchFamily="18" charset="0"/>
              </a:rPr>
              <a:t>khuyến </a:t>
            </a:r>
            <a:r>
              <a:rPr lang="vi-VN" sz="2200" b="1" kern="0"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khích người lao động tiếp tục làm việc, đóng BHXH sau tuổi nghỉ </a:t>
            </a:r>
            <a:r>
              <a:rPr lang="vi-VN" sz="2200" b="1" kern="0" dirty="0" smtClean="0">
                <a:solidFill>
                  <a:srgbClr val="FF0000"/>
                </a:solidFill>
                <a:latin typeface="Times New Roman" panose="02020603050405020304" pitchFamily="18" charset="0"/>
                <a:ea typeface="Roboto Condensed" panose="020B0604020202020204" charset="0"/>
                <a:cs typeface="Times New Roman" panose="02020603050405020304" pitchFamily="18" charset="0"/>
              </a:rPr>
              <a:t>hưu</a:t>
            </a:r>
            <a:r>
              <a:rPr lang="en-US" sz="2200" b="1" kern="0" dirty="0" smtClean="0">
                <a:solidFill>
                  <a:srgbClr val="FF0000"/>
                </a:solidFill>
                <a:latin typeface="Times New Roman" panose="02020603050405020304" pitchFamily="18" charset="0"/>
                <a:ea typeface="Roboto Condensed" panose="020B0604020202020204" charset="0"/>
                <a:cs typeface="Times New Roman" panose="02020603050405020304" pitchFamily="18" charset="0"/>
              </a:rPr>
              <a:t>)</a:t>
            </a:r>
            <a:r>
              <a:rPr lang="vi-VN" sz="2200" b="1" kern="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endParaRPr lang="en-US" sz="2200" b="1" kern="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12700" algn="just">
              <a:spcBef>
                <a:spcPts val="600"/>
              </a:spcBef>
              <a:tabLst>
                <a:tab pos="469265" algn="l"/>
              </a:tabLst>
            </a:pPr>
            <a:r>
              <a:rPr lang="en-US" sz="2200" b="1" kern="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	So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với</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quy</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định</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hiện</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hành</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chỉ</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có</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một</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mức</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tính</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hưởng</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trợ</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cấp</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một</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lần</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khi</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nghỉ</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hưu</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đối</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với</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lao</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động</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có</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thời</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gian</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đóng</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BHXH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cao</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hơn</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mức</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tối</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đa</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75% (</a:t>
            </a:r>
            <a:r>
              <a:rPr lang="af-ZA"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Lao động nam nhiều hơn 35 năm, lao động nữ nhiều hơn 30 năm</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thì</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tại</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Luật</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BHXH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năm</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2024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đã</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FF0000"/>
                </a:solidFill>
                <a:latin typeface="Times New Roman" panose="02020603050405020304" pitchFamily="18" charset="0"/>
                <a:ea typeface="Roboto Condensed" panose="020B0604020202020204" charset="0"/>
                <a:cs typeface="Times New Roman" panose="02020603050405020304" pitchFamily="18" charset="0"/>
              </a:rPr>
              <a:t>quy</a:t>
            </a:r>
            <a:r>
              <a:rPr lang="en-US" sz="2200" b="1" kern="0"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FF0000"/>
                </a:solidFill>
                <a:latin typeface="Times New Roman" panose="02020603050405020304" pitchFamily="18" charset="0"/>
                <a:ea typeface="Roboto Condensed" panose="020B0604020202020204" charset="0"/>
                <a:cs typeface="Times New Roman" panose="02020603050405020304" pitchFamily="18" charset="0"/>
              </a:rPr>
              <a:t>định</a:t>
            </a:r>
            <a:r>
              <a:rPr lang="en-US" sz="2200" b="1" kern="0"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 02 </a:t>
            </a:r>
            <a:r>
              <a:rPr lang="en-US" sz="2200" b="1" kern="0" dirty="0" err="1">
                <a:solidFill>
                  <a:srgbClr val="FF0000"/>
                </a:solidFill>
                <a:latin typeface="Times New Roman" panose="02020603050405020304" pitchFamily="18" charset="0"/>
                <a:ea typeface="Roboto Condensed" panose="020B0604020202020204" charset="0"/>
                <a:cs typeface="Times New Roman" panose="02020603050405020304" pitchFamily="18" charset="0"/>
              </a:rPr>
              <a:t>mức</a:t>
            </a:r>
            <a:r>
              <a:rPr lang="en-US" sz="2200" b="1" kern="0"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như</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err="1">
                <a:solidFill>
                  <a:srgbClr val="0000FF"/>
                </a:solidFill>
                <a:latin typeface="Times New Roman" panose="02020603050405020304" pitchFamily="18" charset="0"/>
                <a:ea typeface="Roboto Condensed" panose="020B0604020202020204" charset="0"/>
                <a:cs typeface="Times New Roman" panose="02020603050405020304" pitchFamily="18" charset="0"/>
              </a:rPr>
              <a:t>sau</a:t>
            </a:r>
            <a:r>
              <a:rPr lang="en-US" sz="2200" b="1" kern="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a:t>
            </a:r>
          </a:p>
          <a:p>
            <a:pPr marL="12700" algn="just">
              <a:spcBef>
                <a:spcPts val="600"/>
              </a:spcBef>
              <a:tabLst>
                <a:tab pos="469265" algn="l"/>
              </a:tabLst>
            </a:pPr>
            <a:r>
              <a:rPr lang="en-US" sz="2200" b="1" kern="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1) </a:t>
            </a:r>
            <a:r>
              <a:rPr lang="af-ZA"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Bằng 0,5 lần của mức bình quân tiền lương làm căn cứ đóng BHXH </a:t>
            </a:r>
            <a:r>
              <a:rPr lang="af-ZA" sz="2200" b="1" kern="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cho </a:t>
            </a:r>
            <a:r>
              <a:rPr lang="af-ZA"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mỗi năm đóng cao hơn đến tuổi nghỉ hưu theo quy định của pháp luật</a:t>
            </a:r>
            <a:r>
              <a:rPr lang="af-ZA" sz="2200" b="1" kern="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a:t>
            </a:r>
            <a:endPar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endParaRPr>
          </a:p>
          <a:p>
            <a:pPr marL="12700" algn="just">
              <a:spcBef>
                <a:spcPts val="600"/>
              </a:spcBef>
              <a:tabLst>
                <a:tab pos="469265" algn="l"/>
              </a:tabLst>
            </a:pPr>
            <a:r>
              <a:rPr lang="en-US" sz="2200" b="1" kern="0" dirty="0" smtClean="0">
                <a:solidFill>
                  <a:srgbClr val="0000FF"/>
                </a:solidFill>
                <a:latin typeface="Times New Roman" panose="02020603050405020304" pitchFamily="18" charset="0"/>
                <a:ea typeface="Roboto Condensed" panose="020B0604020202020204" charset="0"/>
                <a:cs typeface="Times New Roman" panose="02020603050405020304" pitchFamily="18" charset="0"/>
              </a:rPr>
              <a:t>	(</a:t>
            </a:r>
            <a:r>
              <a:rPr lang="en-US"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2) </a:t>
            </a:r>
            <a:r>
              <a:rPr lang="af-ZA"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Trường hợp người lao động đã đủ điều kiện hưởng lương hưu theo quy định mà tiếp tục đóng BHXH thì </a:t>
            </a:r>
            <a:r>
              <a:rPr lang="af-ZA" sz="2200" b="1" kern="0"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mức trợ cấp bằng 2 lần của mức bình quân </a:t>
            </a:r>
            <a:r>
              <a:rPr lang="af-ZA" sz="2200" b="1" kern="0"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tiền lương làm căn cứ đóng BHXH cho mỗi năm đóng cao hơn số năm </a:t>
            </a:r>
            <a:r>
              <a:rPr lang="af-ZA" sz="2200" b="1" kern="0" dirty="0">
                <a:solidFill>
                  <a:srgbClr val="FF0000"/>
                </a:solidFill>
                <a:latin typeface="Times New Roman" panose="02020603050405020304" pitchFamily="18" charset="0"/>
                <a:ea typeface="Roboto Condensed" panose="020B0604020202020204" charset="0"/>
                <a:cs typeface="Times New Roman" panose="02020603050405020304" pitchFamily="18" charset="0"/>
              </a:rPr>
              <a:t>kể từ sau thời điểm đủ tuổi nghỉ hưu theo quy định của pháp luật đến thời điểm nghỉ hưu. </a:t>
            </a:r>
            <a:endParaRPr lang="en-US" sz="2200" b="1" kern="0" dirty="0">
              <a:solidFill>
                <a:srgbClr val="FF0000"/>
              </a:solidFill>
              <a:latin typeface="Times New Roman" panose="02020603050405020304" pitchFamily="18" charset="0"/>
              <a:ea typeface="Roboto Condensed" panose="020B0604020202020204" charset="0"/>
              <a:cs typeface="Times New Roman" panose="02020603050405020304" pitchFamily="18" charset="0"/>
            </a:endParaRPr>
          </a:p>
          <a:p>
            <a:pPr marL="468630" marR="5080" indent="-456565" algn="just">
              <a:lnSpc>
                <a:spcPct val="100000"/>
              </a:lnSpc>
              <a:spcBef>
                <a:spcPts val="605"/>
              </a:spcBef>
              <a:buFont typeface="Wingdings"/>
              <a:buChar char=""/>
              <a:tabLst>
                <a:tab pos="469900" algn="l"/>
              </a:tabLst>
            </a:pPr>
            <a:endParaRPr sz="2200" dirty="0">
              <a:latin typeface="Times New Roman"/>
              <a:cs typeface="Times New Roman"/>
            </a:endParaRPr>
          </a:p>
        </p:txBody>
      </p:sp>
    </p:spTree>
    <p:extLst>
      <p:ext uri="{BB962C8B-B14F-4D97-AF65-F5344CB8AC3E}">
        <p14:creationId xmlns:p14="http://schemas.microsoft.com/office/powerpoint/2010/main" val="24060213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Hexagon 6">
            <a:extLst>
              <a:ext uri="{FF2B5EF4-FFF2-40B4-BE49-F238E27FC236}">
                <a16:creationId xmlns:a16="http://schemas.microsoft.com/office/drawing/2014/main" xmlns="" id="{E6EF030B-4FA6-A38D-B55C-8716ADAEA38C}"/>
              </a:ext>
            </a:extLst>
          </p:cNvPr>
          <p:cNvSpPr/>
          <p:nvPr/>
        </p:nvSpPr>
        <p:spPr>
          <a:xfrm>
            <a:off x="1571623" y="1795039"/>
            <a:ext cx="2969479" cy="2302018"/>
          </a:xfrm>
          <a:prstGeom prst="hexagon">
            <a:avLst/>
          </a:prstGeom>
          <a:solidFill>
            <a:srgbClr val="00B0F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f-ZA" sz="2400" b="1" dirty="0">
                <a:solidFill>
                  <a:schemeClr val="bg1"/>
                </a:solidFill>
                <a:latin typeface="Roboto Condensed Light"/>
                <a:cs typeface="Roboto Condensed Light"/>
              </a:rPr>
              <a:t>0,5 </a:t>
            </a:r>
            <a:r>
              <a:rPr lang="af-ZA" sz="2400" b="1" dirty="0" err="1">
                <a:solidFill>
                  <a:schemeClr val="bg1"/>
                </a:solidFill>
                <a:latin typeface="Roboto Condensed Light"/>
                <a:cs typeface="Roboto Condensed Light"/>
              </a:rPr>
              <a:t>lần</a:t>
            </a:r>
            <a:r>
              <a:rPr lang="af-ZA" sz="2400" b="1" dirty="0">
                <a:solidFill>
                  <a:schemeClr val="bg1"/>
                </a:solidFill>
                <a:latin typeface="Roboto Condensed Light"/>
                <a:cs typeface="Roboto Condensed Light"/>
              </a:rPr>
              <a:t> </a:t>
            </a:r>
            <a:r>
              <a:rPr lang="af-ZA" sz="2400" b="1" dirty="0" err="1">
                <a:solidFill>
                  <a:schemeClr val="bg1"/>
                </a:solidFill>
                <a:latin typeface="Roboto Condensed Light"/>
                <a:cs typeface="Roboto Condensed Light"/>
              </a:rPr>
              <a:t>của</a:t>
            </a:r>
            <a:r>
              <a:rPr lang="af-ZA" sz="2400" b="1" dirty="0">
                <a:solidFill>
                  <a:schemeClr val="bg1"/>
                </a:solidFill>
                <a:latin typeface="Roboto Condensed Light"/>
                <a:cs typeface="Roboto Condensed Light"/>
              </a:rPr>
              <a:t> </a:t>
            </a:r>
            <a:r>
              <a:rPr lang="af-ZA" sz="2400" b="1" dirty="0" err="1">
                <a:solidFill>
                  <a:schemeClr val="bg1"/>
                </a:solidFill>
                <a:latin typeface="Roboto Condensed Light"/>
                <a:cs typeface="Roboto Condensed Light"/>
              </a:rPr>
              <a:t>mức</a:t>
            </a:r>
            <a:r>
              <a:rPr lang="af-ZA" sz="2400" b="1" dirty="0">
                <a:solidFill>
                  <a:schemeClr val="bg1"/>
                </a:solidFill>
                <a:latin typeface="Roboto Condensed Light"/>
                <a:cs typeface="Roboto Condensed Light"/>
              </a:rPr>
              <a:t> </a:t>
            </a:r>
            <a:r>
              <a:rPr lang="af-ZA" sz="2400" b="1" dirty="0" err="1">
                <a:solidFill>
                  <a:schemeClr val="bg1"/>
                </a:solidFill>
                <a:latin typeface="Roboto Condensed Light"/>
                <a:cs typeface="Roboto Condensed Light"/>
              </a:rPr>
              <a:t>bình</a:t>
            </a:r>
            <a:r>
              <a:rPr lang="af-ZA" sz="2400" b="1" dirty="0">
                <a:solidFill>
                  <a:schemeClr val="bg1"/>
                </a:solidFill>
                <a:latin typeface="Roboto Condensed Light"/>
                <a:cs typeface="Roboto Condensed Light"/>
              </a:rPr>
              <a:t> </a:t>
            </a:r>
            <a:r>
              <a:rPr lang="af-ZA" sz="2400" b="1" dirty="0" err="1">
                <a:solidFill>
                  <a:schemeClr val="bg1"/>
                </a:solidFill>
                <a:latin typeface="Roboto Condensed Light"/>
                <a:cs typeface="Roboto Condensed Light"/>
              </a:rPr>
              <a:t>quân</a:t>
            </a:r>
            <a:r>
              <a:rPr lang="af-ZA" sz="2400" b="1" dirty="0">
                <a:solidFill>
                  <a:schemeClr val="bg1"/>
                </a:solidFill>
                <a:latin typeface="Roboto Condensed Light"/>
                <a:cs typeface="Roboto Condensed Light"/>
              </a:rPr>
              <a:t> </a:t>
            </a:r>
            <a:r>
              <a:rPr lang="af-ZA" sz="2400" b="1" dirty="0" err="1">
                <a:solidFill>
                  <a:schemeClr val="bg1"/>
                </a:solidFill>
                <a:latin typeface="Roboto Condensed Light"/>
                <a:cs typeface="Roboto Condensed Light"/>
              </a:rPr>
              <a:t>tiền</a:t>
            </a:r>
            <a:r>
              <a:rPr lang="af-ZA" sz="2400" b="1" dirty="0">
                <a:solidFill>
                  <a:schemeClr val="bg1"/>
                </a:solidFill>
                <a:latin typeface="Roboto Condensed Light"/>
                <a:cs typeface="Roboto Condensed Light"/>
              </a:rPr>
              <a:t> </a:t>
            </a:r>
            <a:r>
              <a:rPr lang="af-ZA" sz="2400" b="1" dirty="0" err="1">
                <a:solidFill>
                  <a:schemeClr val="bg1"/>
                </a:solidFill>
                <a:latin typeface="Roboto Condensed Light"/>
                <a:cs typeface="Roboto Condensed Light"/>
              </a:rPr>
              <a:t>lương</a:t>
            </a:r>
            <a:r>
              <a:rPr lang="af-ZA" sz="2400" b="1" dirty="0">
                <a:solidFill>
                  <a:schemeClr val="bg1"/>
                </a:solidFill>
                <a:latin typeface="Roboto Condensed Light"/>
                <a:cs typeface="Roboto Condensed Light"/>
              </a:rPr>
              <a:t> </a:t>
            </a:r>
            <a:r>
              <a:rPr lang="af-ZA" sz="2400" b="1" dirty="0" err="1">
                <a:solidFill>
                  <a:schemeClr val="bg1"/>
                </a:solidFill>
                <a:latin typeface="Roboto Condensed Light"/>
                <a:cs typeface="Roboto Condensed Light"/>
              </a:rPr>
              <a:t>cho</a:t>
            </a:r>
            <a:r>
              <a:rPr lang="af-ZA" sz="2400" b="1" dirty="0">
                <a:solidFill>
                  <a:schemeClr val="bg1"/>
                </a:solidFill>
                <a:latin typeface="Roboto Condensed Light"/>
                <a:cs typeface="Roboto Condensed Light"/>
              </a:rPr>
              <a:t> </a:t>
            </a:r>
            <a:r>
              <a:rPr lang="af-ZA" sz="2400" b="1" dirty="0" err="1">
                <a:solidFill>
                  <a:schemeClr val="bg1"/>
                </a:solidFill>
                <a:latin typeface="Roboto Condensed Light"/>
                <a:cs typeface="Roboto Condensed Light"/>
              </a:rPr>
              <a:t>mỗi</a:t>
            </a:r>
            <a:r>
              <a:rPr lang="af-ZA" sz="2400" b="1" dirty="0">
                <a:solidFill>
                  <a:schemeClr val="bg1"/>
                </a:solidFill>
                <a:latin typeface="Roboto Condensed Light"/>
                <a:cs typeface="Roboto Condensed Light"/>
              </a:rPr>
              <a:t> </a:t>
            </a:r>
            <a:r>
              <a:rPr lang="af-ZA" sz="2400" b="1" dirty="0" err="1">
                <a:solidFill>
                  <a:schemeClr val="bg1"/>
                </a:solidFill>
                <a:latin typeface="Roboto Condensed Light"/>
                <a:cs typeface="Roboto Condensed Light"/>
              </a:rPr>
              <a:t>năm</a:t>
            </a:r>
            <a:r>
              <a:rPr lang="af-ZA" sz="2400" b="1" dirty="0">
                <a:solidFill>
                  <a:schemeClr val="bg1"/>
                </a:solidFill>
                <a:latin typeface="Roboto Condensed Light"/>
                <a:cs typeface="Roboto Condensed Light"/>
              </a:rPr>
              <a:t> </a:t>
            </a:r>
            <a:endParaRPr lang="en-US" sz="2400" b="1" dirty="0">
              <a:solidFill>
                <a:schemeClr val="bg1"/>
              </a:solidFill>
              <a:latin typeface="Roboto Condensed Light"/>
              <a:cs typeface="Roboto Condensed Light"/>
            </a:endParaRPr>
          </a:p>
        </p:txBody>
      </p:sp>
      <p:sp>
        <p:nvSpPr>
          <p:cNvPr id="8" name="Hexagon 7">
            <a:extLst>
              <a:ext uri="{FF2B5EF4-FFF2-40B4-BE49-F238E27FC236}">
                <a16:creationId xmlns:a16="http://schemas.microsoft.com/office/drawing/2014/main" xmlns="" id="{4E737DF6-47E3-AEFA-42B9-DBBC82656D02}"/>
              </a:ext>
            </a:extLst>
          </p:cNvPr>
          <p:cNvSpPr/>
          <p:nvPr/>
        </p:nvSpPr>
        <p:spPr>
          <a:xfrm>
            <a:off x="5469194" y="1863801"/>
            <a:ext cx="2969479" cy="2233256"/>
          </a:xfrm>
          <a:prstGeom prst="hexagon">
            <a:avLst/>
          </a:prstGeom>
          <a:solidFill>
            <a:srgbClr val="C7D3E6"/>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0000FF"/>
                </a:solidFill>
                <a:latin typeface="Times New Roman" panose="02020603050405020304" pitchFamily="18" charset="0"/>
                <a:cs typeface="Times New Roman" panose="02020603050405020304" pitchFamily="18" charset="0"/>
                <a:sym typeface="Roboto Condensed Light"/>
              </a:rPr>
              <a:t>NLĐ </a:t>
            </a:r>
            <a:r>
              <a:rPr lang="en-US" sz="2400" b="1" dirty="0" err="1">
                <a:solidFill>
                  <a:srgbClr val="0000FF"/>
                </a:solidFill>
                <a:latin typeface="Times New Roman" panose="02020603050405020304" pitchFamily="18" charset="0"/>
                <a:cs typeface="Times New Roman" panose="02020603050405020304" pitchFamily="18" charset="0"/>
                <a:sym typeface="Roboto Condensed Light"/>
              </a:rPr>
              <a:t>có</a:t>
            </a:r>
            <a:r>
              <a:rPr lang="en-US" sz="2400" b="1" dirty="0">
                <a:solidFill>
                  <a:srgbClr val="0000FF"/>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0000FF"/>
                </a:solidFill>
                <a:latin typeface="Times New Roman" panose="02020603050405020304" pitchFamily="18" charset="0"/>
                <a:cs typeface="Times New Roman" panose="02020603050405020304" pitchFamily="18" charset="0"/>
                <a:sym typeface="Roboto Condensed Light"/>
              </a:rPr>
              <a:t>thời</a:t>
            </a:r>
            <a:r>
              <a:rPr lang="en-US" sz="2400" b="1" dirty="0">
                <a:solidFill>
                  <a:srgbClr val="0000FF"/>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0000FF"/>
                </a:solidFill>
                <a:latin typeface="Times New Roman" panose="02020603050405020304" pitchFamily="18" charset="0"/>
                <a:cs typeface="Times New Roman" panose="02020603050405020304" pitchFamily="18" charset="0"/>
                <a:sym typeface="Roboto Condensed Light"/>
              </a:rPr>
              <a:t>gian</a:t>
            </a:r>
            <a:r>
              <a:rPr lang="en-US" sz="2400" b="1" dirty="0">
                <a:solidFill>
                  <a:srgbClr val="0000FF"/>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0000FF"/>
                </a:solidFill>
                <a:latin typeface="Times New Roman" panose="02020603050405020304" pitchFamily="18" charset="0"/>
                <a:cs typeface="Times New Roman" panose="02020603050405020304" pitchFamily="18" charset="0"/>
                <a:sym typeface="Roboto Condensed Light"/>
              </a:rPr>
              <a:t>đóng</a:t>
            </a:r>
            <a:r>
              <a:rPr lang="en-US" sz="2400" b="1" dirty="0">
                <a:solidFill>
                  <a:srgbClr val="0000FF"/>
                </a:solidFill>
                <a:latin typeface="Times New Roman" panose="02020603050405020304" pitchFamily="18" charset="0"/>
                <a:cs typeface="Times New Roman" panose="02020603050405020304" pitchFamily="18" charset="0"/>
                <a:sym typeface="Roboto Condensed Light"/>
              </a:rPr>
              <a:t> BHXH </a:t>
            </a:r>
            <a:r>
              <a:rPr lang="en-US" sz="2400" b="1" dirty="0" err="1">
                <a:solidFill>
                  <a:srgbClr val="0000FF"/>
                </a:solidFill>
                <a:latin typeface="Times New Roman" panose="02020603050405020304" pitchFamily="18" charset="0"/>
                <a:cs typeface="Times New Roman" panose="02020603050405020304" pitchFamily="18" charset="0"/>
                <a:sym typeface="Roboto Condensed Light"/>
              </a:rPr>
              <a:t>cao</a:t>
            </a:r>
            <a:r>
              <a:rPr lang="en-US" sz="2400" b="1" dirty="0">
                <a:solidFill>
                  <a:srgbClr val="0000FF"/>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0000FF"/>
                </a:solidFill>
                <a:latin typeface="Times New Roman" panose="02020603050405020304" pitchFamily="18" charset="0"/>
                <a:cs typeface="Times New Roman" panose="02020603050405020304" pitchFamily="18" charset="0"/>
                <a:sym typeface="Roboto Condensed Light"/>
              </a:rPr>
              <a:t>hơn</a:t>
            </a:r>
            <a:r>
              <a:rPr lang="en-US" sz="2400" b="1" dirty="0">
                <a:solidFill>
                  <a:srgbClr val="0000FF"/>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0000FF"/>
                </a:solidFill>
                <a:latin typeface="Times New Roman" panose="02020603050405020304" pitchFamily="18" charset="0"/>
                <a:cs typeface="Times New Roman" panose="02020603050405020304" pitchFamily="18" charset="0"/>
                <a:sym typeface="Roboto Condensed Light"/>
              </a:rPr>
              <a:t>mức</a:t>
            </a:r>
            <a:r>
              <a:rPr lang="en-US" sz="2400" b="1" dirty="0">
                <a:solidFill>
                  <a:srgbClr val="0000FF"/>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0000FF"/>
                </a:solidFill>
                <a:latin typeface="Times New Roman" panose="02020603050405020304" pitchFamily="18" charset="0"/>
                <a:cs typeface="Times New Roman" panose="02020603050405020304" pitchFamily="18" charset="0"/>
                <a:sym typeface="Roboto Condensed Light"/>
              </a:rPr>
              <a:t>tối</a:t>
            </a:r>
            <a:r>
              <a:rPr lang="en-US" sz="2400" b="1" dirty="0">
                <a:solidFill>
                  <a:srgbClr val="0000FF"/>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0000FF"/>
                </a:solidFill>
                <a:latin typeface="Times New Roman" panose="02020603050405020304" pitchFamily="18" charset="0"/>
                <a:cs typeface="Times New Roman" panose="02020603050405020304" pitchFamily="18" charset="0"/>
                <a:sym typeface="Roboto Condensed Light"/>
              </a:rPr>
              <a:t>đa</a:t>
            </a:r>
            <a:r>
              <a:rPr lang="en-US" sz="2400" b="1" dirty="0">
                <a:solidFill>
                  <a:srgbClr val="0000FF"/>
                </a:solidFill>
                <a:latin typeface="Times New Roman" panose="02020603050405020304" pitchFamily="18" charset="0"/>
                <a:cs typeface="Times New Roman" panose="02020603050405020304" pitchFamily="18" charset="0"/>
                <a:sym typeface="Roboto Condensed Light"/>
              </a:rPr>
              <a:t> 75%</a:t>
            </a:r>
          </a:p>
        </p:txBody>
      </p:sp>
      <p:sp>
        <p:nvSpPr>
          <p:cNvPr id="9" name="Hexagon 8">
            <a:extLst>
              <a:ext uri="{FF2B5EF4-FFF2-40B4-BE49-F238E27FC236}">
                <a16:creationId xmlns:a16="http://schemas.microsoft.com/office/drawing/2014/main" xmlns="" id="{26A2BD87-22E0-E5F4-4C93-0EB70732378D}"/>
              </a:ext>
            </a:extLst>
          </p:cNvPr>
          <p:cNvSpPr/>
          <p:nvPr/>
        </p:nvSpPr>
        <p:spPr>
          <a:xfrm>
            <a:off x="5501103" y="4415370"/>
            <a:ext cx="2937570" cy="2080024"/>
          </a:xfrm>
          <a:prstGeom prst="hexagon">
            <a:avLst/>
          </a:prstGeom>
          <a:solidFill>
            <a:srgbClr val="00B0F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f-ZA" sz="2400" b="1" dirty="0">
                <a:solidFill>
                  <a:srgbClr val="FF0000"/>
                </a:solidFill>
                <a:latin typeface="Times New Roman" panose="02020603050405020304" pitchFamily="18" charset="0"/>
                <a:cs typeface="Times New Roman" panose="02020603050405020304" pitchFamily="18" charset="0"/>
              </a:rPr>
              <a:t>2 </a:t>
            </a:r>
            <a:r>
              <a:rPr lang="af-ZA" sz="2400" b="1" dirty="0" err="1">
                <a:solidFill>
                  <a:srgbClr val="FF0000"/>
                </a:solidFill>
                <a:latin typeface="Times New Roman" panose="02020603050405020304" pitchFamily="18" charset="0"/>
                <a:cs typeface="Times New Roman" panose="02020603050405020304" pitchFamily="18" charset="0"/>
              </a:rPr>
              <a:t>lần</a:t>
            </a:r>
            <a:r>
              <a:rPr lang="af-ZA" sz="2400" b="1" dirty="0">
                <a:solidFill>
                  <a:srgbClr val="FF0000"/>
                </a:solidFill>
                <a:latin typeface="Times New Roman" panose="02020603050405020304" pitchFamily="18" charset="0"/>
                <a:cs typeface="Times New Roman" panose="02020603050405020304" pitchFamily="18" charset="0"/>
              </a:rPr>
              <a:t> </a:t>
            </a:r>
            <a:r>
              <a:rPr lang="af-ZA" sz="2400" b="1" dirty="0" err="1">
                <a:solidFill>
                  <a:srgbClr val="FF0000"/>
                </a:solidFill>
                <a:latin typeface="Times New Roman" panose="02020603050405020304" pitchFamily="18" charset="0"/>
                <a:cs typeface="Times New Roman" panose="02020603050405020304" pitchFamily="18" charset="0"/>
              </a:rPr>
              <a:t>của</a:t>
            </a:r>
            <a:r>
              <a:rPr lang="af-ZA" sz="2400" b="1" dirty="0">
                <a:solidFill>
                  <a:srgbClr val="FF0000"/>
                </a:solidFill>
                <a:latin typeface="Times New Roman" panose="02020603050405020304" pitchFamily="18" charset="0"/>
                <a:cs typeface="Times New Roman" panose="02020603050405020304" pitchFamily="18" charset="0"/>
              </a:rPr>
              <a:t> </a:t>
            </a:r>
            <a:r>
              <a:rPr lang="af-ZA" sz="2400" b="1" dirty="0" err="1">
                <a:solidFill>
                  <a:srgbClr val="FF0000"/>
                </a:solidFill>
                <a:latin typeface="Times New Roman" panose="02020603050405020304" pitchFamily="18" charset="0"/>
                <a:cs typeface="Times New Roman" panose="02020603050405020304" pitchFamily="18" charset="0"/>
              </a:rPr>
              <a:t>mức</a:t>
            </a:r>
            <a:r>
              <a:rPr lang="af-ZA" sz="2400" b="1" dirty="0">
                <a:solidFill>
                  <a:srgbClr val="FF0000"/>
                </a:solidFill>
                <a:latin typeface="Times New Roman" panose="02020603050405020304" pitchFamily="18" charset="0"/>
                <a:cs typeface="Times New Roman" panose="02020603050405020304" pitchFamily="18" charset="0"/>
              </a:rPr>
              <a:t> </a:t>
            </a:r>
            <a:r>
              <a:rPr lang="af-ZA" sz="2400" b="1" dirty="0" err="1">
                <a:solidFill>
                  <a:srgbClr val="FF0000"/>
                </a:solidFill>
                <a:latin typeface="Times New Roman" panose="02020603050405020304" pitchFamily="18" charset="0"/>
                <a:cs typeface="Times New Roman" panose="02020603050405020304" pitchFamily="18" charset="0"/>
              </a:rPr>
              <a:t>bình</a:t>
            </a:r>
            <a:r>
              <a:rPr lang="af-ZA" sz="2400" b="1" dirty="0">
                <a:solidFill>
                  <a:srgbClr val="FF0000"/>
                </a:solidFill>
                <a:latin typeface="Times New Roman" panose="02020603050405020304" pitchFamily="18" charset="0"/>
                <a:cs typeface="Times New Roman" panose="02020603050405020304" pitchFamily="18" charset="0"/>
              </a:rPr>
              <a:t> </a:t>
            </a:r>
            <a:r>
              <a:rPr lang="af-ZA" sz="2400" b="1" dirty="0" err="1">
                <a:solidFill>
                  <a:srgbClr val="FF0000"/>
                </a:solidFill>
                <a:latin typeface="Times New Roman" panose="02020603050405020304" pitchFamily="18" charset="0"/>
                <a:cs typeface="Times New Roman" panose="02020603050405020304" pitchFamily="18" charset="0"/>
              </a:rPr>
              <a:t>quân</a:t>
            </a:r>
            <a:r>
              <a:rPr lang="af-ZA" sz="2400" b="1" dirty="0">
                <a:solidFill>
                  <a:srgbClr val="FF0000"/>
                </a:solidFill>
                <a:latin typeface="Times New Roman" panose="02020603050405020304" pitchFamily="18" charset="0"/>
                <a:cs typeface="Times New Roman" panose="02020603050405020304" pitchFamily="18" charset="0"/>
              </a:rPr>
              <a:t> </a:t>
            </a:r>
            <a:r>
              <a:rPr lang="af-ZA" sz="2400" b="1" dirty="0" err="1">
                <a:solidFill>
                  <a:srgbClr val="FF0000"/>
                </a:solidFill>
                <a:latin typeface="Times New Roman" panose="02020603050405020304" pitchFamily="18" charset="0"/>
                <a:cs typeface="Times New Roman" panose="02020603050405020304" pitchFamily="18" charset="0"/>
              </a:rPr>
              <a:t>tiền</a:t>
            </a:r>
            <a:r>
              <a:rPr lang="af-ZA" sz="2400" b="1" dirty="0">
                <a:solidFill>
                  <a:srgbClr val="FF0000"/>
                </a:solidFill>
                <a:latin typeface="Times New Roman" panose="02020603050405020304" pitchFamily="18" charset="0"/>
                <a:cs typeface="Times New Roman" panose="02020603050405020304" pitchFamily="18" charset="0"/>
              </a:rPr>
              <a:t> </a:t>
            </a:r>
            <a:r>
              <a:rPr lang="af-ZA" sz="2400" b="1" dirty="0" err="1">
                <a:solidFill>
                  <a:srgbClr val="FF0000"/>
                </a:solidFill>
                <a:latin typeface="Times New Roman" panose="02020603050405020304" pitchFamily="18" charset="0"/>
                <a:cs typeface="Times New Roman" panose="02020603050405020304" pitchFamily="18" charset="0"/>
              </a:rPr>
              <a:t>lương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cho</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mỗi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năm</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dư</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ra</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10" name="Hexagon 9">
            <a:extLst>
              <a:ext uri="{FF2B5EF4-FFF2-40B4-BE49-F238E27FC236}">
                <a16:creationId xmlns:a16="http://schemas.microsoft.com/office/drawing/2014/main" xmlns="" id="{4E737DF6-47E3-AEFA-42B9-DBBC82656D02}"/>
              </a:ext>
            </a:extLst>
          </p:cNvPr>
          <p:cNvSpPr/>
          <p:nvPr/>
        </p:nvSpPr>
        <p:spPr>
          <a:xfrm>
            <a:off x="1583471" y="4308025"/>
            <a:ext cx="2981326" cy="2302018"/>
          </a:xfrm>
          <a:prstGeom prst="hexagon">
            <a:avLst/>
          </a:prstGeom>
          <a:solidFill>
            <a:schemeClr val="accent5">
              <a:lumMod val="20000"/>
              <a:lumOff val="8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0000"/>
                </a:solidFill>
                <a:latin typeface="Times New Roman" panose="02020603050405020304" pitchFamily="18" charset="0"/>
                <a:cs typeface="Times New Roman" panose="02020603050405020304" pitchFamily="18" charset="0"/>
                <a:sym typeface="Roboto Condensed Light"/>
              </a:rPr>
              <a:t>NLĐ </a:t>
            </a:r>
            <a:r>
              <a:rPr lang="en-US" sz="2400" b="1" dirty="0" err="1">
                <a:solidFill>
                  <a:srgbClr val="FF0000"/>
                </a:solidFill>
                <a:latin typeface="Times New Roman" panose="02020603050405020304" pitchFamily="18" charset="0"/>
                <a:cs typeface="Times New Roman" panose="02020603050405020304" pitchFamily="18" charset="0"/>
                <a:sym typeface="Roboto Condensed Light"/>
              </a:rPr>
              <a:t>đủ</a:t>
            </a:r>
            <a:r>
              <a:rPr lang="en-US" sz="2400" b="1" dirty="0">
                <a:solidFill>
                  <a:srgbClr val="FF0000"/>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FF0000"/>
                </a:solidFill>
                <a:latin typeface="Times New Roman" panose="02020603050405020304" pitchFamily="18" charset="0"/>
                <a:cs typeface="Times New Roman" panose="02020603050405020304" pitchFamily="18" charset="0"/>
                <a:sym typeface="Roboto Condensed Light"/>
              </a:rPr>
              <a:t>đk</a:t>
            </a:r>
            <a:r>
              <a:rPr lang="en-US" sz="2400" b="1" dirty="0">
                <a:solidFill>
                  <a:srgbClr val="FF0000"/>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FF0000"/>
                </a:solidFill>
                <a:latin typeface="Times New Roman" panose="02020603050405020304" pitchFamily="18" charset="0"/>
                <a:cs typeface="Times New Roman" panose="02020603050405020304" pitchFamily="18" charset="0"/>
                <a:sym typeface="Roboto Condensed Light"/>
              </a:rPr>
              <a:t>hưu</a:t>
            </a:r>
            <a:r>
              <a:rPr lang="en-US" sz="2400" b="1" dirty="0">
                <a:solidFill>
                  <a:srgbClr val="FF0000"/>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FF0000"/>
                </a:solidFill>
                <a:latin typeface="Times New Roman" panose="02020603050405020304" pitchFamily="18" charset="0"/>
                <a:cs typeface="Times New Roman" panose="02020603050405020304" pitchFamily="18" charset="0"/>
                <a:sym typeface="Roboto Condensed Light"/>
              </a:rPr>
              <a:t>đã</a:t>
            </a:r>
            <a:r>
              <a:rPr lang="en-US" sz="2400" b="1" dirty="0">
                <a:solidFill>
                  <a:srgbClr val="FF0000"/>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FF0000"/>
                </a:solidFill>
                <a:latin typeface="Times New Roman" panose="02020603050405020304" pitchFamily="18" charset="0"/>
                <a:cs typeface="Times New Roman" panose="02020603050405020304" pitchFamily="18" charset="0"/>
                <a:sym typeface="Roboto Condensed Light"/>
              </a:rPr>
              <a:t>đạt</a:t>
            </a:r>
            <a:r>
              <a:rPr lang="en-US" sz="2400" b="1" dirty="0">
                <a:solidFill>
                  <a:srgbClr val="FF0000"/>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FF0000"/>
                </a:solidFill>
                <a:latin typeface="Times New Roman" panose="02020603050405020304" pitchFamily="18" charset="0"/>
                <a:cs typeface="Times New Roman" panose="02020603050405020304" pitchFamily="18" charset="0"/>
                <a:sym typeface="Roboto Condensed Light"/>
              </a:rPr>
              <a:t>tỷ</a:t>
            </a:r>
            <a:r>
              <a:rPr lang="en-US" sz="2400" b="1" dirty="0">
                <a:solidFill>
                  <a:srgbClr val="FF0000"/>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FF0000"/>
                </a:solidFill>
                <a:latin typeface="Times New Roman" panose="02020603050405020304" pitchFamily="18" charset="0"/>
                <a:cs typeface="Times New Roman" panose="02020603050405020304" pitchFamily="18" charset="0"/>
                <a:sym typeface="Roboto Condensed Light"/>
              </a:rPr>
              <a:t>lệ</a:t>
            </a:r>
            <a:r>
              <a:rPr lang="en-US" sz="2400" b="1" dirty="0">
                <a:solidFill>
                  <a:srgbClr val="FF0000"/>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FF0000"/>
                </a:solidFill>
                <a:latin typeface="Times New Roman" panose="02020603050405020304" pitchFamily="18" charset="0"/>
                <a:cs typeface="Times New Roman" panose="02020603050405020304" pitchFamily="18" charset="0"/>
                <a:sym typeface="Roboto Condensed Light"/>
              </a:rPr>
              <a:t>tối</a:t>
            </a:r>
            <a:r>
              <a:rPr lang="en-US" sz="2400" b="1" dirty="0">
                <a:solidFill>
                  <a:srgbClr val="FF0000"/>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FF0000"/>
                </a:solidFill>
                <a:latin typeface="Times New Roman" panose="02020603050405020304" pitchFamily="18" charset="0"/>
                <a:cs typeface="Times New Roman" panose="02020603050405020304" pitchFamily="18" charset="0"/>
                <a:sym typeface="Roboto Condensed Light"/>
              </a:rPr>
              <a:t>đa</a:t>
            </a:r>
            <a:r>
              <a:rPr lang="en-US" sz="2400" b="1" dirty="0">
                <a:solidFill>
                  <a:srgbClr val="FF0000"/>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FF0000"/>
                </a:solidFill>
                <a:latin typeface="Times New Roman" panose="02020603050405020304" pitchFamily="18" charset="0"/>
                <a:cs typeface="Times New Roman" panose="02020603050405020304" pitchFamily="18" charset="0"/>
                <a:sym typeface="Roboto Condensed Light"/>
              </a:rPr>
              <a:t>mà</a:t>
            </a:r>
            <a:r>
              <a:rPr lang="en-US" sz="2400" b="1" dirty="0">
                <a:solidFill>
                  <a:srgbClr val="FF0000"/>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FF0000"/>
                </a:solidFill>
                <a:latin typeface="Times New Roman" panose="02020603050405020304" pitchFamily="18" charset="0"/>
                <a:cs typeface="Times New Roman" panose="02020603050405020304" pitchFamily="18" charset="0"/>
                <a:sym typeface="Roboto Condensed Light"/>
              </a:rPr>
              <a:t>tiếp</a:t>
            </a:r>
            <a:r>
              <a:rPr lang="en-US" sz="2400" b="1" dirty="0">
                <a:solidFill>
                  <a:srgbClr val="FF0000"/>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FF0000"/>
                </a:solidFill>
                <a:latin typeface="Times New Roman" panose="02020603050405020304" pitchFamily="18" charset="0"/>
                <a:cs typeface="Times New Roman" panose="02020603050405020304" pitchFamily="18" charset="0"/>
                <a:sym typeface="Roboto Condensed Light"/>
              </a:rPr>
              <a:t>tục</a:t>
            </a:r>
            <a:r>
              <a:rPr lang="en-US" sz="2400" b="1" dirty="0">
                <a:solidFill>
                  <a:srgbClr val="FF0000"/>
                </a:solidFill>
                <a:latin typeface="Times New Roman" panose="02020603050405020304" pitchFamily="18" charset="0"/>
                <a:cs typeface="Times New Roman" panose="02020603050405020304" pitchFamily="18" charset="0"/>
                <a:sym typeface="Roboto Condensed Light"/>
              </a:rPr>
              <a:t> </a:t>
            </a:r>
            <a:r>
              <a:rPr lang="en-US" sz="2400" b="1" dirty="0" err="1">
                <a:solidFill>
                  <a:srgbClr val="FF0000"/>
                </a:solidFill>
                <a:latin typeface="Times New Roman" panose="02020603050405020304" pitchFamily="18" charset="0"/>
                <a:cs typeface="Times New Roman" panose="02020603050405020304" pitchFamily="18" charset="0"/>
                <a:sym typeface="Roboto Condensed Light"/>
              </a:rPr>
              <a:t>đóng</a:t>
            </a:r>
            <a:r>
              <a:rPr lang="en-US" sz="2400" b="1" dirty="0">
                <a:solidFill>
                  <a:srgbClr val="FF0000"/>
                </a:solidFill>
                <a:latin typeface="Times New Roman" panose="02020603050405020304" pitchFamily="18" charset="0"/>
                <a:cs typeface="Times New Roman" panose="02020603050405020304" pitchFamily="18" charset="0"/>
                <a:sym typeface="Roboto Condensed Light"/>
              </a:rPr>
              <a:t> BHXH</a:t>
            </a:r>
          </a:p>
        </p:txBody>
      </p:sp>
      <p:sp>
        <p:nvSpPr>
          <p:cNvPr id="2" name="Rectangle 1"/>
          <p:cNvSpPr/>
          <p:nvPr/>
        </p:nvSpPr>
        <p:spPr>
          <a:xfrm>
            <a:off x="883579" y="1317446"/>
            <a:ext cx="8451353" cy="461665"/>
          </a:xfrm>
          <a:prstGeom prst="rect">
            <a:avLst/>
          </a:prstGeom>
        </p:spPr>
        <p:txBody>
          <a:bodyPr wrap="none">
            <a:spAutoFit/>
          </a:bodyPr>
          <a:lstStyle/>
          <a:p>
            <a:r>
              <a:rPr lang="en-US" sz="2400" b="1" dirty="0">
                <a:solidFill>
                  <a:srgbClr val="0000FF"/>
                </a:solidFill>
                <a:latin typeface="Times New Roman" panose="02020603050405020304" pitchFamily="18" charset="0"/>
                <a:cs typeface="Times New Roman" panose="02020603050405020304" pitchFamily="18" charset="0"/>
              </a:rPr>
              <a:t>b. </a:t>
            </a:r>
            <a:r>
              <a:rPr lang="en-US" sz="2400" b="1" dirty="0" err="1">
                <a:solidFill>
                  <a:srgbClr val="0000FF"/>
                </a:solidFill>
                <a:latin typeface="Times New Roman" panose="02020603050405020304" pitchFamily="18" charset="0"/>
                <a:cs typeface="Times New Roman" panose="02020603050405020304" pitchFamily="18" charset="0"/>
              </a:rPr>
              <a:t>Điều</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chỉnh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quy</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định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về</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trợ</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cấp</a:t>
            </a:r>
            <a:r>
              <a:rPr lang="en-US" sz="2400" b="1" dirty="0">
                <a:solidFill>
                  <a:srgbClr val="0000FF"/>
                </a:solidFill>
                <a:latin typeface="Times New Roman" panose="02020603050405020304" pitchFamily="18" charset="0"/>
                <a:cs typeface="Times New Roman" panose="02020603050405020304" pitchFamily="18" charset="0"/>
              </a:rPr>
              <a:t> 1 </a:t>
            </a:r>
            <a:r>
              <a:rPr lang="en-US" sz="2400" b="1" dirty="0" err="1">
                <a:solidFill>
                  <a:srgbClr val="0000FF"/>
                </a:solidFill>
                <a:latin typeface="Times New Roman" panose="02020603050405020304" pitchFamily="18" charset="0"/>
                <a:cs typeface="Times New Roman" panose="02020603050405020304" pitchFamily="18" charset="0"/>
              </a:rPr>
              <a:t>lần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khi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nghỉ</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hưu</a:t>
            </a:r>
            <a:r>
              <a:rPr lang="en-US" sz="2400" b="1" dirty="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panose="02020603050405020304" pitchFamily="18" charset="0"/>
                <a:cs typeface="Times New Roman" panose="02020603050405020304" pitchFamily="18" charset="0"/>
              </a:rPr>
              <a:t>(Điều 68)</a:t>
            </a:r>
            <a:r>
              <a:rPr lang="en-US" sz="2400" b="1" dirty="0">
                <a:solidFill>
                  <a:srgbClr val="0000FF"/>
                </a:solidFill>
                <a:latin typeface="Times New Roman" panose="02020603050405020304" pitchFamily="18" charset="0"/>
                <a:cs typeface="Times New Roman" panose="02020603050405020304" pitchFamily="18" charset="0"/>
              </a:rPr>
              <a:t>:</a:t>
            </a:r>
            <a:endParaRPr lang="vi-VN" sz="2400" b="1" dirty="0">
              <a:solidFill>
                <a:srgbClr val="0000FF"/>
              </a:solidFill>
              <a:latin typeface="Times New Roman" panose="02020603050405020304" pitchFamily="18" charset="0"/>
              <a:cs typeface="Times New Roman" panose="02020603050405020304" pitchFamily="18" charset="0"/>
            </a:endParaRPr>
          </a:p>
        </p:txBody>
      </p:sp>
      <p:cxnSp>
        <p:nvCxnSpPr>
          <p:cNvPr id="16" name="Google Shape;726;p42">
            <a:extLst>
              <a:ext uri="{FF2B5EF4-FFF2-40B4-BE49-F238E27FC236}">
                <a16:creationId xmlns:a16="http://schemas.microsoft.com/office/drawing/2014/main" xmlns="" id="{E2A1DA39-84E5-A4F4-8016-24D000992867}"/>
              </a:ext>
            </a:extLst>
          </p:cNvPr>
          <p:cNvCxnSpPr>
            <a:cxnSpLocks/>
            <a:stCxn id="8" idx="3"/>
            <a:endCxn id="7" idx="0"/>
          </p:cNvCxnSpPr>
          <p:nvPr/>
        </p:nvCxnSpPr>
        <p:spPr>
          <a:xfrm flipH="1" flipV="1">
            <a:off x="4541102" y="2946048"/>
            <a:ext cx="928092" cy="34381"/>
          </a:xfrm>
          <a:prstGeom prst="straightConnector1">
            <a:avLst/>
          </a:prstGeom>
          <a:ln w="190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7" name="Google Shape;726;p42">
            <a:extLst>
              <a:ext uri="{FF2B5EF4-FFF2-40B4-BE49-F238E27FC236}">
                <a16:creationId xmlns:a16="http://schemas.microsoft.com/office/drawing/2014/main" xmlns="" id="{26EF3C47-4EC0-D923-65DA-DDA7D0C1091B}"/>
              </a:ext>
            </a:extLst>
          </p:cNvPr>
          <p:cNvCxnSpPr/>
          <p:nvPr/>
        </p:nvCxnSpPr>
        <p:spPr>
          <a:xfrm>
            <a:off x="4550403" y="5455382"/>
            <a:ext cx="960000" cy="0"/>
          </a:xfrm>
          <a:prstGeom prst="straightConnector1">
            <a:avLst/>
          </a:prstGeom>
          <a:ln w="190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9" name="Rectangle 18"/>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20" name="Rectangle 19"/>
          <p:cNvSpPr>
            <a:spLocks noChangeArrowheads="1"/>
          </p:cNvSpPr>
          <p:nvPr/>
        </p:nvSpPr>
        <p:spPr bwMode="gray">
          <a:xfrm>
            <a:off x="723112" y="858146"/>
            <a:ext cx="387838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2600" b="1" dirty="0">
                <a:solidFill>
                  <a:srgbClr val="FF0000"/>
                </a:solidFill>
                <a:latin typeface="Times New Roman" pitchFamily="18" charset="0"/>
                <a:cs typeface="Times New Roman" pitchFamily="18" charset="0"/>
              </a:rPr>
              <a:t>4. </a:t>
            </a:r>
            <a:r>
              <a:rPr lang="en" altLang="en-US" sz="2600" b="1" dirty="0">
                <a:solidFill>
                  <a:srgbClr val="FF0000"/>
                </a:solidFill>
                <a:latin typeface="Times New Roman" pitchFamily="18" charset="0"/>
                <a:cs typeface="Times New Roman" pitchFamily="18" charset="0"/>
              </a:rPr>
              <a:t>CHẾ ĐỘ HƯU </a:t>
            </a:r>
            <a:r>
              <a:rPr lang="en" altLang="en-US" sz="2600" b="1" dirty="0" smtClean="0">
                <a:solidFill>
                  <a:srgbClr val="FF0000"/>
                </a:solidFill>
                <a:latin typeface="Times New Roman" pitchFamily="18" charset="0"/>
                <a:cs typeface="Times New Roman" pitchFamily="18" charset="0"/>
              </a:rPr>
              <a:t>TRÍ (tt)</a:t>
            </a:r>
            <a:endParaRPr lang="en-US" alt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58947911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Google Shape;283;p19"/>
          <p:cNvSpPr txBox="1">
            <a:spLocks/>
          </p:cNvSpPr>
          <p:nvPr/>
        </p:nvSpPr>
        <p:spPr>
          <a:xfrm>
            <a:off x="861870" y="1309031"/>
            <a:ext cx="10621435" cy="766200"/>
          </a:xfrm>
          <a:prstGeom prst="rect">
            <a:avLst/>
          </a:prstGeom>
        </p:spPr>
        <p:txBody>
          <a:bodyPr spcFirstLastPara="1" vert="horz" wrap="square" lIns="91425" tIns="91425" rIns="91425" bIns="91425"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 sz="2400" b="1" dirty="0" smtClean="0">
                <a:solidFill>
                  <a:srgbClr val="0000FF"/>
                </a:solidFill>
                <a:latin typeface="Times New Roman" panose="02020603050405020304" pitchFamily="18" charset="0"/>
                <a:cs typeface="Times New Roman" panose="02020603050405020304" pitchFamily="18" charset="0"/>
              </a:rPr>
              <a:t>c. Tạm dừng, chấm dứt hưởng lương hưu, trợ cấp BHXH hàng tháng </a:t>
            </a:r>
            <a:r>
              <a:rPr lang="en-US" sz="2400" b="1" dirty="0" smtClean="0">
                <a:solidFill>
                  <a:srgbClr val="0000FF"/>
                </a:solidFill>
                <a:latin typeface="Times New Roman" panose="02020603050405020304" pitchFamily="18" charset="0"/>
                <a:cs typeface="Times New Roman" panose="02020603050405020304" pitchFamily="18" charset="0"/>
              </a:rPr>
              <a:t>(</a:t>
            </a:r>
            <a:r>
              <a:rPr lang="af-ZA" sz="2400" b="1" dirty="0">
                <a:solidFill>
                  <a:srgbClr val="0000FF"/>
                </a:solidFill>
                <a:latin typeface="Times New Roman" panose="02020603050405020304" pitchFamily="18" charset="0"/>
                <a:cs typeface="Times New Roman" panose="02020603050405020304" pitchFamily="18" charset="0"/>
              </a:rPr>
              <a:t>Điều 75</a:t>
            </a:r>
            <a:r>
              <a:rPr lang="af-ZA" sz="2400" b="1" dirty="0" smtClean="0">
                <a:solidFill>
                  <a:srgbClr val="0000FF"/>
                </a:solidFill>
                <a:latin typeface="Times New Roman" panose="02020603050405020304" pitchFamily="18" charset="0"/>
                <a:cs typeface="Times New Roman" panose="02020603050405020304" pitchFamily="18" charset="0"/>
              </a:rPr>
              <a:t>):</a:t>
            </a:r>
            <a:endParaRPr lang="vi-VN" sz="2400" b="1" dirty="0">
              <a:solidFill>
                <a:srgbClr val="0000FF"/>
              </a:solidFill>
              <a:latin typeface="Times New Roman" panose="02020603050405020304" pitchFamily="18" charset="0"/>
              <a:cs typeface="Times New Roman" panose="02020603050405020304" pitchFamily="18" charset="0"/>
            </a:endParaRPr>
          </a:p>
        </p:txBody>
      </p:sp>
      <p:sp>
        <p:nvSpPr>
          <p:cNvPr id="12" name="Google Shape;284;p19"/>
          <p:cNvSpPr txBox="1">
            <a:spLocks/>
          </p:cNvSpPr>
          <p:nvPr/>
        </p:nvSpPr>
        <p:spPr>
          <a:xfrm>
            <a:off x="694722" y="2476330"/>
            <a:ext cx="4169316" cy="3736090"/>
          </a:xfrm>
          <a:prstGeom prst="rect">
            <a:avLst/>
          </a:prstGeom>
        </p:spPr>
        <p:style>
          <a:lnRef idx="2">
            <a:schemeClr val="dk1"/>
          </a:lnRef>
          <a:fillRef idx="1">
            <a:schemeClr val="lt1"/>
          </a:fillRef>
          <a:effectRef idx="0">
            <a:schemeClr val="dk1"/>
          </a:effectRef>
          <a:fontRef idx="minor">
            <a:schemeClr val="dk1"/>
          </a:fontRef>
        </p:style>
        <p:txBody>
          <a:bodyPr spcFirstLastPara="1" vert="horz" wrap="square"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vi-VN" sz="2400" b="1" dirty="0" smtClean="0">
                <a:solidFill>
                  <a:srgbClr val="FF0000"/>
                </a:solidFill>
                <a:latin typeface="Times New Roman" panose="02020603050405020304" pitchFamily="18" charset="0"/>
                <a:cs typeface="Times New Roman" panose="02020603050405020304" pitchFamily="18" charset="0"/>
              </a:rPr>
              <a:t>Tạm dừng:</a:t>
            </a:r>
          </a:p>
          <a:p>
            <a:pPr marL="285750" indent="-285750" algn="just">
              <a:spcBef>
                <a:spcPts val="1200"/>
              </a:spcBef>
            </a:pPr>
            <a:r>
              <a:rPr lang="vi-VN" sz="2400" b="1" dirty="0" smtClean="0">
                <a:solidFill>
                  <a:srgbClr val="0000FF"/>
                </a:solidFill>
                <a:latin typeface="Times New Roman" panose="02020603050405020304" pitchFamily="18" charset="0"/>
                <a:cs typeface="Times New Roman" panose="02020603050405020304" pitchFamily="18" charset="0"/>
              </a:rPr>
              <a:t>Xuất cảnh trái phép</a:t>
            </a:r>
            <a:r>
              <a:rPr lang="vi-VN" sz="2400" dirty="0" smtClean="0">
                <a:solidFill>
                  <a:srgbClr val="0000FF"/>
                </a:solidFill>
                <a:latin typeface="Times New Roman" panose="02020603050405020304" pitchFamily="18" charset="0"/>
                <a:cs typeface="Times New Roman" panose="02020603050405020304" pitchFamily="18" charset="0"/>
              </a:rPr>
              <a:t>;</a:t>
            </a:r>
          </a:p>
          <a:p>
            <a:pPr marL="285750" indent="-285750" algn="just">
              <a:spcBef>
                <a:spcPts val="1200"/>
              </a:spcBef>
            </a:pPr>
            <a:r>
              <a:rPr lang="vi-VN" sz="2400" b="1" dirty="0" smtClean="0">
                <a:solidFill>
                  <a:srgbClr val="0000FF"/>
                </a:solidFill>
                <a:latin typeface="Times New Roman" panose="02020603050405020304" pitchFamily="18" charset="0"/>
                <a:cs typeface="Times New Roman" panose="02020603050405020304" pitchFamily="18" charset="0"/>
              </a:rPr>
              <a:t>Bị Tòa án tuyên b</a:t>
            </a:r>
            <a:r>
              <a:rPr lang="vi-VN" sz="2400" dirty="0" smtClean="0">
                <a:solidFill>
                  <a:srgbClr val="0000FF"/>
                </a:solidFill>
                <a:latin typeface="Times New Roman" panose="02020603050405020304" pitchFamily="18" charset="0"/>
                <a:cs typeface="Times New Roman" panose="02020603050405020304" pitchFamily="18" charset="0"/>
              </a:rPr>
              <a:t>ố </a:t>
            </a:r>
            <a:r>
              <a:rPr lang="vi-VN" sz="2400" b="1" dirty="0" smtClean="0">
                <a:solidFill>
                  <a:srgbClr val="0000FF"/>
                </a:solidFill>
                <a:latin typeface="Times New Roman" panose="02020603050405020304" pitchFamily="18" charset="0"/>
                <a:cs typeface="Times New Roman" panose="02020603050405020304" pitchFamily="18" charset="0"/>
              </a:rPr>
              <a:t>mất tích</a:t>
            </a:r>
            <a:r>
              <a:rPr lang="vi-VN" sz="2400" dirty="0" smtClean="0">
                <a:solidFill>
                  <a:srgbClr val="0000FF"/>
                </a:solidFill>
                <a:latin typeface="Times New Roman" panose="02020603050405020304" pitchFamily="18" charset="0"/>
                <a:cs typeface="Times New Roman" panose="02020603050405020304" pitchFamily="18" charset="0"/>
              </a:rPr>
              <a:t>;</a:t>
            </a:r>
          </a:p>
          <a:p>
            <a:pPr marL="285750" indent="-285750" algn="just">
              <a:spcBef>
                <a:spcPts val="1200"/>
              </a:spcBef>
            </a:pPr>
            <a:r>
              <a:rPr lang="vi-VN" sz="2400" b="1" dirty="0" smtClean="0">
                <a:solidFill>
                  <a:srgbClr val="0000FF"/>
                </a:solidFill>
                <a:latin typeface="Times New Roman" panose="02020603050405020304" pitchFamily="18" charset="0"/>
                <a:cs typeface="Times New Roman" panose="02020603050405020304" pitchFamily="18" charset="0"/>
              </a:rPr>
              <a:t>Khi không xác minh được thông tin người thụ hưởng theo quy định tại điểm c khoản 2 Điều 11.</a:t>
            </a:r>
            <a:endParaRPr lang="vi-VN" sz="2400" b="1" dirty="0">
              <a:solidFill>
                <a:srgbClr val="0000FF"/>
              </a:solidFill>
              <a:latin typeface="Times New Roman" panose="02020603050405020304" pitchFamily="18" charset="0"/>
              <a:cs typeface="Times New Roman" panose="02020603050405020304" pitchFamily="18" charset="0"/>
            </a:endParaRPr>
          </a:p>
        </p:txBody>
      </p:sp>
      <p:sp>
        <p:nvSpPr>
          <p:cNvPr id="13" name="Google Shape;285;p19"/>
          <p:cNvSpPr txBox="1">
            <a:spLocks/>
          </p:cNvSpPr>
          <p:nvPr/>
        </p:nvSpPr>
        <p:spPr>
          <a:xfrm>
            <a:off x="5408153" y="2472726"/>
            <a:ext cx="5856813" cy="3739694"/>
          </a:xfrm>
          <a:prstGeom prst="rect">
            <a:avLst/>
          </a:prstGeom>
        </p:spPr>
        <p:style>
          <a:lnRef idx="2">
            <a:schemeClr val="dk1"/>
          </a:lnRef>
          <a:fillRef idx="1">
            <a:schemeClr val="lt1"/>
          </a:fillRef>
          <a:effectRef idx="0">
            <a:schemeClr val="dk1"/>
          </a:effectRef>
          <a:fontRef idx="minor">
            <a:schemeClr val="dk1"/>
          </a:fontRef>
        </p:style>
        <p:txBody>
          <a:bodyPr spcFirstLastPara="1" wrap="square" lIns="91425" tIns="91425" rIns="91425" bIns="91425"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vi-VN" sz="2400" b="1" dirty="0">
                <a:solidFill>
                  <a:srgbClr val="FF0000"/>
                </a:solidFill>
                <a:latin typeface="Times New Roman" panose="02020603050405020304" pitchFamily="18" charset="0"/>
                <a:cs typeface="Times New Roman" panose="02020603050405020304" pitchFamily="18" charset="0"/>
              </a:rPr>
              <a:t>Chấm dứt:</a:t>
            </a:r>
          </a:p>
          <a:p>
            <a:pPr marL="285750" indent="-285750" algn="just">
              <a:spcBef>
                <a:spcPts val="1200"/>
              </a:spcBef>
            </a:pPr>
            <a:r>
              <a:rPr lang="vi-VN" sz="2400" b="1" dirty="0">
                <a:solidFill>
                  <a:srgbClr val="0000FF"/>
                </a:solidFill>
                <a:latin typeface="Times New Roman" panose="02020603050405020304" pitchFamily="18" charset="0"/>
                <a:cs typeface="Times New Roman" panose="02020603050405020304" pitchFamily="18" charset="0"/>
              </a:rPr>
              <a:t>Chết hoặc bị Tòa án tuyên bố là đã chết; </a:t>
            </a:r>
          </a:p>
          <a:p>
            <a:pPr marL="285750" indent="-285750" algn="just">
              <a:spcBef>
                <a:spcPts val="1200"/>
              </a:spcBef>
            </a:pPr>
            <a:r>
              <a:rPr lang="vi-VN" sz="2400" b="1" dirty="0">
                <a:solidFill>
                  <a:srgbClr val="0000FF"/>
                </a:solidFill>
                <a:latin typeface="Times New Roman" panose="02020603050405020304" pitchFamily="18" charset="0"/>
                <a:cs typeface="Times New Roman" panose="02020603050405020304" pitchFamily="18" charset="0"/>
              </a:rPr>
              <a:t>Từ chối hưởng lương hưu, trợ cấp BHXH hằng tháng bằng văn bản;</a:t>
            </a:r>
          </a:p>
          <a:p>
            <a:pPr marL="285750" indent="-285750" algn="just">
              <a:spcBef>
                <a:spcPts val="1200"/>
              </a:spcBef>
            </a:pPr>
            <a:r>
              <a:rPr lang="vi-VN" sz="2400" b="1" dirty="0">
                <a:solidFill>
                  <a:srgbClr val="0000FF"/>
                </a:solidFill>
                <a:latin typeface="Times New Roman" panose="02020603050405020304" pitchFamily="18" charset="0"/>
                <a:cs typeface="Times New Roman" panose="02020603050405020304" pitchFamily="18" charset="0"/>
              </a:rPr>
              <a:t>Kết luận của cơ quan có thẩm quyền về hưởng BHXH không đúng quy định của pháp luật.</a:t>
            </a:r>
          </a:p>
        </p:txBody>
      </p:sp>
      <p:sp>
        <p:nvSpPr>
          <p:cNvPr id="10" name="Rectangle 9"/>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11" name="Rectangle 10"/>
          <p:cNvSpPr>
            <a:spLocks noChangeArrowheads="1"/>
          </p:cNvSpPr>
          <p:nvPr/>
        </p:nvSpPr>
        <p:spPr bwMode="gray">
          <a:xfrm>
            <a:off x="694722" y="779120"/>
            <a:ext cx="387838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2600" b="1" dirty="0">
                <a:solidFill>
                  <a:srgbClr val="FF0000"/>
                </a:solidFill>
                <a:latin typeface="Times New Roman" pitchFamily="18" charset="0"/>
                <a:cs typeface="Times New Roman" pitchFamily="18" charset="0"/>
              </a:rPr>
              <a:t>4. </a:t>
            </a:r>
            <a:r>
              <a:rPr lang="en" altLang="en-US" sz="2600" b="1" dirty="0">
                <a:solidFill>
                  <a:srgbClr val="FF0000"/>
                </a:solidFill>
                <a:latin typeface="Times New Roman" pitchFamily="18" charset="0"/>
                <a:cs typeface="Times New Roman" pitchFamily="18" charset="0"/>
              </a:rPr>
              <a:t>CHẾ ĐỘ HƯU </a:t>
            </a:r>
            <a:r>
              <a:rPr lang="en" altLang="en-US" sz="2600" b="1" dirty="0" smtClean="0">
                <a:solidFill>
                  <a:srgbClr val="FF0000"/>
                </a:solidFill>
                <a:latin typeface="Times New Roman" pitchFamily="18" charset="0"/>
                <a:cs typeface="Times New Roman" pitchFamily="18" charset="0"/>
              </a:rPr>
              <a:t>TRÍ (tt)</a:t>
            </a:r>
            <a:endParaRPr lang="en-US" alt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89651567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a:spLocks noChangeArrowheads="1"/>
          </p:cNvSpPr>
          <p:nvPr/>
        </p:nvSpPr>
        <p:spPr bwMode="gray">
          <a:xfrm>
            <a:off x="747252" y="858146"/>
            <a:ext cx="3431458" cy="492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a:solidFill>
                  <a:srgbClr val="FF0000"/>
                </a:solidFill>
                <a:latin typeface="Times New Roman" pitchFamily="18" charset="0"/>
                <a:cs typeface="Times New Roman" pitchFamily="18" charset="0"/>
              </a:rPr>
              <a:t>5</a:t>
            </a:r>
            <a:r>
              <a:rPr lang="en-US" altLang="en-US" sz="2600" b="1" dirty="0" smtClean="0">
                <a:solidFill>
                  <a:srgbClr val="FF0000"/>
                </a:solidFill>
                <a:latin typeface="Times New Roman" pitchFamily="18" charset="0"/>
                <a:cs typeface="Times New Roman" pitchFamily="18" charset="0"/>
              </a:rPr>
              <a:t>. </a:t>
            </a:r>
            <a:r>
              <a:rPr lang="en" altLang="en-US" sz="2600" b="1" dirty="0" smtClean="0">
                <a:solidFill>
                  <a:srgbClr val="FF0000"/>
                </a:solidFill>
                <a:latin typeface="Times New Roman" pitchFamily="18" charset="0"/>
                <a:cs typeface="Times New Roman" pitchFamily="18" charset="0"/>
              </a:rPr>
              <a:t>CHẾ </a:t>
            </a:r>
            <a:r>
              <a:rPr lang="en" altLang="en-US" sz="2600" b="1" dirty="0">
                <a:solidFill>
                  <a:srgbClr val="FF0000"/>
                </a:solidFill>
                <a:latin typeface="Times New Roman" pitchFamily="18" charset="0"/>
                <a:cs typeface="Times New Roman" pitchFamily="18" charset="0"/>
              </a:rPr>
              <a:t>Đ</a:t>
            </a:r>
            <a:r>
              <a:rPr lang="en" altLang="en-US" sz="2600" b="1" dirty="0" smtClean="0">
                <a:solidFill>
                  <a:srgbClr val="FF0000"/>
                </a:solidFill>
                <a:latin typeface="Times New Roman" pitchFamily="18" charset="0"/>
                <a:cs typeface="Times New Roman" pitchFamily="18" charset="0"/>
              </a:rPr>
              <a:t>Ộ </a:t>
            </a:r>
            <a:r>
              <a:rPr lang="en" altLang="en-US" sz="2600" b="1" dirty="0">
                <a:solidFill>
                  <a:srgbClr val="FF0000"/>
                </a:solidFill>
                <a:latin typeface="Times New Roman" pitchFamily="18" charset="0"/>
                <a:cs typeface="Times New Roman" pitchFamily="18" charset="0"/>
              </a:rPr>
              <a:t>TỬ TUẤT</a:t>
            </a:r>
            <a:endParaRPr lang="en-US" altLang="en-US" sz="2600" b="1" dirty="0">
              <a:solidFill>
                <a:srgbClr val="FF0000"/>
              </a:solidFill>
              <a:latin typeface="Times New Roman" pitchFamily="18" charset="0"/>
              <a:cs typeface="Times New Roman" pitchFamily="18" charset="0"/>
            </a:endParaRPr>
          </a:p>
        </p:txBody>
      </p:sp>
      <p:grpSp>
        <p:nvGrpSpPr>
          <p:cNvPr id="27" name="Group 26">
            <a:extLst>
              <a:ext uri="{FF2B5EF4-FFF2-40B4-BE49-F238E27FC236}">
                <a16:creationId xmlns:a16="http://schemas.microsoft.com/office/drawing/2014/main" xmlns="" id="{31376E12-9CEE-7968-4553-A9476A6BB4C0}"/>
              </a:ext>
            </a:extLst>
          </p:cNvPr>
          <p:cNvGrpSpPr/>
          <p:nvPr/>
        </p:nvGrpSpPr>
        <p:grpSpPr>
          <a:xfrm>
            <a:off x="7492182" y="1943746"/>
            <a:ext cx="2045508" cy="519581"/>
            <a:chOff x="5149339" y="2281404"/>
            <a:chExt cx="3079574" cy="546152"/>
          </a:xfrm>
          <a:solidFill>
            <a:srgbClr val="9EE3EC"/>
          </a:solidFill>
        </p:grpSpPr>
        <p:sp>
          <p:nvSpPr>
            <p:cNvPr id="31" name="Google Shape;391;p26">
              <a:extLst>
                <a:ext uri="{FF2B5EF4-FFF2-40B4-BE49-F238E27FC236}">
                  <a16:creationId xmlns:a16="http://schemas.microsoft.com/office/drawing/2014/main" xmlns="" id="{494E9E88-6634-3CFC-9EF3-4BE46728021F}"/>
                </a:ext>
              </a:extLst>
            </p:cNvPr>
            <p:cNvSpPr/>
            <p:nvPr/>
          </p:nvSpPr>
          <p:spPr>
            <a:xfrm rot="10800000" flipH="1">
              <a:off x="5149339" y="2281404"/>
              <a:ext cx="3079574" cy="546152"/>
            </a:xfrm>
            <a:prstGeom prst="rect">
              <a:avLst/>
            </a:prstGeom>
            <a:grpFill/>
            <a:ln>
              <a:noFill/>
            </a:ln>
          </p:spPr>
          <p:txBody>
            <a:bodyPr spcFirstLastPara="1" wrap="square" lIns="91425" tIns="91425" rIns="91425" bIns="91425" anchor="ctr" anchorCtr="0">
              <a:noAutofit/>
            </a:bodyPr>
            <a:lstStyle/>
            <a:p>
              <a:endParaRPr>
                <a:latin typeface="Arvo"/>
                <a:ea typeface="Arvo"/>
                <a:cs typeface="Arvo"/>
                <a:sym typeface="Arvo"/>
              </a:endParaRPr>
            </a:p>
          </p:txBody>
        </p:sp>
        <p:sp>
          <p:nvSpPr>
            <p:cNvPr id="29" name="Google Shape;411;p26">
              <a:extLst>
                <a:ext uri="{FF2B5EF4-FFF2-40B4-BE49-F238E27FC236}">
                  <a16:creationId xmlns:a16="http://schemas.microsoft.com/office/drawing/2014/main" xmlns="" id="{CD550049-A33B-97F9-B7A1-0C0045FD4804}"/>
                </a:ext>
              </a:extLst>
            </p:cNvPr>
            <p:cNvSpPr txBox="1">
              <a:spLocks/>
            </p:cNvSpPr>
            <p:nvPr/>
          </p:nvSpPr>
          <p:spPr>
            <a:xfrm>
              <a:off x="5168069" y="2281404"/>
              <a:ext cx="3042112" cy="534600"/>
            </a:xfrm>
            <a:prstGeom prst="rect">
              <a:avLst/>
            </a:pr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1pPr>
              <a:lvl2pPr marR="0" lvl="1"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2pPr>
              <a:lvl3pPr marR="0" lvl="2"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3pPr>
              <a:lvl4pPr marR="0" lvl="3"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4pPr>
              <a:lvl5pPr marR="0" lvl="4"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5pPr>
              <a:lvl6pPr marR="0" lvl="5"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6pPr>
              <a:lvl7pPr marR="0" lvl="6"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7pPr>
              <a:lvl8pPr marR="0" lvl="7"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8pPr>
              <a:lvl9pPr marR="0" lvl="8"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9pPr>
            </a:lstStyle>
            <a:p>
              <a:pPr algn="ctr">
                <a:buClr>
                  <a:srgbClr val="FFFFFF"/>
                </a:buClr>
              </a:pPr>
              <a:r>
                <a:rPr lang="en-US" sz="2400" dirty="0" err="1">
                  <a:solidFill>
                    <a:srgbClr val="FF0000"/>
                  </a:solidFill>
                  <a:latin typeface="Times New Roman" panose="02020603050405020304" pitchFamily="18" charset="0"/>
                  <a:cs typeface="Times New Roman" panose="02020603050405020304" pitchFamily="18" charset="0"/>
                </a:rPr>
                <a:t>Lựa</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chọn</a:t>
              </a:r>
              <a:r>
                <a:rPr lang="en-US" sz="2400" dirty="0">
                  <a:solidFill>
                    <a:srgbClr val="FF0000"/>
                  </a:solidFill>
                  <a:latin typeface="Times New Roman" panose="02020603050405020304" pitchFamily="18" charset="0"/>
                  <a:cs typeface="Times New Roman" panose="02020603050405020304" pitchFamily="18" charset="0"/>
                </a:rPr>
                <a:t> </a:t>
              </a:r>
              <a:endParaRPr lang="vi-VN" sz="2400" dirty="0">
                <a:solidFill>
                  <a:srgbClr val="FF0000"/>
                </a:solidFill>
                <a:latin typeface="Times New Roman" panose="02020603050405020304" pitchFamily="18" charset="0"/>
                <a:cs typeface="Times New Roman" panose="02020603050405020304" pitchFamily="18" charset="0"/>
              </a:endParaRPr>
            </a:p>
          </p:txBody>
        </p:sp>
      </p:grpSp>
      <p:sp>
        <p:nvSpPr>
          <p:cNvPr id="35" name="Google Shape;292;p18"/>
          <p:cNvSpPr txBox="1"/>
          <p:nvPr/>
        </p:nvSpPr>
        <p:spPr>
          <a:xfrm>
            <a:off x="848723" y="2783891"/>
            <a:ext cx="4216289" cy="2323673"/>
          </a:xfrm>
          <a:prstGeom prst="rect">
            <a:avLst/>
          </a:prstGeom>
          <a:noFill/>
          <a:ln>
            <a:noFill/>
          </a:ln>
        </p:spPr>
        <p:txBody>
          <a:bodyPr spcFirstLastPara="1" wrap="square" lIns="91425" tIns="45700" rIns="91425" bIns="45700" anchor="t" anchorCtr="0">
            <a:spAutoFit/>
          </a:bodyPr>
          <a:lstStyle/>
          <a:p>
            <a:pPr lvl="0" algn="just">
              <a:buClrTx/>
              <a:buSzPts val="2000"/>
              <a:defRPr/>
            </a:pP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Tuổi</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của</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thân</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nhân</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hưởng</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trợ</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cấp</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tuất</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hằng</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tháng</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FF0000"/>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thống</a:t>
            </a:r>
            <a:r>
              <a:rPr kumimoji="0" lang="en-US" sz="2400" b="1" i="0" u="none" strike="noStrike" kern="0" cap="none" spc="0" normalizeH="0" baseline="0" noProof="0" dirty="0">
                <a:ln>
                  <a:noFill/>
                </a:ln>
                <a:solidFill>
                  <a:srgbClr val="FF0000"/>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FF0000"/>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nhất</a:t>
            </a:r>
            <a:r>
              <a:rPr kumimoji="0" lang="en-US" sz="2400" b="1" i="0" u="none" strike="noStrike" kern="0" cap="none" spc="0" normalizeH="0" baseline="0" noProof="0" dirty="0">
                <a:ln>
                  <a:noFill/>
                </a:ln>
                <a:solidFill>
                  <a:srgbClr val="FF0000"/>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FF0000"/>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với</a:t>
            </a:r>
            <a:r>
              <a:rPr kumimoji="0" lang="en-US" sz="2400" b="1" i="0" u="none" strike="noStrike" kern="0" cap="none" spc="0" normalizeH="0" baseline="0" noProof="0" dirty="0">
                <a:ln>
                  <a:noFill/>
                </a:ln>
                <a:solidFill>
                  <a:srgbClr val="FF0000"/>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FF0000"/>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tuổi</a:t>
            </a:r>
            <a:r>
              <a:rPr kumimoji="0" lang="en-US" sz="2400" b="1" i="0" u="none" strike="noStrike" kern="0" cap="none" spc="0" normalizeH="0" baseline="0" noProof="0" dirty="0">
                <a:ln>
                  <a:noFill/>
                </a:ln>
                <a:solidFill>
                  <a:srgbClr val="FF0000"/>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FF0000"/>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nghỉ</a:t>
            </a:r>
            <a:r>
              <a:rPr kumimoji="0" lang="en-US" sz="2400" b="1" i="0" u="none" strike="noStrike" kern="0" cap="none" spc="0" normalizeH="0" baseline="0" noProof="0" dirty="0">
                <a:ln>
                  <a:noFill/>
                </a:ln>
                <a:solidFill>
                  <a:srgbClr val="FF0000"/>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FF0000"/>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hưu</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quy</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định</a:t>
            </a:r>
            <a:r>
              <a:rPr kumimoji="0" lang="en-US" sz="2400" b="1" i="0" u="none" strike="noStrike" kern="0" cap="none" spc="0" normalizeH="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tại</a:t>
            </a:r>
            <a:r>
              <a:rPr kumimoji="0" lang="en-US" sz="2400" b="1" i="0" u="none" strike="noStrike" kern="0" cap="none" spc="0" normalizeH="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lang="pt-PT" sz="2400" b="1" dirty="0">
                <a:solidFill>
                  <a:srgbClr val="0000FF"/>
                </a:solidFill>
                <a:latin typeface="Times New Roman" panose="02020603050405020304" pitchFamily="18" charset="0"/>
                <a:cs typeface="Times New Roman" panose="02020603050405020304" pitchFamily="18" charset="0"/>
              </a:rPr>
              <a:t>khoản 2 Điều 169 của Bộ luật Lao động </a:t>
            </a:r>
            <a:r>
              <a:rPr lang="en-US" sz="2400" i="1" dirty="0">
                <a:solidFill>
                  <a:srgbClr val="0000FF"/>
                </a:solidFill>
                <a:latin typeface="Times New Roman" panose="02020603050405020304" pitchFamily="18" charset="0"/>
                <a:ea typeface="Roboto Condensed" panose="020B0604020202020204" charset="0"/>
                <a:cs typeface="Times New Roman" panose="02020603050405020304" pitchFamily="18" charset="0"/>
                <a:sym typeface="Times New Roman"/>
              </a:rPr>
              <a:t>(</a:t>
            </a:r>
            <a:r>
              <a:rPr lang="pt-PT" sz="2400" i="1" dirty="0">
                <a:solidFill>
                  <a:srgbClr val="0000FF"/>
                </a:solidFill>
                <a:latin typeface="Times New Roman" panose="02020603050405020304" pitchFamily="18" charset="0"/>
                <a:ea typeface="Roboto Condensed" panose="020B0604020202020204" charset="0"/>
                <a:cs typeface="Times New Roman" panose="02020603050405020304" pitchFamily="18" charset="0"/>
              </a:rPr>
              <a:t>Điều 86).</a:t>
            </a:r>
            <a:endParaRPr lang="en-US" sz="2400" i="1" dirty="0">
              <a:solidFill>
                <a:srgbClr val="0000FF"/>
              </a:solidFill>
              <a:latin typeface="Times New Roman" panose="02020603050405020304" pitchFamily="18" charset="0"/>
              <a:ea typeface="Roboto Condensed" panose="020B0604020202020204" charset="0"/>
              <a:cs typeface="Times New Roman" panose="02020603050405020304" pitchFamily="18" charset="0"/>
              <a:sym typeface="Times New Roman"/>
            </a:endParaRPr>
          </a:p>
          <a:p>
            <a:pPr marL="0" marR="0" lvl="0" indent="0" algn="just" defTabSz="914400" eaLnBrk="1" fontAlgn="auto" latinLnBrk="0" hangingPunct="1">
              <a:lnSpc>
                <a:spcPct val="100000"/>
              </a:lnSpc>
              <a:spcBef>
                <a:spcPts val="0"/>
              </a:spcBef>
              <a:spcAft>
                <a:spcPts val="0"/>
              </a:spcAft>
              <a:buClrTx/>
              <a:buSzPts val="2000"/>
              <a:buFontTx/>
              <a:buNone/>
              <a:tabLst/>
              <a:defRPr/>
            </a:pPr>
            <a:endParaRPr kumimoji="0" sz="2500" b="0" i="0" u="none" strike="noStrike" kern="0" cap="none" spc="0" normalizeH="0" baseline="0" noProof="0" dirty="0">
              <a:ln>
                <a:noFill/>
              </a:ln>
              <a:solidFill>
                <a:sysClr val="windowText" lastClr="000000"/>
              </a:solidFill>
              <a:effectLst/>
              <a:uLnTx/>
              <a:uFillTx/>
              <a:latin typeface="Times New Roman"/>
              <a:ea typeface="Times New Roman"/>
              <a:cs typeface="Times New Roman"/>
              <a:sym typeface="Times New Roman"/>
            </a:endParaRPr>
          </a:p>
        </p:txBody>
      </p:sp>
      <p:sp>
        <p:nvSpPr>
          <p:cNvPr id="37" name="Google Shape;292;p18"/>
          <p:cNvSpPr txBox="1"/>
          <p:nvPr/>
        </p:nvSpPr>
        <p:spPr>
          <a:xfrm>
            <a:off x="5980946" y="2791586"/>
            <a:ext cx="5425734" cy="2308284"/>
          </a:xfrm>
          <a:prstGeom prst="rect">
            <a:avLst/>
          </a:prstGeom>
          <a:noFill/>
          <a:ln>
            <a:noFill/>
          </a:ln>
        </p:spPr>
        <p:txBody>
          <a:bodyPr spcFirstLastPara="1" wrap="square" lIns="91425" tIns="45700" rIns="91425" bIns="45700" anchor="t" anchorCtr="0">
            <a:spAutoFit/>
          </a:bodyPr>
          <a:lstStyle/>
          <a:p>
            <a:pPr marR="0" lvl="0" algn="just" defTabSz="914400" eaLnBrk="1" fontAlgn="auto" latinLnBrk="0" hangingPunct="1">
              <a:lnSpc>
                <a:spcPct val="100000"/>
              </a:lnSpc>
              <a:spcBef>
                <a:spcPts val="0"/>
              </a:spcBef>
              <a:spcAft>
                <a:spcPts val="0"/>
              </a:spcAft>
              <a:buClrTx/>
              <a:buSzPts val="2000"/>
              <a:tabLst/>
              <a:defRPr/>
            </a:pP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Quyền</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lựa</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chọn</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hưởng</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trợ</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cấp</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tuất</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hằng</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tháng</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hoặc</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một</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lần</a:t>
            </a:r>
            <a:r>
              <a:rPr kumimoji="0" lang="en-US" sz="2400" b="1" i="0"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1" u="none" strike="noStrike" kern="0" cap="none" spc="0" normalizeH="0" baseline="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a:t>
            </a:r>
            <a:r>
              <a:rPr kumimoji="0" lang="en-US" sz="2400" b="1" i="1" u="none" strike="noStrike" kern="0" cap="none" spc="0" normalizeH="0" baseline="0" noProof="0" dirty="0" err="1">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Điều</a:t>
            </a:r>
            <a:r>
              <a:rPr kumimoji="0" lang="en-US" sz="2400" b="1" i="1" u="none" strike="noStrike" kern="0" cap="none" spc="0" normalizeH="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 </a:t>
            </a:r>
            <a:r>
              <a:rPr kumimoji="0" lang="en-US" sz="2400" b="1" i="0" u="none" strike="noStrike" kern="0" cap="none" spc="0" normalizeH="0" noProof="0" dirty="0">
                <a:ln>
                  <a:noFill/>
                </a:ln>
                <a:solidFill>
                  <a:srgbClr val="0000FF"/>
                </a:solidFill>
                <a:effectLst/>
                <a:uLnTx/>
                <a:uFillTx/>
                <a:latin typeface="Times New Roman" panose="02020603050405020304" pitchFamily="18" charset="0"/>
                <a:ea typeface="Roboto Condensed" panose="020B0604020202020204" charset="0"/>
                <a:cs typeface="Times New Roman" panose="02020603050405020304" pitchFamily="18" charset="0"/>
                <a:sym typeface="Times New Roman"/>
              </a:rPr>
              <a:t>88): </a:t>
            </a:r>
            <a:r>
              <a:rPr lang="en-US" sz="2400" b="1" i="1" dirty="0">
                <a:solidFill>
                  <a:srgbClr val="FF0000"/>
                </a:solidFill>
                <a:latin typeface="Times New Roman" panose="02020603050405020304" pitchFamily="18" charset="0"/>
                <a:ea typeface="Roboto Condensed" panose="020B0604020202020204" charset="0"/>
                <a:cs typeface="Times New Roman" panose="02020603050405020304" pitchFamily="18" charset="0"/>
                <a:sym typeface="Times New Roman"/>
              </a:rPr>
              <a:t>“</a:t>
            </a:r>
            <a:r>
              <a:rPr lang="pt-PT" sz="2400" b="1" i="1" dirty="0">
                <a:solidFill>
                  <a:srgbClr val="FF0000"/>
                </a:solidFill>
                <a:latin typeface="Times New Roman" panose="02020603050405020304" pitchFamily="18" charset="0"/>
                <a:cs typeface="Times New Roman" panose="02020603050405020304" pitchFamily="18" charset="0"/>
              </a:rPr>
              <a:t>Thân nhân thuộc diện hưởng trợ cấp tuất hằng tháng theo quy định tại khoản 2 Điều 86 của Luật này nhưng có nguyện vọng hưởng trợ cấp tuất một lần”</a:t>
            </a:r>
            <a:endParaRPr kumimoji="0" sz="2400" b="1" i="1" u="none" strike="noStrike" kern="0" cap="none" spc="0" normalizeH="0" baseline="0" noProof="0" dirty="0">
              <a:ln>
                <a:noFill/>
              </a:ln>
              <a:solidFill>
                <a:srgbClr val="FF0000"/>
              </a:solidFill>
              <a:effectLst/>
              <a:uLnTx/>
              <a:uFillTx/>
              <a:latin typeface="Times New Roman" panose="02020603050405020304" pitchFamily="18" charset="0"/>
              <a:ea typeface="Roboto Condensed" panose="020B0604020202020204" charset="0"/>
              <a:cs typeface="Times New Roman" panose="02020603050405020304" pitchFamily="18" charset="0"/>
            </a:endParaRPr>
          </a:p>
        </p:txBody>
      </p:sp>
      <p:sp>
        <p:nvSpPr>
          <p:cNvPr id="15" name="Rectangle 14"/>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16" name="Google Shape;391;p26">
            <a:extLst>
              <a:ext uri="{FF2B5EF4-FFF2-40B4-BE49-F238E27FC236}">
                <a16:creationId xmlns:a16="http://schemas.microsoft.com/office/drawing/2014/main" xmlns="" id="{494E9E88-6634-3CFC-9EF3-4BE46728021F}"/>
              </a:ext>
            </a:extLst>
          </p:cNvPr>
          <p:cNvSpPr/>
          <p:nvPr/>
        </p:nvSpPr>
        <p:spPr>
          <a:xfrm rot="10800000" flipH="1">
            <a:off x="1270707" y="1932756"/>
            <a:ext cx="3509972" cy="519581"/>
          </a:xfrm>
          <a:prstGeom prst="rect">
            <a:avLst/>
          </a:prstGeom>
          <a:solidFill>
            <a:srgbClr val="9EE3EC"/>
          </a:solidFill>
          <a:ln>
            <a:noFill/>
          </a:ln>
        </p:spPr>
        <p:txBody>
          <a:bodyPr spcFirstLastPara="1" wrap="square" lIns="91425" tIns="91425" rIns="91425" bIns="91425" anchor="ctr" anchorCtr="0">
            <a:noAutofit/>
          </a:bodyPr>
          <a:lstStyle/>
          <a:p>
            <a:pPr algn="ctr">
              <a:buClr>
                <a:srgbClr val="FFFFFF"/>
              </a:buClr>
            </a:pPr>
            <a:endParaRPr lang="vi-VN" dirty="0">
              <a:solidFill>
                <a:srgbClr val="FF00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1246302" y="1943746"/>
            <a:ext cx="3421129" cy="461665"/>
          </a:xfrm>
          <a:prstGeom prst="rect">
            <a:avLst/>
          </a:prstGeom>
        </p:spPr>
        <p:txBody>
          <a:bodyPr wrap="none">
            <a:spAutoFit/>
          </a:bodyPr>
          <a:lstStyle/>
          <a:p>
            <a:pPr algn="ctr">
              <a:buClr>
                <a:srgbClr val="FFFFFF"/>
              </a:buClr>
            </a:pPr>
            <a:r>
              <a:rPr lang="en-US" sz="2400" b="1" dirty="0" err="1">
                <a:solidFill>
                  <a:srgbClr val="FF0000"/>
                </a:solidFill>
                <a:latin typeface="Times New Roman" panose="02020603050405020304" pitchFamily="18" charset="0"/>
                <a:cs typeface="Times New Roman" panose="02020603050405020304" pitchFamily="18" charset="0"/>
              </a:rPr>
              <a:t>Sửa</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đổi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điều</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kiện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về</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tuổi</a:t>
            </a:r>
            <a:endParaRPr lang="vi-VN" sz="2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41462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a:spLocks noChangeArrowheads="1"/>
          </p:cNvSpPr>
          <p:nvPr/>
        </p:nvSpPr>
        <p:spPr bwMode="gray">
          <a:xfrm>
            <a:off x="634622" y="868317"/>
            <a:ext cx="2767339"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a:solidFill>
                  <a:srgbClr val="FF0000"/>
                </a:solidFill>
                <a:latin typeface="Times New Roman" pitchFamily="18" charset="0"/>
                <a:cs typeface="Times New Roman" pitchFamily="18" charset="0"/>
              </a:rPr>
              <a:t>6. </a:t>
            </a:r>
            <a:r>
              <a:rPr lang="en" altLang="en-US" sz="2600" b="1" dirty="0" smtClean="0">
                <a:solidFill>
                  <a:srgbClr val="FF0000"/>
                </a:solidFill>
                <a:latin typeface="Times New Roman" pitchFamily="18" charset="0"/>
                <a:cs typeface="Times New Roman" pitchFamily="18" charset="0"/>
              </a:rPr>
              <a:t>BHXH </a:t>
            </a:r>
            <a:r>
              <a:rPr lang="en" altLang="en-US" sz="2600" b="1" dirty="0">
                <a:solidFill>
                  <a:srgbClr val="FF0000"/>
                </a:solidFill>
                <a:latin typeface="Times New Roman" pitchFamily="18" charset="0"/>
                <a:cs typeface="Times New Roman" pitchFamily="18" charset="0"/>
              </a:rPr>
              <a:t>1 LẦN</a:t>
            </a:r>
            <a:endParaRPr lang="en-US" altLang="en-US" sz="2600" b="1" dirty="0">
              <a:solidFill>
                <a:srgbClr val="FF0000"/>
              </a:solidFill>
              <a:latin typeface="Times New Roman" pitchFamily="18" charset="0"/>
              <a:cs typeface="Times New Roman" pitchFamily="18" charset="0"/>
            </a:endParaRPr>
          </a:p>
        </p:txBody>
      </p:sp>
      <p:sp>
        <p:nvSpPr>
          <p:cNvPr id="12" name="Rectangle 11"/>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8" name="object 3"/>
          <p:cNvSpPr txBox="1"/>
          <p:nvPr/>
        </p:nvSpPr>
        <p:spPr>
          <a:xfrm>
            <a:off x="722743" y="1284361"/>
            <a:ext cx="10724833" cy="4898136"/>
          </a:xfrm>
          <a:prstGeom prst="rect">
            <a:avLst/>
          </a:prstGeom>
        </p:spPr>
        <p:txBody>
          <a:bodyPr vert="horz" wrap="square" lIns="0" tIns="187325" rIns="0" bIns="0" rtlCol="0">
            <a:spAutoFit/>
          </a:bodyPr>
          <a:lstStyle/>
          <a:p>
            <a:pPr marL="12700" lvl="1">
              <a:lnSpc>
                <a:spcPct val="100000"/>
              </a:lnSpc>
              <a:spcBef>
                <a:spcPts val="300"/>
              </a:spcBef>
              <a:tabLst>
                <a:tab pos="354965" algn="l"/>
              </a:tabLst>
            </a:pPr>
            <a:endParaRPr sz="2200" b="1" dirty="0">
              <a:solidFill>
                <a:srgbClr val="0000FF"/>
              </a:solidFill>
              <a:latin typeface="Times New Roman"/>
              <a:cs typeface="Times New Roman"/>
            </a:endParaRPr>
          </a:p>
          <a:p>
            <a:pPr marL="469265" indent="-456565" algn="just">
              <a:lnSpc>
                <a:spcPct val="100000"/>
              </a:lnSpc>
              <a:spcBef>
                <a:spcPts val="300"/>
              </a:spcBef>
              <a:buFont typeface="Wingdings"/>
              <a:buChar char=""/>
              <a:tabLst>
                <a:tab pos="469265" algn="l"/>
              </a:tabLst>
            </a:pPr>
            <a:r>
              <a:rPr lang="vi-VN" sz="2800" b="1" dirty="0">
                <a:solidFill>
                  <a:srgbClr val="0000FF"/>
                </a:solidFill>
                <a:latin typeface="Times New Roman"/>
                <a:cs typeface="Times New Roman"/>
              </a:rPr>
              <a:t>Nghị quyết số 28-NQ/TW đề ra định hướng: </a:t>
            </a:r>
            <a:r>
              <a:rPr lang="vi-VN" sz="2800" b="1" i="1" dirty="0">
                <a:solidFill>
                  <a:srgbClr val="0000FF"/>
                </a:solidFill>
                <a:latin typeface="Times New Roman"/>
                <a:cs typeface="Times New Roman"/>
              </a:rPr>
              <a:t>“Có quy định phù hợp để giảm tình trạng hưởng BHXH một lần theo hướng tăng quyền lợi nếu bảo lưu thời gian tham gia BHXH để hưởng chế độ hưu trí, giảm quyền lợi nếu hưởng BHXH một lần</a:t>
            </a:r>
            <a:r>
              <a:rPr lang="vi-VN" sz="2800" b="1" i="1" dirty="0" smtClean="0">
                <a:solidFill>
                  <a:srgbClr val="0000FF"/>
                </a:solidFill>
                <a:latin typeface="Times New Roman"/>
                <a:cs typeface="Times New Roman"/>
              </a:rPr>
              <a:t>”</a:t>
            </a:r>
            <a:endParaRPr lang="en-US" sz="2800" b="1" i="1" dirty="0" smtClean="0">
              <a:solidFill>
                <a:srgbClr val="0000FF"/>
              </a:solidFill>
              <a:latin typeface="Times New Roman"/>
              <a:cs typeface="Times New Roman"/>
            </a:endParaRPr>
          </a:p>
          <a:p>
            <a:pPr marL="12700" algn="just">
              <a:lnSpc>
                <a:spcPct val="100000"/>
              </a:lnSpc>
              <a:spcBef>
                <a:spcPts val="300"/>
              </a:spcBef>
              <a:tabLst>
                <a:tab pos="469265" algn="l"/>
              </a:tabLst>
            </a:pPr>
            <a:endParaRPr lang="en-US" sz="2800" b="1" dirty="0" smtClean="0">
              <a:solidFill>
                <a:srgbClr val="0000FF"/>
              </a:solidFill>
              <a:latin typeface="Times New Roman"/>
              <a:cs typeface="Times New Roman"/>
            </a:endParaRPr>
          </a:p>
          <a:p>
            <a:pPr marL="469265" indent="-456565" algn="just">
              <a:lnSpc>
                <a:spcPct val="100000"/>
              </a:lnSpc>
              <a:spcBef>
                <a:spcPts val="300"/>
              </a:spcBef>
              <a:buFont typeface="Wingdings"/>
              <a:buChar char=""/>
              <a:tabLst>
                <a:tab pos="469265" algn="l"/>
              </a:tabLst>
            </a:pPr>
            <a:r>
              <a:rPr lang="vi-VN" sz="2800" b="1" dirty="0" smtClean="0">
                <a:solidFill>
                  <a:srgbClr val="0000FF"/>
                </a:solidFill>
                <a:latin typeface="Times New Roman"/>
                <a:cs typeface="Times New Roman"/>
              </a:rPr>
              <a:t>Luật </a:t>
            </a:r>
            <a:r>
              <a:rPr lang="vi-VN" sz="2800" b="1" dirty="0">
                <a:solidFill>
                  <a:srgbClr val="0000FF"/>
                </a:solidFill>
                <a:latin typeface="Times New Roman"/>
                <a:cs typeface="Times New Roman"/>
              </a:rPr>
              <a:t>BHXH năm 2024 </a:t>
            </a:r>
            <a:r>
              <a:rPr lang="nl-NL" sz="2800" b="1" dirty="0">
                <a:solidFill>
                  <a:srgbClr val="0000FF"/>
                </a:solidFill>
                <a:latin typeface="Times New Roman"/>
                <a:cs typeface="Times New Roman"/>
              </a:rPr>
              <a:t>đã có nhiều sửa đổi, bổ sung theo hướng gia tăng quyền lợi, tăng tính hấp dẫn, </a:t>
            </a:r>
            <a:r>
              <a:rPr lang="vi-VN" sz="2800" b="1" dirty="0">
                <a:solidFill>
                  <a:srgbClr val="FF0000"/>
                </a:solidFill>
                <a:latin typeface="Times New Roman"/>
                <a:cs typeface="Times New Roman"/>
              </a:rPr>
              <a:t>khuyến khích người lao động bảo lưu thời gian đóng để hưởng lương hưu </a:t>
            </a:r>
            <a:r>
              <a:rPr lang="vi-VN" sz="2800" b="1" dirty="0">
                <a:solidFill>
                  <a:srgbClr val="0000FF"/>
                </a:solidFill>
                <a:latin typeface="Times New Roman"/>
                <a:cs typeface="Times New Roman"/>
              </a:rPr>
              <a:t>thay vì </a:t>
            </a:r>
            <a:r>
              <a:rPr lang="vi-VN" sz="2800" b="1" dirty="0">
                <a:solidFill>
                  <a:srgbClr val="FF0000"/>
                </a:solidFill>
                <a:latin typeface="Times New Roman"/>
                <a:cs typeface="Times New Roman"/>
              </a:rPr>
              <a:t>nhận BHXH một lần. </a:t>
            </a:r>
            <a:endParaRPr lang="en-US" sz="2800" b="1" dirty="0">
              <a:solidFill>
                <a:srgbClr val="FF0000"/>
              </a:solidFill>
              <a:latin typeface="Times New Roman"/>
              <a:cs typeface="Times New Roman"/>
            </a:endParaRPr>
          </a:p>
          <a:p>
            <a:pPr marL="12065" marR="5080" algn="just">
              <a:lnSpc>
                <a:spcPct val="100000"/>
              </a:lnSpc>
              <a:spcBef>
                <a:spcPts val="300"/>
              </a:spcBef>
              <a:tabLst>
                <a:tab pos="469265" algn="l"/>
              </a:tabLst>
            </a:pPr>
            <a:endParaRPr sz="2200" b="1" dirty="0">
              <a:solidFill>
                <a:srgbClr val="0000FF"/>
              </a:solidFill>
              <a:latin typeface="Times New Roman"/>
              <a:cs typeface="Times New Roman"/>
            </a:endParaRPr>
          </a:p>
        </p:txBody>
      </p:sp>
    </p:spTree>
    <p:extLst>
      <p:ext uri="{BB962C8B-B14F-4D97-AF65-F5344CB8AC3E}">
        <p14:creationId xmlns:p14="http://schemas.microsoft.com/office/powerpoint/2010/main" val="27738883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a:spLocks noChangeArrowheads="1"/>
          </p:cNvSpPr>
          <p:nvPr/>
        </p:nvSpPr>
        <p:spPr bwMode="gray">
          <a:xfrm>
            <a:off x="634622" y="868317"/>
            <a:ext cx="2767339"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a:solidFill>
                  <a:srgbClr val="FF0000"/>
                </a:solidFill>
                <a:latin typeface="Times New Roman" pitchFamily="18" charset="0"/>
                <a:cs typeface="Times New Roman" pitchFamily="18" charset="0"/>
              </a:rPr>
              <a:t>6. </a:t>
            </a:r>
            <a:r>
              <a:rPr lang="en" altLang="en-US" sz="2600" b="1" dirty="0" smtClean="0">
                <a:solidFill>
                  <a:srgbClr val="FF0000"/>
                </a:solidFill>
                <a:latin typeface="Times New Roman" pitchFamily="18" charset="0"/>
                <a:cs typeface="Times New Roman" pitchFamily="18" charset="0"/>
              </a:rPr>
              <a:t>BHXH </a:t>
            </a:r>
            <a:r>
              <a:rPr lang="en" altLang="en-US" sz="2600" b="1" dirty="0">
                <a:solidFill>
                  <a:srgbClr val="FF0000"/>
                </a:solidFill>
                <a:latin typeface="Times New Roman" pitchFamily="18" charset="0"/>
                <a:cs typeface="Times New Roman" pitchFamily="18" charset="0"/>
              </a:rPr>
              <a:t>1 LẦN</a:t>
            </a:r>
            <a:endParaRPr lang="en-US" altLang="en-US" sz="2600" b="1" dirty="0">
              <a:solidFill>
                <a:srgbClr val="FF0000"/>
              </a:solidFill>
              <a:latin typeface="Times New Roman" pitchFamily="18" charset="0"/>
              <a:cs typeface="Times New Roman" pitchFamily="18" charset="0"/>
            </a:endParaRPr>
          </a:p>
        </p:txBody>
      </p:sp>
      <p:sp>
        <p:nvSpPr>
          <p:cNvPr id="13" name="Google Shape;283;p19"/>
          <p:cNvSpPr txBox="1">
            <a:spLocks/>
          </p:cNvSpPr>
          <p:nvPr/>
        </p:nvSpPr>
        <p:spPr>
          <a:xfrm>
            <a:off x="1000125" y="1348918"/>
            <a:ext cx="4448175" cy="766200"/>
          </a:xfrm>
          <a:prstGeom prst="rect">
            <a:avLst/>
          </a:prstGeom>
        </p:spPr>
        <p:txBody>
          <a:bodyPr spcFirstLastPara="1" vert="horz" wrap="square" lIns="91425" tIns="91425" rIns="91425" bIns="91425"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vi-VN" sz="2400" b="1" dirty="0">
                <a:solidFill>
                  <a:srgbClr val="0000FF"/>
                </a:solidFill>
              </a:rPr>
              <a:t>ĐIỀU KIỆN HƯỞNG </a:t>
            </a:r>
            <a:r>
              <a:rPr lang="vi-VN" sz="2400" b="1" dirty="0">
                <a:solidFill>
                  <a:srgbClr val="FF0000"/>
                </a:solidFill>
              </a:rPr>
              <a:t>(Điều 70)</a:t>
            </a:r>
            <a:r>
              <a:rPr lang="en-US" sz="2400" b="1" dirty="0">
                <a:solidFill>
                  <a:srgbClr val="FF0000"/>
                </a:solidFill>
              </a:rPr>
              <a:t>:</a:t>
            </a:r>
            <a:endParaRPr lang="vi-VN" sz="2400" b="1" dirty="0">
              <a:solidFill>
                <a:srgbClr val="FF0000"/>
              </a:solidFill>
            </a:endParaRPr>
          </a:p>
        </p:txBody>
      </p:sp>
      <p:sp>
        <p:nvSpPr>
          <p:cNvPr id="20" name="Right Arrow 19">
            <a:extLst>
              <a:ext uri="{FF2B5EF4-FFF2-40B4-BE49-F238E27FC236}">
                <a16:creationId xmlns:a16="http://schemas.microsoft.com/office/drawing/2014/main" xmlns="" id="{95B93B6B-73D0-0F0A-4422-EFB7AAB38C7C}"/>
              </a:ext>
            </a:extLst>
          </p:cNvPr>
          <p:cNvSpPr/>
          <p:nvPr/>
        </p:nvSpPr>
        <p:spPr>
          <a:xfrm>
            <a:off x="327463" y="3150173"/>
            <a:ext cx="2688113" cy="1496195"/>
          </a:xfrm>
          <a:prstGeom prst="rightArrow">
            <a:avLst/>
          </a:prstGeom>
          <a:solidFill>
            <a:srgbClr val="9CE6F8"/>
          </a:solidFill>
          <a:ln w="31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Google Shape;382;p25">
            <a:extLst>
              <a:ext uri="{FF2B5EF4-FFF2-40B4-BE49-F238E27FC236}">
                <a16:creationId xmlns:a16="http://schemas.microsoft.com/office/drawing/2014/main" xmlns="" id="{CD2E45DA-02D2-19D5-2186-6C0800FDFA60}"/>
              </a:ext>
            </a:extLst>
          </p:cNvPr>
          <p:cNvSpPr txBox="1">
            <a:spLocks/>
          </p:cNvSpPr>
          <p:nvPr/>
        </p:nvSpPr>
        <p:spPr>
          <a:xfrm>
            <a:off x="441434" y="3553462"/>
            <a:ext cx="2574142" cy="716097"/>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1pPr>
            <a:lvl2pPr marR="0" lvl="1"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2pPr>
            <a:lvl3pPr marR="0" lvl="2"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3pPr>
            <a:lvl4pPr marR="0" lvl="3"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4pPr>
            <a:lvl5pPr marR="0" lvl="4"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5pPr>
            <a:lvl6pPr marR="0" lvl="5"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6pPr>
            <a:lvl7pPr marR="0" lvl="6"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7pPr>
            <a:lvl8pPr marR="0" lvl="7"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8pPr>
            <a:lvl9pPr marR="0" lvl="8"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9pPr>
          </a:lstStyle>
          <a:p>
            <a:r>
              <a:rPr lang="en-US" sz="2300" dirty="0">
                <a:solidFill>
                  <a:srgbClr val="FF0000"/>
                </a:solidFill>
                <a:latin typeface="Times New Roman" panose="02020603050405020304" pitchFamily="18" charset="0"/>
                <a:cs typeface="Times New Roman" panose="02020603050405020304" pitchFamily="18" charset="0"/>
              </a:rPr>
              <a:t>THAM GIA TỪ 01/07/2025</a:t>
            </a:r>
          </a:p>
        </p:txBody>
      </p:sp>
      <p:sp>
        <p:nvSpPr>
          <p:cNvPr id="23" name="Text Placeholder 6">
            <a:extLst>
              <a:ext uri="{FF2B5EF4-FFF2-40B4-BE49-F238E27FC236}">
                <a16:creationId xmlns:a16="http://schemas.microsoft.com/office/drawing/2014/main" xmlns="" id="{CF3BE0F4-7C72-E38A-0D79-F6D02E37D8A8}"/>
              </a:ext>
            </a:extLst>
          </p:cNvPr>
          <p:cNvSpPr txBox="1">
            <a:spLocks/>
          </p:cNvSpPr>
          <p:nvPr/>
        </p:nvSpPr>
        <p:spPr>
          <a:xfrm>
            <a:off x="3015577" y="2135242"/>
            <a:ext cx="8458202" cy="3516608"/>
          </a:xfrm>
          <a:prstGeom prst="rect">
            <a:avLst/>
          </a:prstGeom>
          <a:solidFill>
            <a:schemeClr val="bg1"/>
          </a:solidFill>
          <a:ln>
            <a:solidFill>
              <a:schemeClr val="accent1"/>
            </a:solidFill>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28650" indent="-514350">
              <a:spcBef>
                <a:spcPts val="1200"/>
              </a:spcBef>
              <a:buFont typeface="Arial" panose="020B0604020202020204" pitchFamily="34" charset="0"/>
              <a:buAutoNum type="arabicPeriod"/>
            </a:pPr>
            <a:r>
              <a:rPr lang="fr-FR" b="1" dirty="0" err="1">
                <a:solidFill>
                  <a:srgbClr val="0000FF"/>
                </a:solidFill>
                <a:latin typeface="Times New Roman" panose="02020603050405020304" pitchFamily="18" charset="0"/>
                <a:cs typeface="Times New Roman" panose="02020603050405020304" pitchFamily="18" charset="0"/>
              </a:rPr>
              <a:t>Đủ</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tuổi</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hưởng</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lương</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hưu</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mà</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FF0000"/>
                </a:solidFill>
                <a:latin typeface="Times New Roman" panose="02020603050405020304" pitchFamily="18" charset="0"/>
                <a:cs typeface="Times New Roman" panose="02020603050405020304" pitchFamily="18" charset="0"/>
              </a:rPr>
              <a:t>chưa</a:t>
            </a:r>
            <a:r>
              <a:rPr lang="fr-FR" b="1" dirty="0">
                <a:solidFill>
                  <a:srgbClr val="FF0000"/>
                </a:solidFill>
                <a:latin typeface="Times New Roman" panose="02020603050405020304" pitchFamily="18" charset="0"/>
                <a:cs typeface="Times New Roman" panose="02020603050405020304" pitchFamily="18" charset="0"/>
              </a:rPr>
              <a:t> </a:t>
            </a:r>
            <a:r>
              <a:rPr lang="fr-FR" b="1" dirty="0" err="1">
                <a:solidFill>
                  <a:srgbClr val="FF0000"/>
                </a:solidFill>
                <a:latin typeface="Times New Roman" panose="02020603050405020304" pitchFamily="18" charset="0"/>
                <a:cs typeface="Times New Roman" panose="02020603050405020304" pitchFamily="18" charset="0"/>
              </a:rPr>
              <a:t>đủ</a:t>
            </a:r>
            <a:r>
              <a:rPr lang="fr-FR" b="1" dirty="0">
                <a:solidFill>
                  <a:srgbClr val="FF0000"/>
                </a:solidFill>
                <a:latin typeface="Times New Roman" panose="02020603050405020304" pitchFamily="18" charset="0"/>
                <a:cs typeface="Times New Roman" panose="02020603050405020304" pitchFamily="18" charset="0"/>
              </a:rPr>
              <a:t> 15 </a:t>
            </a:r>
            <a:r>
              <a:rPr lang="fr-FR" b="1" dirty="0" err="1">
                <a:solidFill>
                  <a:srgbClr val="FF0000"/>
                </a:solidFill>
                <a:latin typeface="Times New Roman" panose="02020603050405020304" pitchFamily="18" charset="0"/>
                <a:cs typeface="Times New Roman" panose="02020603050405020304" pitchFamily="18" charset="0"/>
              </a:rPr>
              <a:t>năm</a:t>
            </a:r>
            <a:r>
              <a:rPr lang="fr-FR" b="1" dirty="0">
                <a:solidFill>
                  <a:srgbClr val="FF0000"/>
                </a:solidFill>
                <a:latin typeface="Times New Roman" panose="02020603050405020304" pitchFamily="18" charset="0"/>
                <a:cs typeface="Times New Roman" panose="02020603050405020304" pitchFamily="18" charset="0"/>
              </a:rPr>
              <a:t> </a:t>
            </a:r>
            <a:r>
              <a:rPr lang="fr-FR" b="1" dirty="0" err="1">
                <a:solidFill>
                  <a:srgbClr val="FF0000"/>
                </a:solidFill>
                <a:latin typeface="Times New Roman" panose="02020603050405020304" pitchFamily="18" charset="0"/>
                <a:cs typeface="Times New Roman" panose="02020603050405020304" pitchFamily="18" charset="0"/>
              </a:rPr>
              <a:t>đóng</a:t>
            </a:r>
            <a:r>
              <a:rPr lang="fr-FR" b="1" dirty="0">
                <a:solidFill>
                  <a:srgbClr val="FF0000"/>
                </a:solidFill>
                <a:latin typeface="Times New Roman" panose="02020603050405020304" pitchFamily="18" charset="0"/>
                <a:cs typeface="Times New Roman" panose="02020603050405020304" pitchFamily="18" charset="0"/>
              </a:rPr>
              <a:t> BHXH;</a:t>
            </a:r>
          </a:p>
          <a:p>
            <a:pPr marL="114300" indent="0">
              <a:spcBef>
                <a:spcPts val="1200"/>
              </a:spcBef>
              <a:buFont typeface="Arial" panose="020B0604020202020204" pitchFamily="34" charset="0"/>
              <a:buNone/>
            </a:pPr>
            <a:r>
              <a:rPr lang="fr-FR" b="1" dirty="0">
                <a:solidFill>
                  <a:srgbClr val="0000FF"/>
                </a:solidFill>
                <a:latin typeface="Times New Roman" panose="02020603050405020304" pitchFamily="18" charset="0"/>
                <a:cs typeface="Times New Roman" panose="02020603050405020304" pitchFamily="18" charset="0"/>
              </a:rPr>
              <a:t>2. Ra </a:t>
            </a:r>
            <a:r>
              <a:rPr lang="fr-FR" b="1" dirty="0" err="1">
                <a:solidFill>
                  <a:srgbClr val="0000FF"/>
                </a:solidFill>
                <a:latin typeface="Times New Roman" panose="02020603050405020304" pitchFamily="18" charset="0"/>
                <a:cs typeface="Times New Roman" panose="02020603050405020304" pitchFamily="18" charset="0"/>
              </a:rPr>
              <a:t>nước</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ngoài</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để</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định</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cư</a:t>
            </a:r>
            <a:r>
              <a:rPr lang="fr-FR" b="1" dirty="0">
                <a:solidFill>
                  <a:srgbClr val="0000FF"/>
                </a:solidFill>
                <a:latin typeface="Times New Roman" panose="02020603050405020304" pitchFamily="18" charset="0"/>
                <a:cs typeface="Times New Roman" panose="02020603050405020304" pitchFamily="18" charset="0"/>
              </a:rPr>
              <a:t>;</a:t>
            </a:r>
          </a:p>
          <a:p>
            <a:pPr marL="114300" indent="0">
              <a:spcBef>
                <a:spcPts val="1200"/>
              </a:spcBef>
              <a:buFont typeface="Arial" panose="020B0604020202020204" pitchFamily="34" charset="0"/>
              <a:buNone/>
            </a:pPr>
            <a:r>
              <a:rPr lang="en-US" b="1" dirty="0">
                <a:solidFill>
                  <a:srgbClr val="0000FF"/>
                </a:solidFill>
                <a:latin typeface="Times New Roman" panose="02020603050405020304" pitchFamily="18" charset="0"/>
                <a:cs typeface="Times New Roman" panose="02020603050405020304" pitchFamily="18" charset="0"/>
              </a:rPr>
              <a:t>3. </a:t>
            </a:r>
            <a:r>
              <a:rPr lang="fr-FR" b="1" dirty="0" err="1">
                <a:solidFill>
                  <a:srgbClr val="0000FF"/>
                </a:solidFill>
                <a:latin typeface="Times New Roman" panose="02020603050405020304" pitchFamily="18" charset="0"/>
                <a:cs typeface="Times New Roman" panose="02020603050405020304" pitchFamily="18" charset="0"/>
              </a:rPr>
              <a:t>Người</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đang</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mắc</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một</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trong</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những</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bệnh</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ung</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thư</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bại</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liệt</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xơ</a:t>
            </a:r>
            <a:r>
              <a:rPr lang="fr-FR" b="1" dirty="0">
                <a:solidFill>
                  <a:srgbClr val="0000FF"/>
                </a:solidFill>
                <a:latin typeface="Times New Roman" panose="02020603050405020304" pitchFamily="18" charset="0"/>
                <a:cs typeface="Times New Roman" panose="02020603050405020304" pitchFamily="18" charset="0"/>
              </a:rPr>
              <a:t> gan </a:t>
            </a:r>
            <a:r>
              <a:rPr lang="fr-FR" b="1" dirty="0" err="1">
                <a:solidFill>
                  <a:srgbClr val="0000FF"/>
                </a:solidFill>
                <a:latin typeface="Times New Roman" panose="02020603050405020304" pitchFamily="18" charset="0"/>
                <a:cs typeface="Times New Roman" panose="02020603050405020304" pitchFamily="18" charset="0"/>
              </a:rPr>
              <a:t>mất</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bù</a:t>
            </a:r>
            <a:r>
              <a:rPr lang="fr-FR" b="1" dirty="0">
                <a:solidFill>
                  <a:srgbClr val="0000FF"/>
                </a:solidFill>
                <a:latin typeface="Times New Roman" panose="02020603050405020304" pitchFamily="18" charset="0"/>
                <a:cs typeface="Times New Roman" panose="02020603050405020304" pitchFamily="18" charset="0"/>
              </a:rPr>
              <a:t>, lao </a:t>
            </a:r>
            <a:r>
              <a:rPr lang="fr-FR" b="1" dirty="0" err="1">
                <a:solidFill>
                  <a:srgbClr val="0000FF"/>
                </a:solidFill>
                <a:latin typeface="Times New Roman" panose="02020603050405020304" pitchFamily="18" charset="0"/>
                <a:cs typeface="Times New Roman" panose="02020603050405020304" pitchFamily="18" charset="0"/>
              </a:rPr>
              <a:t>nặng</a:t>
            </a:r>
            <a:r>
              <a:rPr lang="fr-FR" b="1" dirty="0">
                <a:solidFill>
                  <a:srgbClr val="0000FF"/>
                </a:solidFill>
                <a:latin typeface="Times New Roman" panose="02020603050405020304" pitchFamily="18" charset="0"/>
                <a:cs typeface="Times New Roman" panose="02020603050405020304" pitchFamily="18" charset="0"/>
              </a:rPr>
              <a:t>, AIDS;</a:t>
            </a:r>
          </a:p>
          <a:p>
            <a:pPr marL="114300" indent="0">
              <a:spcBef>
                <a:spcPts val="1200"/>
              </a:spcBef>
              <a:buFont typeface="Arial" panose="020B0604020202020204" pitchFamily="34" charset="0"/>
              <a:buNone/>
            </a:pPr>
            <a:r>
              <a:rPr lang="fr-FR" b="1" dirty="0">
                <a:solidFill>
                  <a:srgbClr val="0000FF"/>
                </a:solidFill>
                <a:latin typeface="Times New Roman" panose="02020603050405020304" pitchFamily="18" charset="0"/>
                <a:cs typeface="Times New Roman" panose="02020603050405020304" pitchFamily="18" charset="0"/>
              </a:rPr>
              <a:t>4. </a:t>
            </a:r>
            <a:r>
              <a:rPr lang="fr-FR" b="1" dirty="0" err="1">
                <a:solidFill>
                  <a:srgbClr val="0000FF"/>
                </a:solidFill>
                <a:latin typeface="Times New Roman" panose="02020603050405020304" pitchFamily="18" charset="0"/>
                <a:cs typeface="Times New Roman" panose="02020603050405020304" pitchFamily="18" charset="0"/>
              </a:rPr>
              <a:t>Người</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có</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mức</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suy</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giảm</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khả</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năng</a:t>
            </a:r>
            <a:r>
              <a:rPr lang="fr-FR" b="1" dirty="0">
                <a:solidFill>
                  <a:srgbClr val="0000FF"/>
                </a:solidFill>
                <a:latin typeface="Times New Roman" panose="02020603050405020304" pitchFamily="18" charset="0"/>
                <a:cs typeface="Times New Roman" panose="02020603050405020304" pitchFamily="18" charset="0"/>
              </a:rPr>
              <a:t> lao </a:t>
            </a:r>
            <a:r>
              <a:rPr lang="fr-FR" b="1" dirty="0" err="1">
                <a:solidFill>
                  <a:srgbClr val="0000FF"/>
                </a:solidFill>
                <a:latin typeface="Times New Roman" panose="02020603050405020304" pitchFamily="18" charset="0"/>
                <a:cs typeface="Times New Roman" panose="02020603050405020304" pitchFamily="18" charset="0"/>
              </a:rPr>
              <a:t>động</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từ</a:t>
            </a:r>
            <a:r>
              <a:rPr lang="fr-FR" b="1" dirty="0">
                <a:solidFill>
                  <a:srgbClr val="0000FF"/>
                </a:solidFill>
                <a:latin typeface="Times New Roman" panose="02020603050405020304" pitchFamily="18" charset="0"/>
                <a:cs typeface="Times New Roman" panose="02020603050405020304" pitchFamily="18" charset="0"/>
              </a:rPr>
              <a:t> 81% </a:t>
            </a:r>
            <a:r>
              <a:rPr lang="fr-FR" b="1" dirty="0" err="1">
                <a:solidFill>
                  <a:srgbClr val="0000FF"/>
                </a:solidFill>
                <a:latin typeface="Times New Roman" panose="02020603050405020304" pitchFamily="18" charset="0"/>
                <a:cs typeface="Times New Roman" panose="02020603050405020304" pitchFamily="18" charset="0"/>
              </a:rPr>
              <a:t>trở</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lên</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người</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khuyết</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tật</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đặc</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biệt</a:t>
            </a:r>
            <a:r>
              <a:rPr lang="fr-FR" b="1" dirty="0">
                <a:solidFill>
                  <a:srgbClr val="0000FF"/>
                </a:solidFill>
                <a:latin typeface="Times New Roman" panose="02020603050405020304" pitchFamily="18" charset="0"/>
                <a:cs typeface="Times New Roman" panose="02020603050405020304" pitchFamily="18" charset="0"/>
              </a:rPr>
              <a:t> </a:t>
            </a:r>
            <a:r>
              <a:rPr lang="fr-FR" b="1" dirty="0" err="1">
                <a:solidFill>
                  <a:srgbClr val="0000FF"/>
                </a:solidFill>
                <a:latin typeface="Times New Roman" panose="02020603050405020304" pitchFamily="18" charset="0"/>
                <a:cs typeface="Times New Roman" panose="02020603050405020304" pitchFamily="18" charset="0"/>
              </a:rPr>
              <a:t>nặng</a:t>
            </a:r>
            <a:r>
              <a:rPr lang="fr-FR" dirty="0">
                <a:solidFill>
                  <a:srgbClr val="0000FF"/>
                </a:solidFill>
              </a:rPr>
              <a:t>.</a:t>
            </a:r>
            <a:endParaRPr lang="en-US" dirty="0">
              <a:solidFill>
                <a:srgbClr val="0000FF"/>
              </a:solidFill>
            </a:endParaRPr>
          </a:p>
        </p:txBody>
      </p:sp>
      <p:sp>
        <p:nvSpPr>
          <p:cNvPr id="12" name="Rectangle 11"/>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52637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a:spLocks noChangeArrowheads="1"/>
          </p:cNvSpPr>
          <p:nvPr/>
        </p:nvSpPr>
        <p:spPr bwMode="gray">
          <a:xfrm>
            <a:off x="634622" y="761073"/>
            <a:ext cx="2768034" cy="492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a:solidFill>
                  <a:srgbClr val="FF0000"/>
                </a:solidFill>
                <a:latin typeface="Times New Roman" pitchFamily="18" charset="0"/>
                <a:cs typeface="Times New Roman" pitchFamily="18" charset="0"/>
              </a:rPr>
              <a:t>6. </a:t>
            </a:r>
            <a:r>
              <a:rPr lang="en" altLang="en-US" sz="2600" b="1" dirty="0">
                <a:solidFill>
                  <a:srgbClr val="FF0000"/>
                </a:solidFill>
                <a:latin typeface="Times New Roman" pitchFamily="18" charset="0"/>
                <a:cs typeface="Times New Roman" pitchFamily="18" charset="0"/>
              </a:rPr>
              <a:t>BHXH 1 LẦN</a:t>
            </a:r>
            <a:endParaRPr lang="en-US" altLang="en-US" sz="2600" b="1" dirty="0">
              <a:solidFill>
                <a:srgbClr val="FF0000"/>
              </a:solidFill>
              <a:latin typeface="Times New Roman" pitchFamily="18" charset="0"/>
              <a:cs typeface="Times New Roman" pitchFamily="18" charset="0"/>
            </a:endParaRPr>
          </a:p>
        </p:txBody>
      </p:sp>
      <p:sp>
        <p:nvSpPr>
          <p:cNvPr id="13" name="Google Shape;283;p19"/>
          <p:cNvSpPr txBox="1">
            <a:spLocks/>
          </p:cNvSpPr>
          <p:nvPr/>
        </p:nvSpPr>
        <p:spPr>
          <a:xfrm>
            <a:off x="804291" y="1453162"/>
            <a:ext cx="4448175" cy="766200"/>
          </a:xfrm>
          <a:prstGeom prst="rect">
            <a:avLst/>
          </a:prstGeom>
        </p:spPr>
        <p:txBody>
          <a:bodyPr spcFirstLastPara="1" vert="horz" wrap="square" lIns="91425" tIns="91425" rIns="91425" bIns="91425"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vi-VN" sz="2400" b="1" dirty="0">
                <a:solidFill>
                  <a:srgbClr val="0000FF"/>
                </a:solidFill>
              </a:rPr>
              <a:t>ĐIỀU KIỆN HƯỞNG </a:t>
            </a:r>
            <a:r>
              <a:rPr lang="vi-VN" sz="2400" b="1" dirty="0">
                <a:solidFill>
                  <a:srgbClr val="FF0000"/>
                </a:solidFill>
              </a:rPr>
              <a:t>(Điều 70</a:t>
            </a:r>
            <a:r>
              <a:rPr lang="vi-VN" sz="2400" b="1" dirty="0">
                <a:solidFill>
                  <a:srgbClr val="0000FF"/>
                </a:solidFill>
              </a:rPr>
              <a:t>)</a:t>
            </a:r>
            <a:r>
              <a:rPr lang="en-US" sz="2400" b="1" dirty="0">
                <a:solidFill>
                  <a:srgbClr val="0000FF"/>
                </a:solidFill>
              </a:rPr>
              <a:t>:</a:t>
            </a:r>
            <a:endParaRPr lang="vi-VN" sz="2400" b="1" dirty="0">
              <a:solidFill>
                <a:srgbClr val="0000FF"/>
              </a:solidFill>
            </a:endParaRPr>
          </a:p>
        </p:txBody>
      </p:sp>
      <p:sp>
        <p:nvSpPr>
          <p:cNvPr id="20" name="Right Arrow 19">
            <a:extLst>
              <a:ext uri="{FF2B5EF4-FFF2-40B4-BE49-F238E27FC236}">
                <a16:creationId xmlns:a16="http://schemas.microsoft.com/office/drawing/2014/main" xmlns="" id="{95B93B6B-73D0-0F0A-4422-EFB7AAB38C7C}"/>
              </a:ext>
            </a:extLst>
          </p:cNvPr>
          <p:cNvSpPr/>
          <p:nvPr/>
        </p:nvSpPr>
        <p:spPr>
          <a:xfrm>
            <a:off x="302533" y="3606309"/>
            <a:ext cx="2688113" cy="1496195"/>
          </a:xfrm>
          <a:prstGeom prst="rightArrow">
            <a:avLst/>
          </a:prstGeom>
          <a:solidFill>
            <a:srgbClr val="0000FF"/>
          </a:solidFill>
          <a:ln w="31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Google Shape;382;p25">
            <a:extLst>
              <a:ext uri="{FF2B5EF4-FFF2-40B4-BE49-F238E27FC236}">
                <a16:creationId xmlns:a16="http://schemas.microsoft.com/office/drawing/2014/main" xmlns="" id="{CD2E45DA-02D2-19D5-2186-6C0800FDFA60}"/>
              </a:ext>
            </a:extLst>
          </p:cNvPr>
          <p:cNvSpPr txBox="1">
            <a:spLocks/>
          </p:cNvSpPr>
          <p:nvPr/>
        </p:nvSpPr>
        <p:spPr>
          <a:xfrm>
            <a:off x="0" y="4011493"/>
            <a:ext cx="3028379" cy="716097"/>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1pPr>
            <a:lvl2pPr marR="0" lvl="1"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2pPr>
            <a:lvl3pPr marR="0" lvl="2"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3pPr>
            <a:lvl4pPr marR="0" lvl="3"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4pPr>
            <a:lvl5pPr marR="0" lvl="4"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5pPr>
            <a:lvl6pPr marR="0" lvl="5"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6pPr>
            <a:lvl7pPr marR="0" lvl="6"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7pPr>
            <a:lvl8pPr marR="0" lvl="7"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8pPr>
            <a:lvl9pPr marR="0" lvl="8"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9pPr>
          </a:lstStyle>
          <a:p>
            <a:pPr algn="ctr"/>
            <a:r>
              <a:rPr lang="en-US" dirty="0">
                <a:solidFill>
                  <a:schemeClr val="bg1"/>
                </a:solidFill>
                <a:latin typeface="Times New Roman" panose="02020603050405020304" pitchFamily="18" charset="0"/>
                <a:cs typeface="Times New Roman" panose="02020603050405020304" pitchFamily="18" charset="0"/>
              </a:rPr>
              <a:t>THAM GIA TRƯỚC 01/07/2025</a:t>
            </a:r>
          </a:p>
        </p:txBody>
      </p:sp>
      <p:sp>
        <p:nvSpPr>
          <p:cNvPr id="23" name="Text Placeholder 6">
            <a:extLst>
              <a:ext uri="{FF2B5EF4-FFF2-40B4-BE49-F238E27FC236}">
                <a16:creationId xmlns:a16="http://schemas.microsoft.com/office/drawing/2014/main" xmlns="" id="{CF3BE0F4-7C72-E38A-0D79-F6D02E37D8A8}"/>
              </a:ext>
            </a:extLst>
          </p:cNvPr>
          <p:cNvSpPr txBox="1">
            <a:spLocks/>
          </p:cNvSpPr>
          <p:nvPr/>
        </p:nvSpPr>
        <p:spPr>
          <a:xfrm>
            <a:off x="2990646" y="2319165"/>
            <a:ext cx="8458200" cy="4100751"/>
          </a:xfrm>
          <a:prstGeom prst="rect">
            <a:avLst/>
          </a:prstGeom>
          <a:noFill/>
          <a:ln>
            <a:solidFill>
              <a:schemeClr val="accent1"/>
            </a:solidFill>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1200"/>
              </a:spcBef>
              <a:buClr>
                <a:schemeClr val="accent4"/>
              </a:buClr>
              <a:buSzPts val="1800"/>
              <a:buNone/>
            </a:pPr>
            <a:r>
              <a:rPr lang="fr-FR" sz="2400" b="1" dirty="0">
                <a:solidFill>
                  <a:srgbClr val="0000FF"/>
                </a:solidFill>
                <a:latin typeface="Times New Roman" panose="02020603050405020304" pitchFamily="18" charset="0"/>
                <a:cs typeface="Times New Roman" panose="02020603050405020304" pitchFamily="18" charset="0"/>
              </a:rPr>
              <a:t>1.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Đủ</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tuổi</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hưởng</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lương</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hưu</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mà</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chưa</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đủ</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15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năm</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đóng</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bảo</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hiểm</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xã</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hội</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a:t>
            </a:r>
            <a:endParaRPr lang="en-US"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endParaRPr>
          </a:p>
          <a:p>
            <a:pPr marL="0" indent="0" algn="just">
              <a:spcBef>
                <a:spcPts val="1200"/>
              </a:spcBef>
              <a:buClr>
                <a:schemeClr val="accent4"/>
              </a:buClr>
              <a:buSzPts val="1800"/>
              <a:buNone/>
            </a:pP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2. Ra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nước</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ngoài</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để</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định</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cư</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a:t>
            </a:r>
            <a:endParaRPr lang="en-US"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endParaRPr>
          </a:p>
          <a:p>
            <a:pPr marL="0" indent="0" algn="just">
              <a:spcBef>
                <a:spcPts val="1200"/>
              </a:spcBef>
              <a:buClr>
                <a:schemeClr val="accent4"/>
              </a:buClr>
              <a:buSzPts val="1800"/>
              <a:buNone/>
            </a:pP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3.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Người</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đang</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mắc</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một</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trong</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những</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bệnh</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ung</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thư</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bại</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liệt</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xơ</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gan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mất</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bù</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lao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nặng</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AIDS.</a:t>
            </a:r>
            <a:endParaRPr lang="en-US"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endParaRPr>
          </a:p>
          <a:p>
            <a:pPr marL="0" indent="0" algn="just">
              <a:spcBef>
                <a:spcPts val="1200"/>
              </a:spcBef>
              <a:buClr>
                <a:schemeClr val="accent4"/>
              </a:buClr>
              <a:buSzPts val="1800"/>
              <a:buNone/>
            </a:pP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4.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Người</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có</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mức</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suy</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giảm</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khả</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năng</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lao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động</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từ</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81%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trở</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lên</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người</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khuyết</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tật</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đặc</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biệt</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 </a:t>
            </a:r>
            <a:r>
              <a:rPr lang="fr-FR" sz="2400" b="1" dirty="0" err="1">
                <a:solidFill>
                  <a:srgbClr val="0000FF"/>
                </a:solidFill>
                <a:latin typeface="Times New Roman" panose="02020603050405020304" pitchFamily="18" charset="0"/>
                <a:ea typeface="Roboto Condensed Light"/>
                <a:cs typeface="Times New Roman" panose="02020603050405020304" pitchFamily="18" charset="0"/>
                <a:sym typeface="Roboto Condensed Light"/>
              </a:rPr>
              <a:t>nặng</a:t>
            </a:r>
            <a:r>
              <a:rPr lang="fr-FR"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a:t>
            </a:r>
            <a:endParaRPr lang="en-US"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endParaRPr>
          </a:p>
          <a:p>
            <a:pPr marL="0" indent="0" algn="just">
              <a:spcBef>
                <a:spcPts val="1200"/>
              </a:spcBef>
              <a:buClr>
                <a:schemeClr val="accent4"/>
              </a:buClr>
              <a:buSzPts val="1800"/>
              <a:buNone/>
            </a:pPr>
            <a:r>
              <a:rPr lang="en-US" sz="2400" b="1" dirty="0">
                <a:solidFill>
                  <a:srgbClr val="0000FF"/>
                </a:solidFill>
                <a:latin typeface="Times New Roman" panose="02020603050405020304" pitchFamily="18" charset="0"/>
                <a:ea typeface="Roboto Condensed Light"/>
                <a:cs typeface="Times New Roman" panose="02020603050405020304" pitchFamily="18" charset="0"/>
                <a:sym typeface="Roboto Condensed Light"/>
              </a:rPr>
              <a:t>5. S</a:t>
            </a:r>
            <a:r>
              <a:rPr lang="af-ZA" sz="2400" b="1" dirty="0">
                <a:solidFill>
                  <a:srgbClr val="0000FF"/>
                </a:solidFill>
                <a:latin typeface="Times New Roman" panose="02020603050405020304" pitchFamily="18" charset="0"/>
                <a:ea typeface="Roboto Condensed Light"/>
                <a:cs typeface="Times New Roman" panose="02020603050405020304" pitchFamily="18" charset="0"/>
              </a:rPr>
              <a:t>au 12 tháng không thuộc đối tượng tham gia bảo hiểm xã hội bắt buộc mà cũng không tham gia bảo hiểm xã hội tự nguyện và có thời gian </a:t>
            </a:r>
            <a:r>
              <a:rPr lang="af-ZA" sz="2400" b="1">
                <a:solidFill>
                  <a:srgbClr val="0000FF"/>
                </a:solidFill>
                <a:latin typeface="Times New Roman" panose="02020603050405020304" pitchFamily="18" charset="0"/>
                <a:ea typeface="Roboto Condensed Light"/>
                <a:cs typeface="Times New Roman" panose="02020603050405020304" pitchFamily="18" charset="0"/>
              </a:rPr>
              <a:t>đóng BHXH chưa đủ 20 </a:t>
            </a:r>
            <a:r>
              <a:rPr lang="af-ZA" sz="2400" b="1" dirty="0">
                <a:solidFill>
                  <a:srgbClr val="0000FF"/>
                </a:solidFill>
                <a:latin typeface="Times New Roman" panose="02020603050405020304" pitchFamily="18" charset="0"/>
                <a:ea typeface="Roboto Condensed Light"/>
                <a:cs typeface="Times New Roman" panose="02020603050405020304" pitchFamily="18" charset="0"/>
              </a:rPr>
              <a:t>năm.</a:t>
            </a:r>
            <a:endParaRPr lang="en-US" sz="2400" b="1" dirty="0">
              <a:solidFill>
                <a:srgbClr val="0000FF"/>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334357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2"/>
          <p:cNvSpPr txBox="1">
            <a:spLocks/>
          </p:cNvSpPr>
          <p:nvPr/>
        </p:nvSpPr>
        <p:spPr>
          <a:xfrm>
            <a:off x="662666" y="131537"/>
            <a:ext cx="9771119" cy="819768"/>
          </a:xfrm>
          <a:prstGeom prst="rect">
            <a:avLst/>
          </a:prstGeom>
          <a:solidFill>
            <a:schemeClr val="bg1"/>
          </a:solidFill>
        </p:spPr>
        <p:txBody>
          <a:bodyPr vert="horz" lIns="91440" tIns="45720" rIns="91440" bIns="45720" rtlCol="0" anchor="b">
            <a:no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3600" b="1" dirty="0">
              <a:solidFill>
                <a:srgbClr val="0070C0"/>
              </a:solidFill>
              <a:latin typeface="Times New Roman" panose="02020603050405020304" pitchFamily="18" charset="0"/>
              <a:cs typeface="Times New Roman" panose="02020603050405020304" pitchFamily="18" charset="0"/>
            </a:endParaRPr>
          </a:p>
        </p:txBody>
      </p:sp>
      <p:sp>
        <p:nvSpPr>
          <p:cNvPr id="12" name="Rectangle 11"/>
          <p:cNvSpPr>
            <a:spLocks noChangeArrowheads="1"/>
          </p:cNvSpPr>
          <p:nvPr/>
        </p:nvSpPr>
        <p:spPr bwMode="gray">
          <a:xfrm>
            <a:off x="662666" y="788231"/>
            <a:ext cx="3653512" cy="492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14400"/>
            <a:r>
              <a:rPr lang="en-US" altLang="en-US" sz="2600" b="1" dirty="0">
                <a:solidFill>
                  <a:srgbClr val="FF0000"/>
                </a:solidFill>
                <a:latin typeface="Times New Roman" pitchFamily="18" charset="0"/>
                <a:cs typeface="Times New Roman" pitchFamily="18" charset="0"/>
              </a:rPr>
              <a:t>2. CƠ SỞ THỰC TIỄN</a:t>
            </a:r>
          </a:p>
        </p:txBody>
      </p:sp>
      <p:sp>
        <p:nvSpPr>
          <p:cNvPr id="3" name="Rectangle 2"/>
          <p:cNvSpPr/>
          <p:nvPr/>
        </p:nvSpPr>
        <p:spPr>
          <a:xfrm>
            <a:off x="749752" y="1433078"/>
            <a:ext cx="10621447" cy="3724096"/>
          </a:xfrm>
          <a:prstGeom prst="rect">
            <a:avLst/>
          </a:prstGeom>
        </p:spPr>
        <p:txBody>
          <a:bodyPr wrap="square">
            <a:spAutoFit/>
          </a:bodyPr>
          <a:lstStyle/>
          <a:p>
            <a:pPr algn="just"/>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Lu</a:t>
            </a:r>
            <a:r>
              <a:rPr lang="vi-VN"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ật </a:t>
            </a:r>
            <a:r>
              <a:rPr lang="pt-BR"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BHXH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năm</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2014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có</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hiệu</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lực</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thi</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hành</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từ</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ngày</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01/01/2016, q</a:t>
            </a:r>
            <a:r>
              <a:rPr lang="vi-VN"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ua </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8</a:t>
            </a:r>
            <a:r>
              <a:rPr lang="vi-VN"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năm thi hàn</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h, đ</a:t>
            </a:r>
            <a:r>
              <a:rPr lang="vi-VN"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ã đi vào cuộc sống, khẳng định tính đúng đắn của chính sách, chế độ BHXH theo nguyên tắc đóng - hưởng, đáp ứng nguyện vọng của đông đảo người lao động, bảo đảm an sinh xã hội và hội nhập quốc tế.</a:t>
            </a:r>
            <a:endPar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algn="just"/>
            <a:endPar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algn="just"/>
            <a:r>
              <a:rPr lang="vi-VN"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Tuy nhiên, bên cạnh những kết quả đã đạt được, quá trình thực hiện Luật BHXH năm </a:t>
            </a:r>
            <a:r>
              <a:rPr lang="vi-VN" sz="2600" b="1" dirty="0" smtClean="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2014</a:t>
            </a:r>
            <a:r>
              <a:rPr lang="en-US" sz="2600" b="1" dirty="0" smtClean="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smtClean="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cũng</a:t>
            </a:r>
            <a:r>
              <a:rPr lang="en-US" sz="2600" b="1" dirty="0" smtClean="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cho</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thấy</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phải</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nghiên</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cứu</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sửa</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đổi</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bổ</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sung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xuất</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phát</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từ</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những</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lý</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do </a:t>
            </a:r>
            <a:r>
              <a:rPr lang="en-US" sz="2600" b="1" dirty="0" err="1">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sau</a:t>
            </a: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a:t>
            </a:r>
          </a:p>
          <a:p>
            <a:pPr algn="just"/>
            <a:endParaRPr lang="en-US" sz="28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p:txBody>
      </p:sp>
      <p:sp>
        <p:nvSpPr>
          <p:cNvPr id="13" name="Rectangle 12"/>
          <p:cNvSpPr/>
          <p:nvPr/>
        </p:nvSpPr>
        <p:spPr>
          <a:xfrm>
            <a:off x="667198" y="306458"/>
            <a:ext cx="8476802" cy="523220"/>
          </a:xfrm>
          <a:prstGeom prst="rect">
            <a:avLst/>
          </a:prstGeom>
          <a:solidFill>
            <a:schemeClr val="bg1"/>
          </a:solidFill>
        </p:spPr>
        <p:txBody>
          <a:bodyPr wrap="square">
            <a:spAutoFit/>
          </a:bodyPr>
          <a:lstStyle/>
          <a:p>
            <a:pPr algn="ctr"/>
            <a:r>
              <a:rPr lang="en-US" sz="2800" b="1" dirty="0">
                <a:solidFill>
                  <a:srgbClr val="080CB8"/>
                </a:solidFill>
                <a:latin typeface="Times New Roman" panose="02020603050405020304" pitchFamily="18" charset="0"/>
                <a:cs typeface="Times New Roman" panose="02020603050405020304" pitchFamily="18" charset="0"/>
              </a:rPr>
              <a:t>I</a:t>
            </a:r>
            <a:r>
              <a:rPr lang="en-US" sz="2800" b="1" dirty="0" smtClean="0">
                <a:solidFill>
                  <a:srgbClr val="080CB8"/>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anose="02020603050405020304" pitchFamily="18" charset="0"/>
              </a:rPr>
              <a:t>SỰ CẦN THIẾT PHẢI SỬA ĐỔI LUẬT </a:t>
            </a:r>
            <a:r>
              <a:rPr lang="en-US" sz="2800" b="1" dirty="0" smtClean="0">
                <a:solidFill>
                  <a:srgbClr val="080CB8"/>
                </a:solidFill>
                <a:latin typeface="Times New Roman" panose="02020603050405020304" pitchFamily="18" charset="0"/>
                <a:cs typeface="Times New Roman" panose="02020603050405020304" pitchFamily="18" charset="0"/>
              </a:rPr>
              <a:t>BHXH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826690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a:spLocks noChangeArrowheads="1"/>
          </p:cNvSpPr>
          <p:nvPr/>
        </p:nvSpPr>
        <p:spPr bwMode="gray">
          <a:xfrm>
            <a:off x="634622" y="822979"/>
            <a:ext cx="6540035" cy="492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a:solidFill>
                  <a:srgbClr val="FF0000"/>
                </a:solidFill>
                <a:latin typeface="Times New Roman" pitchFamily="18" charset="0"/>
                <a:cs typeface="Times New Roman" pitchFamily="18" charset="0"/>
              </a:rPr>
              <a:t>7.</a:t>
            </a:r>
            <a:r>
              <a:rPr lang="en" altLang="en-US" sz="2600" b="1" dirty="0">
                <a:solidFill>
                  <a:srgbClr val="FF0000"/>
                </a:solidFill>
                <a:latin typeface="Times New Roman" pitchFamily="18" charset="0"/>
                <a:cs typeface="Times New Roman" pitchFamily="18" charset="0"/>
              </a:rPr>
              <a:t> TRỢ CẤP HƯU TRÍ XÃ HỘI</a:t>
            </a:r>
            <a:endParaRPr lang="en-US" altLang="en-US" sz="2600" b="1" dirty="0">
              <a:solidFill>
                <a:srgbClr val="FF0000"/>
              </a:solidFill>
              <a:latin typeface="Times New Roman" pitchFamily="18" charset="0"/>
              <a:cs typeface="Times New Roman" pitchFamily="18" charset="0"/>
            </a:endParaRPr>
          </a:p>
        </p:txBody>
      </p:sp>
      <p:sp>
        <p:nvSpPr>
          <p:cNvPr id="13" name="Google Shape;283;p19"/>
          <p:cNvSpPr txBox="1">
            <a:spLocks/>
          </p:cNvSpPr>
          <p:nvPr/>
        </p:nvSpPr>
        <p:spPr>
          <a:xfrm>
            <a:off x="812659" y="1102172"/>
            <a:ext cx="10936889" cy="766200"/>
          </a:xfrm>
          <a:prstGeom prst="rect">
            <a:avLst/>
          </a:prstGeom>
        </p:spPr>
        <p:txBody>
          <a:bodyPr spcFirstLastPara="1" vert="horz" wrap="square" lIns="91425" tIns="91425" rIns="91425" bIns="91425"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smtClean="0">
                <a:solidFill>
                  <a:srgbClr val="0000FF"/>
                </a:solidFill>
                <a:latin typeface="Times New Roman" panose="02020603050405020304" pitchFamily="18" charset="0"/>
                <a:cs typeface="Times New Roman" panose="02020603050405020304" pitchFamily="18" charset="0"/>
              </a:rPr>
              <a:t> </a:t>
            </a:r>
            <a:r>
              <a:rPr lang="vi-VN" sz="2400" b="1" dirty="0">
                <a:solidFill>
                  <a:srgbClr val="0000FF"/>
                </a:solidFill>
                <a:latin typeface="Times New Roman"/>
                <a:cs typeface="Times New Roman"/>
              </a:rPr>
              <a:t>Bổ</a:t>
            </a:r>
            <a:r>
              <a:rPr lang="vi-VN" sz="2400" b="1" spc="475" dirty="0">
                <a:solidFill>
                  <a:srgbClr val="0000FF"/>
                </a:solidFill>
                <a:latin typeface="Times New Roman"/>
                <a:cs typeface="Times New Roman"/>
              </a:rPr>
              <a:t> </a:t>
            </a:r>
            <a:r>
              <a:rPr lang="vi-VN" sz="2400" b="1" dirty="0">
                <a:solidFill>
                  <a:srgbClr val="0000FF"/>
                </a:solidFill>
                <a:latin typeface="Times New Roman"/>
                <a:cs typeface="Times New Roman"/>
              </a:rPr>
              <a:t>sung</a:t>
            </a:r>
            <a:r>
              <a:rPr lang="vi-VN" sz="2400" b="1" spc="465" dirty="0">
                <a:solidFill>
                  <a:srgbClr val="0000FF"/>
                </a:solidFill>
                <a:latin typeface="Times New Roman"/>
                <a:cs typeface="Times New Roman"/>
              </a:rPr>
              <a:t> </a:t>
            </a:r>
            <a:r>
              <a:rPr lang="vi-VN" sz="2400" b="1" dirty="0">
                <a:solidFill>
                  <a:srgbClr val="0000FF"/>
                </a:solidFill>
                <a:latin typeface="Times New Roman"/>
                <a:cs typeface="Times New Roman"/>
              </a:rPr>
              <a:t>trợ</a:t>
            </a:r>
            <a:r>
              <a:rPr lang="vi-VN" sz="2400" b="1" spc="465" dirty="0">
                <a:solidFill>
                  <a:srgbClr val="0000FF"/>
                </a:solidFill>
                <a:latin typeface="Times New Roman"/>
                <a:cs typeface="Times New Roman"/>
              </a:rPr>
              <a:t> </a:t>
            </a:r>
            <a:r>
              <a:rPr lang="vi-VN" sz="2400" b="1" dirty="0">
                <a:solidFill>
                  <a:srgbClr val="0000FF"/>
                </a:solidFill>
                <a:latin typeface="Times New Roman"/>
                <a:cs typeface="Times New Roman"/>
              </a:rPr>
              <a:t>cấp</a:t>
            </a:r>
            <a:r>
              <a:rPr lang="vi-VN" sz="2400" b="1" spc="480" dirty="0">
                <a:solidFill>
                  <a:srgbClr val="0000FF"/>
                </a:solidFill>
                <a:latin typeface="Times New Roman"/>
                <a:cs typeface="Times New Roman"/>
              </a:rPr>
              <a:t> </a:t>
            </a:r>
            <a:r>
              <a:rPr lang="vi-VN" sz="2400" b="1" dirty="0">
                <a:solidFill>
                  <a:srgbClr val="0000FF"/>
                </a:solidFill>
                <a:latin typeface="Times New Roman"/>
                <a:cs typeface="Times New Roman"/>
              </a:rPr>
              <a:t>hưu</a:t>
            </a:r>
            <a:r>
              <a:rPr lang="vi-VN" sz="2400" b="1" spc="459" dirty="0">
                <a:solidFill>
                  <a:srgbClr val="0000FF"/>
                </a:solidFill>
                <a:latin typeface="Times New Roman"/>
                <a:cs typeface="Times New Roman"/>
              </a:rPr>
              <a:t> </a:t>
            </a:r>
            <a:r>
              <a:rPr lang="vi-VN" sz="2400" b="1" dirty="0">
                <a:solidFill>
                  <a:srgbClr val="0000FF"/>
                </a:solidFill>
                <a:latin typeface="Times New Roman"/>
                <a:cs typeface="Times New Roman"/>
              </a:rPr>
              <a:t>trí</a:t>
            </a:r>
            <a:r>
              <a:rPr lang="vi-VN" sz="2400" b="1" spc="459" dirty="0">
                <a:solidFill>
                  <a:srgbClr val="0000FF"/>
                </a:solidFill>
                <a:latin typeface="Times New Roman"/>
                <a:cs typeface="Times New Roman"/>
              </a:rPr>
              <a:t> </a:t>
            </a:r>
            <a:r>
              <a:rPr lang="vi-VN" sz="2400" b="1" dirty="0">
                <a:solidFill>
                  <a:srgbClr val="0000FF"/>
                </a:solidFill>
                <a:latin typeface="Times New Roman"/>
                <a:cs typeface="Times New Roman"/>
              </a:rPr>
              <a:t>xã</a:t>
            </a:r>
            <a:r>
              <a:rPr lang="vi-VN" sz="2400" b="1" spc="475" dirty="0">
                <a:solidFill>
                  <a:srgbClr val="0000FF"/>
                </a:solidFill>
                <a:latin typeface="Times New Roman"/>
                <a:cs typeface="Times New Roman"/>
              </a:rPr>
              <a:t> </a:t>
            </a:r>
            <a:r>
              <a:rPr lang="vi-VN" sz="2400" b="1" dirty="0">
                <a:solidFill>
                  <a:srgbClr val="0000FF"/>
                </a:solidFill>
                <a:latin typeface="Times New Roman"/>
                <a:cs typeface="Times New Roman"/>
              </a:rPr>
              <a:t>hội</a:t>
            </a:r>
            <a:r>
              <a:rPr lang="vi-VN" sz="2400" b="1" spc="459" dirty="0">
                <a:solidFill>
                  <a:srgbClr val="0000FF"/>
                </a:solidFill>
                <a:latin typeface="Times New Roman"/>
                <a:cs typeface="Times New Roman"/>
              </a:rPr>
              <a:t> </a:t>
            </a:r>
            <a:r>
              <a:rPr lang="vi-VN" sz="2400" b="1" dirty="0">
                <a:solidFill>
                  <a:srgbClr val="0000FF"/>
                </a:solidFill>
                <a:latin typeface="Times New Roman"/>
                <a:cs typeface="Times New Roman"/>
              </a:rPr>
              <a:t>để</a:t>
            </a:r>
            <a:r>
              <a:rPr lang="vi-VN" sz="2400" b="1" spc="455" dirty="0">
                <a:solidFill>
                  <a:srgbClr val="0000FF"/>
                </a:solidFill>
                <a:latin typeface="Times New Roman"/>
                <a:cs typeface="Times New Roman"/>
              </a:rPr>
              <a:t> </a:t>
            </a:r>
            <a:r>
              <a:rPr lang="vi-VN" sz="2400" b="1" dirty="0">
                <a:solidFill>
                  <a:srgbClr val="0000FF"/>
                </a:solidFill>
                <a:latin typeface="Times New Roman"/>
                <a:cs typeface="Times New Roman"/>
              </a:rPr>
              <a:t>hình</a:t>
            </a:r>
            <a:r>
              <a:rPr lang="vi-VN" sz="2400" b="1" spc="455" dirty="0">
                <a:solidFill>
                  <a:srgbClr val="0000FF"/>
                </a:solidFill>
                <a:latin typeface="Times New Roman"/>
                <a:cs typeface="Times New Roman"/>
              </a:rPr>
              <a:t> </a:t>
            </a:r>
            <a:r>
              <a:rPr lang="vi-VN" sz="2400" b="1" dirty="0">
                <a:solidFill>
                  <a:srgbClr val="0000FF"/>
                </a:solidFill>
                <a:latin typeface="Times New Roman"/>
                <a:cs typeface="Times New Roman"/>
              </a:rPr>
              <a:t>thành</a:t>
            </a:r>
            <a:r>
              <a:rPr lang="vi-VN" sz="2400" b="1" spc="475" dirty="0">
                <a:solidFill>
                  <a:srgbClr val="0000FF"/>
                </a:solidFill>
                <a:latin typeface="Times New Roman"/>
                <a:cs typeface="Times New Roman"/>
              </a:rPr>
              <a:t> </a:t>
            </a:r>
            <a:r>
              <a:rPr lang="vi-VN" sz="2400" b="1" dirty="0">
                <a:solidFill>
                  <a:srgbClr val="0000FF"/>
                </a:solidFill>
                <a:latin typeface="Times New Roman"/>
                <a:cs typeface="Times New Roman"/>
              </a:rPr>
              <a:t>hệ</a:t>
            </a:r>
            <a:r>
              <a:rPr lang="vi-VN" sz="2400" b="1" spc="470" dirty="0">
                <a:solidFill>
                  <a:srgbClr val="0000FF"/>
                </a:solidFill>
                <a:latin typeface="Times New Roman"/>
                <a:cs typeface="Times New Roman"/>
              </a:rPr>
              <a:t> </a:t>
            </a:r>
            <a:r>
              <a:rPr lang="vi-VN" sz="2400" b="1" spc="-10" dirty="0">
                <a:solidFill>
                  <a:srgbClr val="0000FF"/>
                </a:solidFill>
                <a:latin typeface="Times New Roman"/>
                <a:cs typeface="Times New Roman"/>
              </a:rPr>
              <a:t>thống </a:t>
            </a:r>
            <a:r>
              <a:rPr lang="vi-VN" sz="2400" b="1" dirty="0">
                <a:solidFill>
                  <a:srgbClr val="0000FF"/>
                </a:solidFill>
                <a:latin typeface="Times New Roman"/>
                <a:cs typeface="Times New Roman"/>
              </a:rPr>
              <a:t>BHXH</a:t>
            </a:r>
            <a:r>
              <a:rPr lang="vi-VN" sz="2400" b="1" spc="-35" dirty="0">
                <a:solidFill>
                  <a:srgbClr val="0000FF"/>
                </a:solidFill>
                <a:latin typeface="Times New Roman"/>
                <a:cs typeface="Times New Roman"/>
              </a:rPr>
              <a:t> </a:t>
            </a:r>
            <a:r>
              <a:rPr lang="vi-VN" sz="2400" b="1" dirty="0">
                <a:solidFill>
                  <a:srgbClr val="0000FF"/>
                </a:solidFill>
                <a:latin typeface="Times New Roman"/>
                <a:cs typeface="Times New Roman"/>
              </a:rPr>
              <a:t>đa</a:t>
            </a:r>
            <a:r>
              <a:rPr lang="vi-VN" sz="2400" b="1" spc="5" dirty="0">
                <a:solidFill>
                  <a:srgbClr val="0000FF"/>
                </a:solidFill>
                <a:latin typeface="Times New Roman"/>
                <a:cs typeface="Times New Roman"/>
              </a:rPr>
              <a:t> </a:t>
            </a:r>
            <a:r>
              <a:rPr lang="vi-VN" sz="2400" b="1" dirty="0" smtClean="0">
                <a:solidFill>
                  <a:srgbClr val="0000FF"/>
                </a:solidFill>
                <a:latin typeface="Times New Roman"/>
                <a:cs typeface="Times New Roman"/>
              </a:rPr>
              <a:t>tầng</a:t>
            </a:r>
            <a:r>
              <a:rPr lang="en-US" sz="2400" b="1" dirty="0" smtClean="0">
                <a:solidFill>
                  <a:srgbClr val="0000FF"/>
                </a:solidFill>
                <a:latin typeface="Times New Roman"/>
                <a:cs typeface="Times New Roman"/>
              </a:rPr>
              <a:t>, </a:t>
            </a:r>
            <a:r>
              <a:rPr lang="en-US" sz="2400" b="1" dirty="0" err="1" smtClean="0">
                <a:solidFill>
                  <a:srgbClr val="0000FF"/>
                </a:solidFill>
                <a:latin typeface="Times New Roman"/>
                <a:cs typeface="Times New Roman"/>
              </a:rPr>
              <a:t>gồm</a:t>
            </a:r>
            <a:r>
              <a:rPr lang="en-US" sz="2400" b="1" dirty="0" smtClean="0">
                <a:solidFill>
                  <a:srgbClr val="0000FF"/>
                </a:solidFill>
                <a:latin typeface="Times New Roman"/>
                <a:cs typeface="Times New Roman"/>
              </a:rPr>
              <a:t>:</a:t>
            </a:r>
            <a:endParaRPr lang="vi-VN" sz="2400" b="1" i="1" dirty="0">
              <a:solidFill>
                <a:srgbClr val="0000FF"/>
              </a:solidFill>
            </a:endParaRPr>
          </a:p>
        </p:txBody>
      </p:sp>
      <p:sp>
        <p:nvSpPr>
          <p:cNvPr id="12" name="Rectangle 11"/>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2" name="Rectangle 1"/>
          <p:cNvSpPr/>
          <p:nvPr/>
        </p:nvSpPr>
        <p:spPr>
          <a:xfrm>
            <a:off x="5383408" y="917506"/>
            <a:ext cx="1287532" cy="369332"/>
          </a:xfrm>
          <a:prstGeom prst="rect">
            <a:avLst/>
          </a:prstGeom>
        </p:spPr>
        <p:txBody>
          <a:bodyPr wrap="none">
            <a:spAutoFit/>
          </a:bodyPr>
          <a:lstStyle/>
          <a:p>
            <a:r>
              <a:rPr lang="vi-VN" b="1" i="1" dirty="0">
                <a:solidFill>
                  <a:srgbClr val="FF0000"/>
                </a:solidFill>
              </a:rPr>
              <a:t>(Điều 21)</a:t>
            </a:r>
            <a:r>
              <a:rPr lang="en-US" b="1" i="1" dirty="0">
                <a:solidFill>
                  <a:srgbClr val="FF0000"/>
                </a:solidFill>
              </a:rPr>
              <a:t>:</a:t>
            </a:r>
            <a:r>
              <a:rPr lang="vi-VN" b="1" i="1" dirty="0">
                <a:solidFill>
                  <a:srgbClr val="FF0000"/>
                </a:solidFill>
              </a:rPr>
              <a:t> </a:t>
            </a:r>
          </a:p>
        </p:txBody>
      </p:sp>
      <p:sp>
        <p:nvSpPr>
          <p:cNvPr id="15" name="object 3"/>
          <p:cNvSpPr txBox="1"/>
          <p:nvPr/>
        </p:nvSpPr>
        <p:spPr>
          <a:xfrm>
            <a:off x="918686" y="1573706"/>
            <a:ext cx="10724833" cy="4859664"/>
          </a:xfrm>
          <a:prstGeom prst="rect">
            <a:avLst/>
          </a:prstGeom>
        </p:spPr>
        <p:txBody>
          <a:bodyPr vert="horz" wrap="square" lIns="0" tIns="187325" rIns="0" bIns="0" rtlCol="0">
            <a:spAutoFit/>
          </a:bodyPr>
          <a:lstStyle/>
          <a:p>
            <a:pPr marL="354965" lvl="1" indent="-342265">
              <a:lnSpc>
                <a:spcPct val="100000"/>
              </a:lnSpc>
              <a:spcBef>
                <a:spcPts val="300"/>
              </a:spcBef>
              <a:buFont typeface="Wingdings"/>
              <a:buChar char=""/>
              <a:tabLst>
                <a:tab pos="354965" algn="l"/>
              </a:tabLst>
            </a:pPr>
            <a:r>
              <a:rPr sz="2200" b="1" i="1" dirty="0" err="1" smtClean="0">
                <a:solidFill>
                  <a:srgbClr val="0000FF"/>
                </a:solidFill>
                <a:latin typeface="Times New Roman"/>
                <a:cs typeface="Times New Roman"/>
              </a:rPr>
              <a:t>Trợ</a:t>
            </a:r>
            <a:r>
              <a:rPr sz="2200" b="1" i="1" spc="-45" dirty="0" smtClean="0">
                <a:solidFill>
                  <a:srgbClr val="0000FF"/>
                </a:solidFill>
                <a:latin typeface="Times New Roman"/>
                <a:cs typeface="Times New Roman"/>
              </a:rPr>
              <a:t> </a:t>
            </a:r>
            <a:r>
              <a:rPr sz="2200" b="1" i="1" dirty="0">
                <a:solidFill>
                  <a:srgbClr val="0000FF"/>
                </a:solidFill>
                <a:latin typeface="Times New Roman"/>
                <a:cs typeface="Times New Roman"/>
              </a:rPr>
              <a:t>cấp</a:t>
            </a:r>
            <a:r>
              <a:rPr sz="2200" b="1" i="1" spc="-30" dirty="0">
                <a:solidFill>
                  <a:srgbClr val="0000FF"/>
                </a:solidFill>
                <a:latin typeface="Times New Roman"/>
                <a:cs typeface="Times New Roman"/>
              </a:rPr>
              <a:t> </a:t>
            </a:r>
            <a:r>
              <a:rPr sz="2200" b="1" i="1" dirty="0">
                <a:solidFill>
                  <a:srgbClr val="0000FF"/>
                </a:solidFill>
                <a:latin typeface="Times New Roman"/>
                <a:cs typeface="Times New Roman"/>
              </a:rPr>
              <a:t>hưu</a:t>
            </a:r>
            <a:r>
              <a:rPr sz="2200" b="1" i="1" spc="-40" dirty="0">
                <a:solidFill>
                  <a:srgbClr val="0000FF"/>
                </a:solidFill>
                <a:latin typeface="Times New Roman"/>
                <a:cs typeface="Times New Roman"/>
              </a:rPr>
              <a:t> </a:t>
            </a:r>
            <a:r>
              <a:rPr sz="2200" b="1" i="1" dirty="0">
                <a:solidFill>
                  <a:srgbClr val="0000FF"/>
                </a:solidFill>
                <a:latin typeface="Times New Roman"/>
                <a:cs typeface="Times New Roman"/>
              </a:rPr>
              <a:t>trí</a:t>
            </a:r>
            <a:r>
              <a:rPr sz="2200" b="1" i="1" spc="-40" dirty="0">
                <a:solidFill>
                  <a:srgbClr val="0000FF"/>
                </a:solidFill>
                <a:latin typeface="Times New Roman"/>
                <a:cs typeface="Times New Roman"/>
              </a:rPr>
              <a:t> </a:t>
            </a:r>
            <a:r>
              <a:rPr sz="2200" b="1" i="1" dirty="0">
                <a:solidFill>
                  <a:srgbClr val="0000FF"/>
                </a:solidFill>
                <a:latin typeface="Times New Roman"/>
                <a:cs typeface="Times New Roman"/>
              </a:rPr>
              <a:t>xã</a:t>
            </a:r>
            <a:r>
              <a:rPr sz="2200" b="1" i="1" spc="-40" dirty="0">
                <a:solidFill>
                  <a:srgbClr val="0000FF"/>
                </a:solidFill>
                <a:latin typeface="Times New Roman"/>
                <a:cs typeface="Times New Roman"/>
              </a:rPr>
              <a:t> </a:t>
            </a:r>
            <a:r>
              <a:rPr sz="2200" b="1" i="1" spc="-20" dirty="0" err="1">
                <a:solidFill>
                  <a:srgbClr val="0000FF"/>
                </a:solidFill>
                <a:latin typeface="Times New Roman"/>
                <a:cs typeface="Times New Roman"/>
              </a:rPr>
              <a:t>hội</a:t>
            </a:r>
            <a:r>
              <a:rPr sz="2200" b="1" i="1" spc="-20" dirty="0" smtClean="0">
                <a:solidFill>
                  <a:srgbClr val="0000FF"/>
                </a:solidFill>
                <a:latin typeface="Times New Roman"/>
                <a:cs typeface="Times New Roman"/>
              </a:rPr>
              <a:t>:</a:t>
            </a:r>
            <a:endParaRPr lang="en-US" sz="2200" b="1" i="1" spc="-20" dirty="0" smtClean="0">
              <a:solidFill>
                <a:srgbClr val="0000FF"/>
              </a:solidFill>
              <a:latin typeface="Times New Roman"/>
              <a:cs typeface="Times New Roman"/>
            </a:endParaRPr>
          </a:p>
          <a:p>
            <a:pPr marL="12700" lvl="1">
              <a:lnSpc>
                <a:spcPct val="100000"/>
              </a:lnSpc>
              <a:spcBef>
                <a:spcPts val="300"/>
              </a:spcBef>
              <a:tabLst>
                <a:tab pos="354965" algn="l"/>
              </a:tabLst>
            </a:pPr>
            <a:endParaRPr sz="2200" b="1" dirty="0">
              <a:solidFill>
                <a:srgbClr val="0000FF"/>
              </a:solidFill>
              <a:latin typeface="Times New Roman"/>
              <a:cs typeface="Times New Roman"/>
            </a:endParaRPr>
          </a:p>
          <a:p>
            <a:pPr marL="469265" indent="-456565">
              <a:lnSpc>
                <a:spcPct val="100000"/>
              </a:lnSpc>
              <a:spcBef>
                <a:spcPts val="300"/>
              </a:spcBef>
              <a:buFont typeface="Wingdings"/>
              <a:buChar char=""/>
              <a:tabLst>
                <a:tab pos="469265" algn="l"/>
              </a:tabLst>
            </a:pPr>
            <a:r>
              <a:rPr sz="2200" b="1" dirty="0">
                <a:solidFill>
                  <a:srgbClr val="0000FF"/>
                </a:solidFill>
                <a:latin typeface="Times New Roman"/>
                <a:cs typeface="Times New Roman"/>
              </a:rPr>
              <a:t>Công dân</a:t>
            </a:r>
            <a:r>
              <a:rPr sz="2200" b="1" spc="15" dirty="0">
                <a:solidFill>
                  <a:srgbClr val="0000FF"/>
                </a:solidFill>
                <a:latin typeface="Times New Roman"/>
                <a:cs typeface="Times New Roman"/>
              </a:rPr>
              <a:t> </a:t>
            </a:r>
            <a:r>
              <a:rPr sz="2200" b="1" dirty="0">
                <a:solidFill>
                  <a:srgbClr val="0000FF"/>
                </a:solidFill>
                <a:latin typeface="Times New Roman"/>
                <a:cs typeface="Times New Roman"/>
              </a:rPr>
              <a:t>Việt</a:t>
            </a:r>
            <a:r>
              <a:rPr sz="2200" b="1" spc="10" dirty="0">
                <a:solidFill>
                  <a:srgbClr val="0000FF"/>
                </a:solidFill>
                <a:latin typeface="Times New Roman"/>
                <a:cs typeface="Times New Roman"/>
              </a:rPr>
              <a:t> </a:t>
            </a:r>
            <a:r>
              <a:rPr sz="2200" b="1" dirty="0">
                <a:solidFill>
                  <a:srgbClr val="0000FF"/>
                </a:solidFill>
                <a:latin typeface="Times New Roman"/>
                <a:cs typeface="Times New Roman"/>
              </a:rPr>
              <a:t>Nam</a:t>
            </a:r>
            <a:r>
              <a:rPr sz="2200" b="1" spc="-5" dirty="0">
                <a:solidFill>
                  <a:srgbClr val="0000FF"/>
                </a:solidFill>
                <a:latin typeface="Times New Roman"/>
                <a:cs typeface="Times New Roman"/>
              </a:rPr>
              <a:t> </a:t>
            </a:r>
            <a:r>
              <a:rPr sz="2200" b="1" dirty="0">
                <a:solidFill>
                  <a:srgbClr val="0000FF"/>
                </a:solidFill>
                <a:latin typeface="Times New Roman"/>
                <a:cs typeface="Times New Roman"/>
              </a:rPr>
              <a:t>từ</a:t>
            </a:r>
            <a:r>
              <a:rPr sz="2200" b="1" spc="5" dirty="0">
                <a:solidFill>
                  <a:srgbClr val="0000FF"/>
                </a:solidFill>
                <a:latin typeface="Times New Roman"/>
                <a:cs typeface="Times New Roman"/>
              </a:rPr>
              <a:t> </a:t>
            </a:r>
            <a:r>
              <a:rPr sz="2200" b="1" dirty="0">
                <a:solidFill>
                  <a:srgbClr val="0000FF"/>
                </a:solidFill>
                <a:latin typeface="Times New Roman"/>
                <a:cs typeface="Times New Roman"/>
              </a:rPr>
              <a:t>đủ</a:t>
            </a:r>
            <a:r>
              <a:rPr sz="2200" b="1" spc="10" dirty="0">
                <a:solidFill>
                  <a:srgbClr val="0000FF"/>
                </a:solidFill>
                <a:latin typeface="Times New Roman"/>
                <a:cs typeface="Times New Roman"/>
              </a:rPr>
              <a:t> </a:t>
            </a:r>
            <a:r>
              <a:rPr sz="2200" b="1" dirty="0">
                <a:solidFill>
                  <a:srgbClr val="FF0000"/>
                </a:solidFill>
                <a:latin typeface="Times New Roman"/>
                <a:cs typeface="Times New Roman"/>
              </a:rPr>
              <a:t>75</a:t>
            </a:r>
            <a:r>
              <a:rPr sz="2200" b="1" spc="15" dirty="0">
                <a:solidFill>
                  <a:srgbClr val="FF0000"/>
                </a:solidFill>
                <a:latin typeface="Times New Roman"/>
                <a:cs typeface="Times New Roman"/>
              </a:rPr>
              <a:t> </a:t>
            </a:r>
            <a:r>
              <a:rPr sz="2200" b="1" dirty="0">
                <a:solidFill>
                  <a:srgbClr val="FF0000"/>
                </a:solidFill>
                <a:latin typeface="Times New Roman"/>
                <a:cs typeface="Times New Roman"/>
              </a:rPr>
              <a:t>tuổi</a:t>
            </a:r>
            <a:r>
              <a:rPr sz="2200" b="1" spc="10" dirty="0">
                <a:solidFill>
                  <a:srgbClr val="FF0000"/>
                </a:solidFill>
                <a:latin typeface="Times New Roman"/>
                <a:cs typeface="Times New Roman"/>
              </a:rPr>
              <a:t> </a:t>
            </a:r>
            <a:r>
              <a:rPr sz="2200" b="1" dirty="0">
                <a:solidFill>
                  <a:srgbClr val="FF0000"/>
                </a:solidFill>
                <a:latin typeface="Times New Roman"/>
                <a:cs typeface="Times New Roman"/>
              </a:rPr>
              <a:t>trở</a:t>
            </a:r>
            <a:r>
              <a:rPr sz="2200" b="1" spc="10" dirty="0">
                <a:solidFill>
                  <a:srgbClr val="FF0000"/>
                </a:solidFill>
                <a:latin typeface="Times New Roman"/>
                <a:cs typeface="Times New Roman"/>
              </a:rPr>
              <a:t> </a:t>
            </a:r>
            <a:r>
              <a:rPr sz="2200" b="1" dirty="0">
                <a:solidFill>
                  <a:srgbClr val="FF0000"/>
                </a:solidFill>
                <a:latin typeface="Times New Roman"/>
                <a:cs typeface="Times New Roman"/>
              </a:rPr>
              <a:t>lên</a:t>
            </a:r>
            <a:r>
              <a:rPr sz="2200" b="1" dirty="0">
                <a:solidFill>
                  <a:srgbClr val="0000FF"/>
                </a:solidFill>
                <a:latin typeface="Times New Roman"/>
                <a:cs typeface="Times New Roman"/>
              </a:rPr>
              <a:t>,</a:t>
            </a:r>
            <a:r>
              <a:rPr sz="2200" b="1" spc="10" dirty="0">
                <a:solidFill>
                  <a:srgbClr val="0000FF"/>
                </a:solidFill>
                <a:latin typeface="Times New Roman"/>
                <a:cs typeface="Times New Roman"/>
              </a:rPr>
              <a:t> </a:t>
            </a:r>
            <a:r>
              <a:rPr sz="2200" b="1" dirty="0">
                <a:solidFill>
                  <a:srgbClr val="0000FF"/>
                </a:solidFill>
                <a:latin typeface="Times New Roman"/>
                <a:cs typeface="Times New Roman"/>
              </a:rPr>
              <a:t>không</a:t>
            </a:r>
            <a:r>
              <a:rPr sz="2200" b="1" spc="15" dirty="0">
                <a:solidFill>
                  <a:srgbClr val="0000FF"/>
                </a:solidFill>
                <a:latin typeface="Times New Roman"/>
                <a:cs typeface="Times New Roman"/>
              </a:rPr>
              <a:t> </a:t>
            </a:r>
            <a:r>
              <a:rPr sz="2200" b="1" dirty="0" err="1">
                <a:solidFill>
                  <a:srgbClr val="0000FF"/>
                </a:solidFill>
                <a:latin typeface="Times New Roman"/>
                <a:cs typeface="Times New Roman"/>
              </a:rPr>
              <a:t>có</a:t>
            </a:r>
            <a:r>
              <a:rPr sz="2200" b="1" spc="10" dirty="0">
                <a:solidFill>
                  <a:srgbClr val="0000FF"/>
                </a:solidFill>
                <a:latin typeface="Times New Roman"/>
                <a:cs typeface="Times New Roman"/>
              </a:rPr>
              <a:t> </a:t>
            </a:r>
            <a:r>
              <a:rPr sz="2200" b="1" spc="-10" dirty="0" err="1" smtClean="0">
                <a:solidFill>
                  <a:srgbClr val="0000FF"/>
                </a:solidFill>
                <a:latin typeface="Times New Roman"/>
                <a:cs typeface="Times New Roman"/>
              </a:rPr>
              <a:t>lương</a:t>
            </a:r>
            <a:r>
              <a:rPr lang="en-US" sz="2200" b="1" spc="-10" dirty="0" smtClean="0">
                <a:solidFill>
                  <a:srgbClr val="0000FF"/>
                </a:solidFill>
                <a:latin typeface="Times New Roman"/>
                <a:cs typeface="Times New Roman"/>
              </a:rPr>
              <a:t> </a:t>
            </a:r>
            <a:r>
              <a:rPr sz="2200" b="1" dirty="0" err="1" smtClean="0">
                <a:solidFill>
                  <a:srgbClr val="0000FF"/>
                </a:solidFill>
                <a:latin typeface="Times New Roman"/>
                <a:cs typeface="Times New Roman"/>
              </a:rPr>
              <a:t>hưu</a:t>
            </a:r>
            <a:r>
              <a:rPr sz="2200" b="1" dirty="0">
                <a:solidFill>
                  <a:srgbClr val="0000FF"/>
                </a:solidFill>
                <a:latin typeface="Times New Roman"/>
                <a:cs typeface="Times New Roman"/>
              </a:rPr>
              <a:t>,</a:t>
            </a:r>
            <a:r>
              <a:rPr sz="2200" b="1" spc="-40" dirty="0">
                <a:solidFill>
                  <a:srgbClr val="0000FF"/>
                </a:solidFill>
                <a:latin typeface="Times New Roman"/>
                <a:cs typeface="Times New Roman"/>
              </a:rPr>
              <a:t> </a:t>
            </a:r>
            <a:r>
              <a:rPr sz="2200" b="1" dirty="0">
                <a:solidFill>
                  <a:srgbClr val="0000FF"/>
                </a:solidFill>
                <a:latin typeface="Times New Roman"/>
                <a:cs typeface="Times New Roman"/>
              </a:rPr>
              <a:t>trợ</a:t>
            </a:r>
            <a:r>
              <a:rPr sz="2200" b="1" spc="-35" dirty="0">
                <a:solidFill>
                  <a:srgbClr val="0000FF"/>
                </a:solidFill>
                <a:latin typeface="Times New Roman"/>
                <a:cs typeface="Times New Roman"/>
              </a:rPr>
              <a:t> </a:t>
            </a:r>
            <a:r>
              <a:rPr sz="2200" b="1" dirty="0">
                <a:solidFill>
                  <a:srgbClr val="0000FF"/>
                </a:solidFill>
                <a:latin typeface="Times New Roman"/>
                <a:cs typeface="Times New Roman"/>
              </a:rPr>
              <a:t>cấp</a:t>
            </a:r>
            <a:r>
              <a:rPr sz="2200" b="1" spc="-25" dirty="0">
                <a:solidFill>
                  <a:srgbClr val="0000FF"/>
                </a:solidFill>
                <a:latin typeface="Times New Roman"/>
                <a:cs typeface="Times New Roman"/>
              </a:rPr>
              <a:t> </a:t>
            </a:r>
            <a:r>
              <a:rPr sz="2200" b="1" dirty="0">
                <a:solidFill>
                  <a:srgbClr val="0000FF"/>
                </a:solidFill>
                <a:latin typeface="Times New Roman"/>
                <a:cs typeface="Times New Roman"/>
              </a:rPr>
              <a:t>BHXH</a:t>
            </a:r>
            <a:r>
              <a:rPr sz="2200" b="1" spc="-30" dirty="0">
                <a:solidFill>
                  <a:srgbClr val="0000FF"/>
                </a:solidFill>
                <a:latin typeface="Times New Roman"/>
                <a:cs typeface="Times New Roman"/>
              </a:rPr>
              <a:t> </a:t>
            </a:r>
            <a:r>
              <a:rPr sz="2200" b="1" dirty="0">
                <a:solidFill>
                  <a:srgbClr val="0000FF"/>
                </a:solidFill>
                <a:latin typeface="Times New Roman"/>
                <a:cs typeface="Times New Roman"/>
              </a:rPr>
              <a:t>hằng</a:t>
            </a:r>
            <a:r>
              <a:rPr sz="2200" b="1" spc="-40" dirty="0">
                <a:solidFill>
                  <a:srgbClr val="0000FF"/>
                </a:solidFill>
                <a:latin typeface="Times New Roman"/>
                <a:cs typeface="Times New Roman"/>
              </a:rPr>
              <a:t> </a:t>
            </a:r>
            <a:r>
              <a:rPr sz="2200" b="1" dirty="0">
                <a:solidFill>
                  <a:srgbClr val="0000FF"/>
                </a:solidFill>
                <a:latin typeface="Times New Roman"/>
                <a:cs typeface="Times New Roman"/>
              </a:rPr>
              <a:t>tháng</a:t>
            </a:r>
            <a:r>
              <a:rPr sz="2200" b="1" spc="-35" dirty="0">
                <a:solidFill>
                  <a:srgbClr val="0000FF"/>
                </a:solidFill>
                <a:latin typeface="Times New Roman"/>
                <a:cs typeface="Times New Roman"/>
              </a:rPr>
              <a:t> </a:t>
            </a:r>
            <a:r>
              <a:rPr sz="2200" b="1" dirty="0">
                <a:solidFill>
                  <a:srgbClr val="0000FF"/>
                </a:solidFill>
                <a:latin typeface="Times New Roman"/>
                <a:cs typeface="Times New Roman"/>
              </a:rPr>
              <a:t>và</a:t>
            </a:r>
            <a:r>
              <a:rPr sz="2200" b="1" spc="-40" dirty="0">
                <a:solidFill>
                  <a:srgbClr val="0000FF"/>
                </a:solidFill>
                <a:latin typeface="Times New Roman"/>
                <a:cs typeface="Times New Roman"/>
              </a:rPr>
              <a:t> </a:t>
            </a:r>
            <a:r>
              <a:rPr sz="2200" b="1" dirty="0">
                <a:solidFill>
                  <a:srgbClr val="0000FF"/>
                </a:solidFill>
                <a:latin typeface="Times New Roman"/>
                <a:cs typeface="Times New Roman"/>
              </a:rPr>
              <a:t>có</a:t>
            </a:r>
            <a:r>
              <a:rPr sz="2200" b="1" spc="-40" dirty="0">
                <a:solidFill>
                  <a:srgbClr val="0000FF"/>
                </a:solidFill>
                <a:latin typeface="Times New Roman"/>
                <a:cs typeface="Times New Roman"/>
              </a:rPr>
              <a:t> </a:t>
            </a:r>
            <a:r>
              <a:rPr sz="2200" b="1" dirty="0">
                <a:solidFill>
                  <a:srgbClr val="0000FF"/>
                </a:solidFill>
                <a:latin typeface="Times New Roman"/>
                <a:cs typeface="Times New Roman"/>
              </a:rPr>
              <a:t>đề</a:t>
            </a:r>
            <a:r>
              <a:rPr sz="2200" b="1" spc="-40" dirty="0">
                <a:solidFill>
                  <a:srgbClr val="0000FF"/>
                </a:solidFill>
                <a:latin typeface="Times New Roman"/>
                <a:cs typeface="Times New Roman"/>
              </a:rPr>
              <a:t> </a:t>
            </a:r>
            <a:r>
              <a:rPr sz="2200" b="1" dirty="0">
                <a:solidFill>
                  <a:srgbClr val="0000FF"/>
                </a:solidFill>
                <a:latin typeface="Times New Roman"/>
                <a:cs typeface="Times New Roman"/>
              </a:rPr>
              <a:t>nghị</a:t>
            </a:r>
            <a:r>
              <a:rPr sz="2200" b="1" spc="-45" dirty="0">
                <a:solidFill>
                  <a:srgbClr val="0000FF"/>
                </a:solidFill>
                <a:latin typeface="Times New Roman"/>
                <a:cs typeface="Times New Roman"/>
              </a:rPr>
              <a:t> </a:t>
            </a:r>
            <a:r>
              <a:rPr sz="2200" b="1" spc="-10" dirty="0" err="1">
                <a:solidFill>
                  <a:srgbClr val="0000FF"/>
                </a:solidFill>
                <a:latin typeface="Times New Roman"/>
                <a:cs typeface="Times New Roman"/>
              </a:rPr>
              <a:t>hưởng</a:t>
            </a:r>
            <a:r>
              <a:rPr sz="2200" b="1" spc="-10" dirty="0" smtClean="0">
                <a:solidFill>
                  <a:srgbClr val="0000FF"/>
                </a:solidFill>
                <a:latin typeface="Times New Roman"/>
                <a:cs typeface="Times New Roman"/>
              </a:rPr>
              <a:t>.</a:t>
            </a:r>
            <a:endParaRPr lang="en-US" sz="2200" b="1" spc="-10" dirty="0" smtClean="0">
              <a:solidFill>
                <a:srgbClr val="0000FF"/>
              </a:solidFill>
              <a:latin typeface="Times New Roman"/>
              <a:cs typeface="Times New Roman"/>
            </a:endParaRPr>
          </a:p>
          <a:p>
            <a:pPr marL="469265">
              <a:lnSpc>
                <a:spcPct val="100000"/>
              </a:lnSpc>
            </a:pPr>
            <a:endParaRPr sz="2200" b="1" dirty="0">
              <a:solidFill>
                <a:srgbClr val="0000FF"/>
              </a:solidFill>
              <a:latin typeface="Times New Roman"/>
              <a:cs typeface="Times New Roman"/>
            </a:endParaRPr>
          </a:p>
          <a:p>
            <a:pPr marL="469265" marR="5080" indent="-457200" algn="just">
              <a:lnSpc>
                <a:spcPct val="100000"/>
              </a:lnSpc>
              <a:spcBef>
                <a:spcPts val="300"/>
              </a:spcBef>
              <a:buFont typeface="Wingdings"/>
              <a:buChar char=""/>
              <a:tabLst>
                <a:tab pos="469265" algn="l"/>
              </a:tabLst>
            </a:pPr>
            <a:r>
              <a:rPr sz="2200" b="1" dirty="0">
                <a:solidFill>
                  <a:srgbClr val="0000FF"/>
                </a:solidFill>
                <a:latin typeface="Times New Roman"/>
                <a:cs typeface="Times New Roman"/>
              </a:rPr>
              <a:t>Công</a:t>
            </a:r>
            <a:r>
              <a:rPr sz="2200" b="1" spc="70" dirty="0">
                <a:solidFill>
                  <a:srgbClr val="0000FF"/>
                </a:solidFill>
                <a:latin typeface="Times New Roman"/>
                <a:cs typeface="Times New Roman"/>
              </a:rPr>
              <a:t> </a:t>
            </a:r>
            <a:r>
              <a:rPr sz="2200" b="1" dirty="0">
                <a:solidFill>
                  <a:srgbClr val="0000FF"/>
                </a:solidFill>
                <a:latin typeface="Times New Roman"/>
                <a:cs typeface="Times New Roman"/>
              </a:rPr>
              <a:t>dân</a:t>
            </a:r>
            <a:r>
              <a:rPr sz="2200" b="1" spc="75" dirty="0">
                <a:solidFill>
                  <a:srgbClr val="0000FF"/>
                </a:solidFill>
                <a:latin typeface="Times New Roman"/>
                <a:cs typeface="Times New Roman"/>
              </a:rPr>
              <a:t> </a:t>
            </a:r>
            <a:r>
              <a:rPr sz="2200" b="1" dirty="0">
                <a:solidFill>
                  <a:srgbClr val="0000FF"/>
                </a:solidFill>
                <a:latin typeface="Times New Roman"/>
                <a:cs typeface="Times New Roman"/>
              </a:rPr>
              <a:t>Việt</a:t>
            </a:r>
            <a:r>
              <a:rPr sz="2200" b="1" spc="70" dirty="0">
                <a:solidFill>
                  <a:srgbClr val="0000FF"/>
                </a:solidFill>
                <a:latin typeface="Times New Roman"/>
                <a:cs typeface="Times New Roman"/>
              </a:rPr>
              <a:t> </a:t>
            </a:r>
            <a:r>
              <a:rPr sz="2200" b="1" dirty="0">
                <a:solidFill>
                  <a:srgbClr val="0000FF"/>
                </a:solidFill>
                <a:latin typeface="Times New Roman"/>
                <a:cs typeface="Times New Roman"/>
              </a:rPr>
              <a:t>Nam</a:t>
            </a:r>
            <a:r>
              <a:rPr sz="2200" b="1" spc="60" dirty="0">
                <a:solidFill>
                  <a:srgbClr val="0000FF"/>
                </a:solidFill>
                <a:latin typeface="Times New Roman"/>
                <a:cs typeface="Times New Roman"/>
              </a:rPr>
              <a:t> </a:t>
            </a:r>
            <a:r>
              <a:rPr sz="2200" b="1" dirty="0">
                <a:solidFill>
                  <a:srgbClr val="0000FF"/>
                </a:solidFill>
                <a:latin typeface="Times New Roman"/>
                <a:cs typeface="Times New Roman"/>
              </a:rPr>
              <a:t>từ</a:t>
            </a:r>
            <a:r>
              <a:rPr sz="2200" b="1" spc="65" dirty="0">
                <a:solidFill>
                  <a:srgbClr val="0000FF"/>
                </a:solidFill>
                <a:latin typeface="Times New Roman"/>
                <a:cs typeface="Times New Roman"/>
              </a:rPr>
              <a:t> </a:t>
            </a:r>
            <a:r>
              <a:rPr sz="2200" b="1" dirty="0">
                <a:solidFill>
                  <a:srgbClr val="0000FF"/>
                </a:solidFill>
                <a:latin typeface="Times New Roman"/>
                <a:cs typeface="Times New Roman"/>
              </a:rPr>
              <a:t>đủ</a:t>
            </a:r>
            <a:r>
              <a:rPr sz="2200" b="1" spc="75" dirty="0">
                <a:solidFill>
                  <a:srgbClr val="0000FF"/>
                </a:solidFill>
                <a:latin typeface="Times New Roman"/>
                <a:cs typeface="Times New Roman"/>
              </a:rPr>
              <a:t> </a:t>
            </a:r>
            <a:r>
              <a:rPr sz="2200" b="1" dirty="0">
                <a:solidFill>
                  <a:srgbClr val="FF0000"/>
                </a:solidFill>
                <a:latin typeface="Times New Roman"/>
                <a:cs typeface="Times New Roman"/>
              </a:rPr>
              <a:t>70</a:t>
            </a:r>
            <a:r>
              <a:rPr sz="2200" b="1" spc="75" dirty="0">
                <a:solidFill>
                  <a:srgbClr val="FF0000"/>
                </a:solidFill>
                <a:latin typeface="Times New Roman"/>
                <a:cs typeface="Times New Roman"/>
              </a:rPr>
              <a:t> </a:t>
            </a:r>
            <a:r>
              <a:rPr sz="2200" b="1" dirty="0">
                <a:solidFill>
                  <a:srgbClr val="FF0000"/>
                </a:solidFill>
                <a:latin typeface="Times New Roman"/>
                <a:cs typeface="Times New Roman"/>
              </a:rPr>
              <a:t>tuổi</a:t>
            </a:r>
            <a:r>
              <a:rPr sz="2200" b="1" spc="75" dirty="0">
                <a:solidFill>
                  <a:srgbClr val="FF0000"/>
                </a:solidFill>
                <a:latin typeface="Times New Roman"/>
                <a:cs typeface="Times New Roman"/>
              </a:rPr>
              <a:t> </a:t>
            </a:r>
            <a:r>
              <a:rPr sz="2200" b="1" dirty="0">
                <a:solidFill>
                  <a:srgbClr val="FF0000"/>
                </a:solidFill>
                <a:latin typeface="Times New Roman"/>
                <a:cs typeface="Times New Roman"/>
              </a:rPr>
              <a:t>đến</a:t>
            </a:r>
            <a:r>
              <a:rPr sz="2200" b="1" spc="65" dirty="0">
                <a:solidFill>
                  <a:srgbClr val="FF0000"/>
                </a:solidFill>
                <a:latin typeface="Times New Roman"/>
                <a:cs typeface="Times New Roman"/>
              </a:rPr>
              <a:t> </a:t>
            </a:r>
            <a:r>
              <a:rPr sz="2200" b="1" dirty="0">
                <a:solidFill>
                  <a:srgbClr val="FF0000"/>
                </a:solidFill>
                <a:latin typeface="Times New Roman"/>
                <a:cs typeface="Times New Roman"/>
              </a:rPr>
              <a:t>dưới</a:t>
            </a:r>
            <a:r>
              <a:rPr sz="2200" b="1" spc="75" dirty="0">
                <a:solidFill>
                  <a:srgbClr val="FF0000"/>
                </a:solidFill>
                <a:latin typeface="Times New Roman"/>
                <a:cs typeface="Times New Roman"/>
              </a:rPr>
              <a:t> </a:t>
            </a:r>
            <a:r>
              <a:rPr sz="2200" b="1" dirty="0">
                <a:solidFill>
                  <a:srgbClr val="FF0000"/>
                </a:solidFill>
                <a:latin typeface="Times New Roman"/>
                <a:cs typeface="Times New Roman"/>
              </a:rPr>
              <a:t>75</a:t>
            </a:r>
            <a:r>
              <a:rPr sz="2200" b="1" spc="70" dirty="0">
                <a:solidFill>
                  <a:srgbClr val="FF0000"/>
                </a:solidFill>
                <a:latin typeface="Times New Roman"/>
                <a:cs typeface="Times New Roman"/>
              </a:rPr>
              <a:t> </a:t>
            </a:r>
            <a:r>
              <a:rPr sz="2200" b="1" dirty="0">
                <a:solidFill>
                  <a:srgbClr val="FF0000"/>
                </a:solidFill>
                <a:latin typeface="Times New Roman"/>
                <a:cs typeface="Times New Roman"/>
              </a:rPr>
              <a:t>tuổi</a:t>
            </a:r>
            <a:r>
              <a:rPr sz="2200" b="1" spc="70" dirty="0">
                <a:solidFill>
                  <a:srgbClr val="FF0000"/>
                </a:solidFill>
                <a:latin typeface="Times New Roman"/>
                <a:cs typeface="Times New Roman"/>
              </a:rPr>
              <a:t> </a:t>
            </a:r>
            <a:r>
              <a:rPr sz="2200" b="1" spc="-10" dirty="0">
                <a:solidFill>
                  <a:srgbClr val="0000FF"/>
                </a:solidFill>
                <a:latin typeface="Times New Roman"/>
                <a:cs typeface="Times New Roman"/>
              </a:rPr>
              <a:t>thuộc </a:t>
            </a:r>
            <a:r>
              <a:rPr sz="2200" b="1" dirty="0">
                <a:solidFill>
                  <a:srgbClr val="0000FF"/>
                </a:solidFill>
                <a:latin typeface="Times New Roman"/>
                <a:cs typeface="Times New Roman"/>
              </a:rPr>
              <a:t>hộ</a:t>
            </a:r>
            <a:r>
              <a:rPr sz="2200" b="1" spc="155" dirty="0">
                <a:solidFill>
                  <a:srgbClr val="0000FF"/>
                </a:solidFill>
                <a:latin typeface="Times New Roman"/>
                <a:cs typeface="Times New Roman"/>
              </a:rPr>
              <a:t> </a:t>
            </a:r>
            <a:r>
              <a:rPr sz="2200" b="1" dirty="0">
                <a:solidFill>
                  <a:srgbClr val="0000FF"/>
                </a:solidFill>
                <a:latin typeface="Times New Roman"/>
                <a:cs typeface="Times New Roman"/>
              </a:rPr>
              <a:t>nghèo,</a:t>
            </a:r>
            <a:r>
              <a:rPr sz="2200" b="1" spc="160" dirty="0">
                <a:solidFill>
                  <a:srgbClr val="0000FF"/>
                </a:solidFill>
                <a:latin typeface="Times New Roman"/>
                <a:cs typeface="Times New Roman"/>
              </a:rPr>
              <a:t> </a:t>
            </a:r>
            <a:r>
              <a:rPr sz="2200" b="1" dirty="0">
                <a:solidFill>
                  <a:srgbClr val="0000FF"/>
                </a:solidFill>
                <a:latin typeface="Times New Roman"/>
                <a:cs typeface="Times New Roman"/>
              </a:rPr>
              <a:t>hộ</a:t>
            </a:r>
            <a:r>
              <a:rPr sz="2200" b="1" spc="160" dirty="0">
                <a:solidFill>
                  <a:srgbClr val="0000FF"/>
                </a:solidFill>
                <a:latin typeface="Times New Roman"/>
                <a:cs typeface="Times New Roman"/>
              </a:rPr>
              <a:t> </a:t>
            </a:r>
            <a:r>
              <a:rPr sz="2200" b="1" dirty="0">
                <a:solidFill>
                  <a:srgbClr val="0000FF"/>
                </a:solidFill>
                <a:latin typeface="Times New Roman"/>
                <a:cs typeface="Times New Roman"/>
              </a:rPr>
              <a:t>cận</a:t>
            </a:r>
            <a:r>
              <a:rPr sz="2200" b="1" spc="165" dirty="0">
                <a:solidFill>
                  <a:srgbClr val="0000FF"/>
                </a:solidFill>
                <a:latin typeface="Times New Roman"/>
                <a:cs typeface="Times New Roman"/>
              </a:rPr>
              <a:t> </a:t>
            </a:r>
            <a:r>
              <a:rPr sz="2200" b="1" dirty="0">
                <a:solidFill>
                  <a:srgbClr val="0000FF"/>
                </a:solidFill>
                <a:latin typeface="Times New Roman"/>
                <a:cs typeface="Times New Roman"/>
              </a:rPr>
              <a:t>nghèo</a:t>
            </a:r>
            <a:r>
              <a:rPr sz="2200" b="1" spc="150" dirty="0">
                <a:solidFill>
                  <a:srgbClr val="0000FF"/>
                </a:solidFill>
                <a:latin typeface="Times New Roman"/>
                <a:cs typeface="Times New Roman"/>
              </a:rPr>
              <a:t> </a:t>
            </a:r>
            <a:r>
              <a:rPr sz="2200" b="1" dirty="0">
                <a:solidFill>
                  <a:srgbClr val="0000FF"/>
                </a:solidFill>
                <a:latin typeface="Times New Roman"/>
                <a:cs typeface="Times New Roman"/>
              </a:rPr>
              <a:t>và</a:t>
            </a:r>
            <a:r>
              <a:rPr sz="2200" b="1" spc="150" dirty="0">
                <a:solidFill>
                  <a:srgbClr val="0000FF"/>
                </a:solidFill>
                <a:latin typeface="Times New Roman"/>
                <a:cs typeface="Times New Roman"/>
              </a:rPr>
              <a:t> </a:t>
            </a:r>
            <a:r>
              <a:rPr sz="2200" b="1" dirty="0">
                <a:solidFill>
                  <a:srgbClr val="0000FF"/>
                </a:solidFill>
                <a:latin typeface="Times New Roman"/>
                <a:cs typeface="Times New Roman"/>
              </a:rPr>
              <a:t>không</a:t>
            </a:r>
            <a:r>
              <a:rPr sz="2200" b="1" spc="160" dirty="0">
                <a:solidFill>
                  <a:srgbClr val="0000FF"/>
                </a:solidFill>
                <a:latin typeface="Times New Roman"/>
                <a:cs typeface="Times New Roman"/>
              </a:rPr>
              <a:t> </a:t>
            </a:r>
            <a:r>
              <a:rPr sz="2200" b="1" dirty="0">
                <a:solidFill>
                  <a:srgbClr val="0000FF"/>
                </a:solidFill>
                <a:latin typeface="Times New Roman"/>
                <a:cs typeface="Times New Roman"/>
              </a:rPr>
              <a:t>có</a:t>
            </a:r>
            <a:r>
              <a:rPr sz="2200" b="1" spc="165" dirty="0">
                <a:solidFill>
                  <a:srgbClr val="0000FF"/>
                </a:solidFill>
                <a:latin typeface="Times New Roman"/>
                <a:cs typeface="Times New Roman"/>
              </a:rPr>
              <a:t> </a:t>
            </a:r>
            <a:r>
              <a:rPr sz="2200" b="1" dirty="0">
                <a:solidFill>
                  <a:srgbClr val="0000FF"/>
                </a:solidFill>
                <a:latin typeface="Times New Roman"/>
                <a:cs typeface="Times New Roman"/>
              </a:rPr>
              <a:t>lương</a:t>
            </a:r>
            <a:r>
              <a:rPr sz="2200" b="1" spc="165" dirty="0">
                <a:solidFill>
                  <a:srgbClr val="0000FF"/>
                </a:solidFill>
                <a:latin typeface="Times New Roman"/>
                <a:cs typeface="Times New Roman"/>
              </a:rPr>
              <a:t> </a:t>
            </a:r>
            <a:r>
              <a:rPr sz="2200" b="1" dirty="0">
                <a:solidFill>
                  <a:srgbClr val="0000FF"/>
                </a:solidFill>
                <a:latin typeface="Times New Roman"/>
                <a:cs typeface="Times New Roman"/>
              </a:rPr>
              <a:t>hưu,</a:t>
            </a:r>
            <a:r>
              <a:rPr sz="2200" b="1" spc="160" dirty="0">
                <a:solidFill>
                  <a:srgbClr val="0000FF"/>
                </a:solidFill>
                <a:latin typeface="Times New Roman"/>
                <a:cs typeface="Times New Roman"/>
              </a:rPr>
              <a:t> </a:t>
            </a:r>
            <a:r>
              <a:rPr sz="2200" b="1" dirty="0">
                <a:solidFill>
                  <a:srgbClr val="0000FF"/>
                </a:solidFill>
                <a:latin typeface="Times New Roman"/>
                <a:cs typeface="Times New Roman"/>
              </a:rPr>
              <a:t>trợ</a:t>
            </a:r>
            <a:r>
              <a:rPr sz="2200" b="1" spc="165" dirty="0">
                <a:solidFill>
                  <a:srgbClr val="0000FF"/>
                </a:solidFill>
                <a:latin typeface="Times New Roman"/>
                <a:cs typeface="Times New Roman"/>
              </a:rPr>
              <a:t> </a:t>
            </a:r>
            <a:r>
              <a:rPr sz="2200" b="1" spc="-25" dirty="0">
                <a:solidFill>
                  <a:srgbClr val="0000FF"/>
                </a:solidFill>
                <a:latin typeface="Times New Roman"/>
                <a:cs typeface="Times New Roman"/>
              </a:rPr>
              <a:t>cấp </a:t>
            </a:r>
            <a:r>
              <a:rPr sz="2200" b="1" dirty="0">
                <a:solidFill>
                  <a:srgbClr val="0000FF"/>
                </a:solidFill>
                <a:latin typeface="Times New Roman"/>
                <a:cs typeface="Times New Roman"/>
              </a:rPr>
              <a:t>BHXH</a:t>
            </a:r>
            <a:r>
              <a:rPr sz="2200" b="1" spc="-35" dirty="0">
                <a:solidFill>
                  <a:srgbClr val="0000FF"/>
                </a:solidFill>
                <a:latin typeface="Times New Roman"/>
                <a:cs typeface="Times New Roman"/>
              </a:rPr>
              <a:t> </a:t>
            </a:r>
            <a:r>
              <a:rPr sz="2200" b="1" dirty="0">
                <a:solidFill>
                  <a:srgbClr val="0000FF"/>
                </a:solidFill>
                <a:latin typeface="Times New Roman"/>
                <a:cs typeface="Times New Roman"/>
              </a:rPr>
              <a:t>hằng</a:t>
            </a:r>
            <a:r>
              <a:rPr sz="2200" b="1" spc="-40" dirty="0">
                <a:solidFill>
                  <a:srgbClr val="0000FF"/>
                </a:solidFill>
                <a:latin typeface="Times New Roman"/>
                <a:cs typeface="Times New Roman"/>
              </a:rPr>
              <a:t> </a:t>
            </a:r>
            <a:r>
              <a:rPr sz="2200" b="1" dirty="0">
                <a:solidFill>
                  <a:srgbClr val="0000FF"/>
                </a:solidFill>
                <a:latin typeface="Times New Roman"/>
                <a:cs typeface="Times New Roman"/>
              </a:rPr>
              <a:t>tháng</a:t>
            </a:r>
            <a:r>
              <a:rPr sz="2200" b="1" spc="-35" dirty="0">
                <a:solidFill>
                  <a:srgbClr val="0000FF"/>
                </a:solidFill>
                <a:latin typeface="Times New Roman"/>
                <a:cs typeface="Times New Roman"/>
              </a:rPr>
              <a:t> </a:t>
            </a:r>
            <a:r>
              <a:rPr sz="2200" b="1" dirty="0">
                <a:solidFill>
                  <a:srgbClr val="0000FF"/>
                </a:solidFill>
                <a:latin typeface="Times New Roman"/>
                <a:cs typeface="Times New Roman"/>
              </a:rPr>
              <a:t>và</a:t>
            </a:r>
            <a:r>
              <a:rPr sz="2200" b="1" spc="-40" dirty="0">
                <a:solidFill>
                  <a:srgbClr val="0000FF"/>
                </a:solidFill>
                <a:latin typeface="Times New Roman"/>
                <a:cs typeface="Times New Roman"/>
              </a:rPr>
              <a:t> </a:t>
            </a:r>
            <a:r>
              <a:rPr sz="2200" b="1" dirty="0">
                <a:solidFill>
                  <a:srgbClr val="0000FF"/>
                </a:solidFill>
                <a:latin typeface="Times New Roman"/>
                <a:cs typeface="Times New Roman"/>
              </a:rPr>
              <a:t>có</a:t>
            </a:r>
            <a:r>
              <a:rPr sz="2200" b="1" spc="-40" dirty="0">
                <a:solidFill>
                  <a:srgbClr val="0000FF"/>
                </a:solidFill>
                <a:latin typeface="Times New Roman"/>
                <a:cs typeface="Times New Roman"/>
              </a:rPr>
              <a:t> </a:t>
            </a:r>
            <a:r>
              <a:rPr sz="2200" b="1" dirty="0">
                <a:solidFill>
                  <a:srgbClr val="0000FF"/>
                </a:solidFill>
                <a:latin typeface="Times New Roman"/>
                <a:cs typeface="Times New Roman"/>
              </a:rPr>
              <a:t>đề</a:t>
            </a:r>
            <a:r>
              <a:rPr sz="2200" b="1" spc="-40" dirty="0">
                <a:solidFill>
                  <a:srgbClr val="0000FF"/>
                </a:solidFill>
                <a:latin typeface="Times New Roman"/>
                <a:cs typeface="Times New Roman"/>
              </a:rPr>
              <a:t> </a:t>
            </a:r>
            <a:r>
              <a:rPr sz="2200" b="1" dirty="0">
                <a:solidFill>
                  <a:srgbClr val="0000FF"/>
                </a:solidFill>
                <a:latin typeface="Times New Roman"/>
                <a:cs typeface="Times New Roman"/>
              </a:rPr>
              <a:t>nghị</a:t>
            </a:r>
            <a:r>
              <a:rPr sz="2200" b="1" spc="-50" dirty="0">
                <a:solidFill>
                  <a:srgbClr val="0000FF"/>
                </a:solidFill>
                <a:latin typeface="Times New Roman"/>
                <a:cs typeface="Times New Roman"/>
              </a:rPr>
              <a:t> </a:t>
            </a:r>
            <a:r>
              <a:rPr sz="2200" b="1" spc="-10" dirty="0" err="1">
                <a:solidFill>
                  <a:srgbClr val="0000FF"/>
                </a:solidFill>
                <a:latin typeface="Times New Roman"/>
                <a:cs typeface="Times New Roman"/>
              </a:rPr>
              <a:t>hưởng</a:t>
            </a:r>
            <a:r>
              <a:rPr sz="2200" b="1" spc="-10" dirty="0" smtClean="0">
                <a:solidFill>
                  <a:srgbClr val="0000FF"/>
                </a:solidFill>
                <a:latin typeface="Times New Roman"/>
                <a:cs typeface="Times New Roman"/>
              </a:rPr>
              <a:t>.</a:t>
            </a:r>
            <a:endParaRPr lang="en-US" sz="2200" b="1" spc="-10" dirty="0" smtClean="0">
              <a:solidFill>
                <a:srgbClr val="0000FF"/>
              </a:solidFill>
              <a:latin typeface="Times New Roman"/>
              <a:cs typeface="Times New Roman"/>
            </a:endParaRPr>
          </a:p>
          <a:p>
            <a:pPr marL="12065" marR="5080" algn="just">
              <a:lnSpc>
                <a:spcPct val="100000"/>
              </a:lnSpc>
              <a:spcBef>
                <a:spcPts val="300"/>
              </a:spcBef>
              <a:tabLst>
                <a:tab pos="469265" algn="l"/>
              </a:tabLst>
            </a:pPr>
            <a:endParaRPr sz="2200" b="1" dirty="0">
              <a:solidFill>
                <a:srgbClr val="0000FF"/>
              </a:solidFill>
              <a:latin typeface="Times New Roman"/>
              <a:cs typeface="Times New Roman"/>
            </a:endParaRPr>
          </a:p>
          <a:p>
            <a:pPr marL="469265" marR="5080" indent="-457200" algn="just">
              <a:lnSpc>
                <a:spcPct val="100000"/>
              </a:lnSpc>
              <a:spcBef>
                <a:spcPts val="305"/>
              </a:spcBef>
              <a:buFont typeface="Wingdings"/>
              <a:buChar char=""/>
              <a:tabLst>
                <a:tab pos="469265" algn="l"/>
              </a:tabLst>
            </a:pPr>
            <a:r>
              <a:rPr sz="2200" b="1" dirty="0">
                <a:solidFill>
                  <a:srgbClr val="0000FF"/>
                </a:solidFill>
                <a:latin typeface="Times New Roman"/>
                <a:cs typeface="Times New Roman"/>
              </a:rPr>
              <a:t>Chính</a:t>
            </a:r>
            <a:r>
              <a:rPr sz="2200" b="1" spc="280" dirty="0">
                <a:solidFill>
                  <a:srgbClr val="0000FF"/>
                </a:solidFill>
                <a:latin typeface="Times New Roman"/>
                <a:cs typeface="Times New Roman"/>
              </a:rPr>
              <a:t> </a:t>
            </a:r>
            <a:r>
              <a:rPr sz="2200" b="1" dirty="0">
                <a:solidFill>
                  <a:srgbClr val="0000FF"/>
                </a:solidFill>
                <a:latin typeface="Times New Roman"/>
                <a:cs typeface="Times New Roman"/>
              </a:rPr>
              <a:t>phủ</a:t>
            </a:r>
            <a:r>
              <a:rPr sz="2200" b="1" spc="275" dirty="0">
                <a:solidFill>
                  <a:srgbClr val="0000FF"/>
                </a:solidFill>
                <a:latin typeface="Times New Roman"/>
                <a:cs typeface="Times New Roman"/>
              </a:rPr>
              <a:t> </a:t>
            </a:r>
            <a:r>
              <a:rPr sz="2200" b="1" dirty="0">
                <a:solidFill>
                  <a:srgbClr val="0000FF"/>
                </a:solidFill>
                <a:latin typeface="Times New Roman"/>
                <a:cs typeface="Times New Roman"/>
              </a:rPr>
              <a:t>quy</a:t>
            </a:r>
            <a:r>
              <a:rPr sz="2200" b="1" spc="295" dirty="0">
                <a:solidFill>
                  <a:srgbClr val="0000FF"/>
                </a:solidFill>
                <a:latin typeface="Times New Roman"/>
                <a:cs typeface="Times New Roman"/>
              </a:rPr>
              <a:t> </a:t>
            </a:r>
            <a:r>
              <a:rPr sz="2200" b="1" dirty="0">
                <a:solidFill>
                  <a:srgbClr val="0000FF"/>
                </a:solidFill>
                <a:latin typeface="Times New Roman"/>
                <a:cs typeface="Times New Roman"/>
              </a:rPr>
              <a:t>định</a:t>
            </a:r>
            <a:r>
              <a:rPr sz="2200" b="1" spc="285" dirty="0">
                <a:solidFill>
                  <a:srgbClr val="0000FF"/>
                </a:solidFill>
                <a:latin typeface="Times New Roman"/>
                <a:cs typeface="Times New Roman"/>
              </a:rPr>
              <a:t> </a:t>
            </a:r>
            <a:r>
              <a:rPr sz="2200" b="1" dirty="0">
                <a:solidFill>
                  <a:srgbClr val="0000FF"/>
                </a:solidFill>
                <a:latin typeface="Times New Roman"/>
                <a:cs typeface="Times New Roman"/>
              </a:rPr>
              <a:t>mức</a:t>
            </a:r>
            <a:r>
              <a:rPr sz="2200" b="1" spc="290" dirty="0">
                <a:solidFill>
                  <a:srgbClr val="0000FF"/>
                </a:solidFill>
                <a:latin typeface="Times New Roman"/>
                <a:cs typeface="Times New Roman"/>
              </a:rPr>
              <a:t> </a:t>
            </a:r>
            <a:r>
              <a:rPr sz="2200" b="1" dirty="0">
                <a:solidFill>
                  <a:srgbClr val="0000FF"/>
                </a:solidFill>
                <a:latin typeface="Times New Roman"/>
                <a:cs typeface="Times New Roman"/>
              </a:rPr>
              <a:t>trợ</a:t>
            </a:r>
            <a:r>
              <a:rPr sz="2200" b="1" spc="280" dirty="0">
                <a:solidFill>
                  <a:srgbClr val="0000FF"/>
                </a:solidFill>
                <a:latin typeface="Times New Roman"/>
                <a:cs typeface="Times New Roman"/>
              </a:rPr>
              <a:t> </a:t>
            </a:r>
            <a:r>
              <a:rPr sz="2200" b="1" dirty="0">
                <a:solidFill>
                  <a:srgbClr val="0000FF"/>
                </a:solidFill>
                <a:latin typeface="Times New Roman"/>
                <a:cs typeface="Times New Roman"/>
              </a:rPr>
              <a:t>cấp</a:t>
            </a:r>
            <a:r>
              <a:rPr sz="2200" b="1" spc="290" dirty="0">
                <a:solidFill>
                  <a:srgbClr val="0000FF"/>
                </a:solidFill>
                <a:latin typeface="Times New Roman"/>
                <a:cs typeface="Times New Roman"/>
              </a:rPr>
              <a:t> </a:t>
            </a:r>
            <a:r>
              <a:rPr sz="2200" b="1" dirty="0">
                <a:solidFill>
                  <a:srgbClr val="0000FF"/>
                </a:solidFill>
                <a:latin typeface="Times New Roman"/>
                <a:cs typeface="Times New Roman"/>
              </a:rPr>
              <a:t>và</a:t>
            </a:r>
            <a:r>
              <a:rPr sz="2200" b="1" spc="280" dirty="0">
                <a:solidFill>
                  <a:srgbClr val="0000FF"/>
                </a:solidFill>
                <a:latin typeface="Times New Roman"/>
                <a:cs typeface="Times New Roman"/>
              </a:rPr>
              <a:t> </a:t>
            </a:r>
            <a:r>
              <a:rPr sz="2200" b="1" dirty="0">
                <a:solidFill>
                  <a:srgbClr val="0000FF"/>
                </a:solidFill>
                <a:latin typeface="Times New Roman"/>
                <a:cs typeface="Times New Roman"/>
              </a:rPr>
              <a:t>đề</a:t>
            </a:r>
            <a:r>
              <a:rPr sz="2200" b="1" spc="275" dirty="0">
                <a:solidFill>
                  <a:srgbClr val="0000FF"/>
                </a:solidFill>
                <a:latin typeface="Times New Roman"/>
                <a:cs typeface="Times New Roman"/>
              </a:rPr>
              <a:t> </a:t>
            </a:r>
            <a:r>
              <a:rPr sz="2200" b="1" dirty="0">
                <a:solidFill>
                  <a:srgbClr val="0000FF"/>
                </a:solidFill>
                <a:latin typeface="Times New Roman"/>
                <a:cs typeface="Times New Roman"/>
              </a:rPr>
              <a:t>nghị</a:t>
            </a:r>
            <a:r>
              <a:rPr sz="2200" b="1" spc="285" dirty="0">
                <a:solidFill>
                  <a:srgbClr val="0000FF"/>
                </a:solidFill>
                <a:latin typeface="Times New Roman"/>
                <a:cs typeface="Times New Roman"/>
              </a:rPr>
              <a:t> </a:t>
            </a:r>
            <a:r>
              <a:rPr sz="2200" b="1" spc="-10" dirty="0">
                <a:solidFill>
                  <a:srgbClr val="0000FF"/>
                </a:solidFill>
                <a:latin typeface="Times New Roman"/>
                <a:cs typeface="Times New Roman"/>
              </a:rPr>
              <a:t>UBTVQH </a:t>
            </a:r>
            <a:r>
              <a:rPr sz="2200" b="1" dirty="0">
                <a:solidFill>
                  <a:srgbClr val="0000FF"/>
                </a:solidFill>
                <a:latin typeface="Times New Roman"/>
                <a:cs typeface="Times New Roman"/>
              </a:rPr>
              <a:t>quyết</a:t>
            </a:r>
            <a:r>
              <a:rPr sz="2200" b="1" spc="95" dirty="0">
                <a:solidFill>
                  <a:srgbClr val="0000FF"/>
                </a:solidFill>
                <a:latin typeface="Times New Roman"/>
                <a:cs typeface="Times New Roman"/>
              </a:rPr>
              <a:t> </a:t>
            </a:r>
            <a:r>
              <a:rPr sz="2200" b="1" dirty="0">
                <a:solidFill>
                  <a:srgbClr val="0000FF"/>
                </a:solidFill>
                <a:latin typeface="Times New Roman"/>
                <a:cs typeface="Times New Roman"/>
              </a:rPr>
              <a:t>định</a:t>
            </a:r>
            <a:r>
              <a:rPr sz="2200" b="1" spc="100" dirty="0">
                <a:solidFill>
                  <a:srgbClr val="0000FF"/>
                </a:solidFill>
                <a:latin typeface="Times New Roman"/>
                <a:cs typeface="Times New Roman"/>
              </a:rPr>
              <a:t> </a:t>
            </a:r>
            <a:r>
              <a:rPr sz="2200" b="1" dirty="0">
                <a:solidFill>
                  <a:srgbClr val="0000FF"/>
                </a:solidFill>
                <a:latin typeface="Times New Roman"/>
                <a:cs typeface="Times New Roman"/>
              </a:rPr>
              <a:t>đ/c</a:t>
            </a:r>
            <a:r>
              <a:rPr sz="2200" b="1" spc="95" dirty="0">
                <a:solidFill>
                  <a:srgbClr val="0000FF"/>
                </a:solidFill>
                <a:latin typeface="Times New Roman"/>
                <a:cs typeface="Times New Roman"/>
              </a:rPr>
              <a:t> </a:t>
            </a:r>
            <a:r>
              <a:rPr sz="2200" b="1" dirty="0">
                <a:solidFill>
                  <a:srgbClr val="FF0000"/>
                </a:solidFill>
                <a:latin typeface="Times New Roman"/>
                <a:cs typeface="Times New Roman"/>
              </a:rPr>
              <a:t>giảm</a:t>
            </a:r>
            <a:r>
              <a:rPr sz="2200" b="1" spc="80" dirty="0">
                <a:solidFill>
                  <a:srgbClr val="FF0000"/>
                </a:solidFill>
                <a:latin typeface="Times New Roman"/>
                <a:cs typeface="Times New Roman"/>
              </a:rPr>
              <a:t> </a:t>
            </a:r>
            <a:r>
              <a:rPr sz="2200" b="1" dirty="0">
                <a:solidFill>
                  <a:srgbClr val="FF0000"/>
                </a:solidFill>
                <a:latin typeface="Times New Roman"/>
                <a:cs typeface="Times New Roman"/>
              </a:rPr>
              <a:t>dần</a:t>
            </a:r>
            <a:r>
              <a:rPr sz="2200" b="1" spc="100" dirty="0">
                <a:solidFill>
                  <a:srgbClr val="FF0000"/>
                </a:solidFill>
                <a:latin typeface="Times New Roman"/>
                <a:cs typeface="Times New Roman"/>
              </a:rPr>
              <a:t> </a:t>
            </a:r>
            <a:r>
              <a:rPr sz="2200" b="1" dirty="0">
                <a:solidFill>
                  <a:srgbClr val="FF0000"/>
                </a:solidFill>
                <a:latin typeface="Times New Roman"/>
                <a:cs typeface="Times New Roman"/>
              </a:rPr>
              <a:t>độ</a:t>
            </a:r>
            <a:r>
              <a:rPr sz="2200" b="1" spc="110" dirty="0">
                <a:solidFill>
                  <a:srgbClr val="FF0000"/>
                </a:solidFill>
                <a:latin typeface="Times New Roman"/>
                <a:cs typeface="Times New Roman"/>
              </a:rPr>
              <a:t> </a:t>
            </a:r>
            <a:r>
              <a:rPr sz="2200" b="1" dirty="0">
                <a:solidFill>
                  <a:srgbClr val="FF0000"/>
                </a:solidFill>
                <a:latin typeface="Times New Roman"/>
                <a:cs typeface="Times New Roman"/>
              </a:rPr>
              <a:t>tuổi</a:t>
            </a:r>
            <a:r>
              <a:rPr sz="2200" b="1" spc="100" dirty="0">
                <a:solidFill>
                  <a:srgbClr val="FF0000"/>
                </a:solidFill>
                <a:latin typeface="Times New Roman"/>
                <a:cs typeface="Times New Roman"/>
              </a:rPr>
              <a:t> </a:t>
            </a:r>
            <a:r>
              <a:rPr sz="2200" b="1" dirty="0">
                <a:solidFill>
                  <a:srgbClr val="FF0000"/>
                </a:solidFill>
                <a:latin typeface="Times New Roman"/>
                <a:cs typeface="Times New Roman"/>
              </a:rPr>
              <a:t>hưởng</a:t>
            </a:r>
            <a:r>
              <a:rPr sz="2200" b="1" spc="95" dirty="0">
                <a:solidFill>
                  <a:srgbClr val="FF0000"/>
                </a:solidFill>
                <a:latin typeface="Times New Roman"/>
                <a:cs typeface="Times New Roman"/>
              </a:rPr>
              <a:t> </a:t>
            </a:r>
            <a:r>
              <a:rPr sz="2200" b="1" dirty="0">
                <a:solidFill>
                  <a:srgbClr val="0000FF"/>
                </a:solidFill>
                <a:latin typeface="Times New Roman"/>
                <a:cs typeface="Times New Roman"/>
              </a:rPr>
              <a:t>phù</a:t>
            </a:r>
            <a:r>
              <a:rPr sz="2200" b="1" spc="100" dirty="0">
                <a:solidFill>
                  <a:srgbClr val="0000FF"/>
                </a:solidFill>
                <a:latin typeface="Times New Roman"/>
                <a:cs typeface="Times New Roman"/>
              </a:rPr>
              <a:t> </a:t>
            </a:r>
            <a:r>
              <a:rPr sz="2200" b="1" dirty="0">
                <a:solidFill>
                  <a:srgbClr val="0000FF"/>
                </a:solidFill>
                <a:latin typeface="Times New Roman"/>
                <a:cs typeface="Times New Roman"/>
              </a:rPr>
              <a:t>hợp</a:t>
            </a:r>
            <a:r>
              <a:rPr sz="2200" b="1" spc="100" dirty="0">
                <a:solidFill>
                  <a:srgbClr val="0000FF"/>
                </a:solidFill>
                <a:latin typeface="Times New Roman"/>
                <a:cs typeface="Times New Roman"/>
              </a:rPr>
              <a:t> </a:t>
            </a:r>
            <a:r>
              <a:rPr sz="2200" b="1" dirty="0">
                <a:solidFill>
                  <a:srgbClr val="0000FF"/>
                </a:solidFill>
                <a:latin typeface="Times New Roman"/>
                <a:cs typeface="Times New Roman"/>
              </a:rPr>
              <a:t>với</a:t>
            </a:r>
            <a:r>
              <a:rPr sz="2200" b="1" spc="90" dirty="0">
                <a:solidFill>
                  <a:srgbClr val="0000FF"/>
                </a:solidFill>
                <a:latin typeface="Times New Roman"/>
                <a:cs typeface="Times New Roman"/>
              </a:rPr>
              <a:t> </a:t>
            </a:r>
            <a:r>
              <a:rPr sz="2200" b="1" spc="-20" dirty="0">
                <a:solidFill>
                  <a:srgbClr val="0000FF"/>
                </a:solidFill>
                <a:latin typeface="Times New Roman"/>
                <a:cs typeface="Times New Roman"/>
              </a:rPr>
              <a:t>điều </a:t>
            </a:r>
            <a:r>
              <a:rPr sz="2200" b="1" dirty="0">
                <a:solidFill>
                  <a:srgbClr val="0000FF"/>
                </a:solidFill>
                <a:latin typeface="Times New Roman"/>
                <a:cs typeface="Times New Roman"/>
              </a:rPr>
              <a:t>kiện</a:t>
            </a:r>
            <a:r>
              <a:rPr sz="2200" b="1" spc="-45" dirty="0">
                <a:solidFill>
                  <a:srgbClr val="0000FF"/>
                </a:solidFill>
                <a:latin typeface="Times New Roman"/>
                <a:cs typeface="Times New Roman"/>
              </a:rPr>
              <a:t> </a:t>
            </a:r>
            <a:r>
              <a:rPr sz="2200" b="1" dirty="0">
                <a:solidFill>
                  <a:srgbClr val="0000FF"/>
                </a:solidFill>
                <a:latin typeface="Times New Roman"/>
                <a:cs typeface="Times New Roman"/>
              </a:rPr>
              <a:t>PT</a:t>
            </a:r>
            <a:r>
              <a:rPr sz="2200" b="1" spc="-55" dirty="0">
                <a:solidFill>
                  <a:srgbClr val="0000FF"/>
                </a:solidFill>
                <a:latin typeface="Times New Roman"/>
                <a:cs typeface="Times New Roman"/>
              </a:rPr>
              <a:t> </a:t>
            </a:r>
            <a:r>
              <a:rPr sz="2200" b="1" dirty="0">
                <a:solidFill>
                  <a:srgbClr val="0000FF"/>
                </a:solidFill>
                <a:latin typeface="Times New Roman"/>
                <a:cs typeface="Times New Roman"/>
              </a:rPr>
              <a:t>KTXH</a:t>
            </a:r>
            <a:r>
              <a:rPr sz="2200" b="1" spc="-25" dirty="0">
                <a:solidFill>
                  <a:srgbClr val="0000FF"/>
                </a:solidFill>
                <a:latin typeface="Times New Roman"/>
                <a:cs typeface="Times New Roman"/>
              </a:rPr>
              <a:t> </a:t>
            </a:r>
            <a:r>
              <a:rPr sz="2200" b="1" dirty="0">
                <a:solidFill>
                  <a:srgbClr val="0000FF"/>
                </a:solidFill>
                <a:latin typeface="Times New Roman"/>
                <a:cs typeface="Times New Roman"/>
              </a:rPr>
              <a:t>và</a:t>
            </a:r>
            <a:r>
              <a:rPr sz="2200" b="1" spc="-40" dirty="0">
                <a:solidFill>
                  <a:srgbClr val="0000FF"/>
                </a:solidFill>
                <a:latin typeface="Times New Roman"/>
                <a:cs typeface="Times New Roman"/>
              </a:rPr>
              <a:t> </a:t>
            </a:r>
            <a:r>
              <a:rPr sz="2200" b="1" dirty="0">
                <a:solidFill>
                  <a:srgbClr val="0000FF"/>
                </a:solidFill>
                <a:latin typeface="Times New Roman"/>
                <a:cs typeface="Times New Roman"/>
              </a:rPr>
              <a:t>khả</a:t>
            </a:r>
            <a:r>
              <a:rPr sz="2200" b="1" spc="-50" dirty="0">
                <a:solidFill>
                  <a:srgbClr val="0000FF"/>
                </a:solidFill>
                <a:latin typeface="Times New Roman"/>
                <a:cs typeface="Times New Roman"/>
              </a:rPr>
              <a:t> </a:t>
            </a:r>
            <a:r>
              <a:rPr sz="2200" b="1" dirty="0">
                <a:solidFill>
                  <a:srgbClr val="0000FF"/>
                </a:solidFill>
                <a:latin typeface="Times New Roman"/>
                <a:cs typeface="Times New Roman"/>
              </a:rPr>
              <a:t>năng</a:t>
            </a:r>
            <a:r>
              <a:rPr sz="2200" b="1" spc="-45" dirty="0">
                <a:solidFill>
                  <a:srgbClr val="0000FF"/>
                </a:solidFill>
                <a:latin typeface="Times New Roman"/>
                <a:cs typeface="Times New Roman"/>
              </a:rPr>
              <a:t> </a:t>
            </a:r>
            <a:r>
              <a:rPr sz="2200" b="1" dirty="0">
                <a:solidFill>
                  <a:srgbClr val="0000FF"/>
                </a:solidFill>
                <a:latin typeface="Times New Roman"/>
                <a:cs typeface="Times New Roman"/>
              </a:rPr>
              <a:t>của</a:t>
            </a:r>
            <a:r>
              <a:rPr sz="2200" b="1" spc="-40" dirty="0">
                <a:solidFill>
                  <a:srgbClr val="0000FF"/>
                </a:solidFill>
                <a:latin typeface="Times New Roman"/>
                <a:cs typeface="Times New Roman"/>
              </a:rPr>
              <a:t> </a:t>
            </a:r>
            <a:r>
              <a:rPr sz="2200" b="1" dirty="0">
                <a:solidFill>
                  <a:srgbClr val="0000FF"/>
                </a:solidFill>
                <a:latin typeface="Times New Roman"/>
                <a:cs typeface="Times New Roman"/>
              </a:rPr>
              <a:t>NSNN</a:t>
            </a:r>
            <a:r>
              <a:rPr sz="2200" b="1" spc="-25" dirty="0">
                <a:solidFill>
                  <a:srgbClr val="0000FF"/>
                </a:solidFill>
                <a:latin typeface="Times New Roman"/>
                <a:cs typeface="Times New Roman"/>
              </a:rPr>
              <a:t> </a:t>
            </a:r>
            <a:r>
              <a:rPr sz="2200" b="1" dirty="0">
                <a:solidFill>
                  <a:srgbClr val="0000FF"/>
                </a:solidFill>
                <a:latin typeface="Times New Roman"/>
                <a:cs typeface="Times New Roman"/>
              </a:rPr>
              <a:t>từng</a:t>
            </a:r>
            <a:r>
              <a:rPr sz="2200" b="1" spc="-35" dirty="0">
                <a:solidFill>
                  <a:srgbClr val="0000FF"/>
                </a:solidFill>
                <a:latin typeface="Times New Roman"/>
                <a:cs typeface="Times New Roman"/>
              </a:rPr>
              <a:t> </a:t>
            </a:r>
            <a:r>
              <a:rPr sz="2200" b="1" dirty="0">
                <a:solidFill>
                  <a:srgbClr val="0000FF"/>
                </a:solidFill>
                <a:latin typeface="Times New Roman"/>
                <a:cs typeface="Times New Roman"/>
              </a:rPr>
              <a:t>thời</a:t>
            </a:r>
            <a:r>
              <a:rPr sz="2200" b="1" spc="-45" dirty="0">
                <a:solidFill>
                  <a:srgbClr val="0000FF"/>
                </a:solidFill>
                <a:latin typeface="Times New Roman"/>
                <a:cs typeface="Times New Roman"/>
              </a:rPr>
              <a:t> </a:t>
            </a:r>
            <a:r>
              <a:rPr sz="2200" b="1" spc="-25" dirty="0" err="1">
                <a:solidFill>
                  <a:srgbClr val="0000FF"/>
                </a:solidFill>
                <a:latin typeface="Times New Roman"/>
                <a:cs typeface="Times New Roman"/>
              </a:rPr>
              <a:t>kỳ</a:t>
            </a:r>
            <a:r>
              <a:rPr sz="2200" b="1" spc="-25" dirty="0" smtClean="0">
                <a:solidFill>
                  <a:srgbClr val="0000FF"/>
                </a:solidFill>
                <a:latin typeface="Times New Roman"/>
                <a:cs typeface="Times New Roman"/>
              </a:rPr>
              <a:t>.</a:t>
            </a:r>
            <a:endParaRPr lang="en-US" sz="2200" b="1" spc="-25" dirty="0" smtClean="0">
              <a:solidFill>
                <a:srgbClr val="0000FF"/>
              </a:solidFill>
              <a:latin typeface="Times New Roman"/>
              <a:cs typeface="Times New Roman"/>
            </a:endParaRPr>
          </a:p>
          <a:p>
            <a:pPr marL="12065" marR="5080" algn="just">
              <a:lnSpc>
                <a:spcPct val="100000"/>
              </a:lnSpc>
              <a:spcBef>
                <a:spcPts val="305"/>
              </a:spcBef>
              <a:tabLst>
                <a:tab pos="469265" algn="l"/>
              </a:tabLst>
            </a:pPr>
            <a:endParaRPr sz="2200" b="1" dirty="0">
              <a:solidFill>
                <a:srgbClr val="0000FF"/>
              </a:solidFill>
              <a:latin typeface="Times New Roman"/>
              <a:cs typeface="Times New Roman"/>
            </a:endParaRPr>
          </a:p>
          <a:p>
            <a:pPr marL="469265" indent="-456565" algn="just">
              <a:lnSpc>
                <a:spcPct val="100000"/>
              </a:lnSpc>
              <a:spcBef>
                <a:spcPts val="305"/>
              </a:spcBef>
              <a:buFont typeface="Wingdings"/>
              <a:buChar char=""/>
              <a:tabLst>
                <a:tab pos="469265" algn="l"/>
              </a:tabLst>
            </a:pPr>
            <a:r>
              <a:rPr sz="2200" b="1" dirty="0">
                <a:solidFill>
                  <a:srgbClr val="0000FF"/>
                </a:solidFill>
                <a:latin typeface="Times New Roman"/>
                <a:cs typeface="Times New Roman"/>
              </a:rPr>
              <a:t>Người</a:t>
            </a:r>
            <a:r>
              <a:rPr sz="2200" b="1" spc="490" dirty="0">
                <a:solidFill>
                  <a:srgbClr val="0000FF"/>
                </a:solidFill>
                <a:latin typeface="Times New Roman"/>
                <a:cs typeface="Times New Roman"/>
              </a:rPr>
              <a:t> </a:t>
            </a:r>
            <a:r>
              <a:rPr sz="2200" b="1" dirty="0">
                <a:solidFill>
                  <a:srgbClr val="0000FF"/>
                </a:solidFill>
                <a:latin typeface="Times New Roman"/>
                <a:cs typeface="Times New Roman"/>
              </a:rPr>
              <a:t>hưởng</a:t>
            </a:r>
            <a:r>
              <a:rPr sz="2200" b="1" spc="495" dirty="0">
                <a:solidFill>
                  <a:srgbClr val="0000FF"/>
                </a:solidFill>
                <a:latin typeface="Times New Roman"/>
                <a:cs typeface="Times New Roman"/>
              </a:rPr>
              <a:t> </a:t>
            </a:r>
            <a:r>
              <a:rPr sz="2200" b="1" dirty="0">
                <a:solidFill>
                  <a:srgbClr val="0000FF"/>
                </a:solidFill>
                <a:latin typeface="Times New Roman"/>
                <a:cs typeface="Times New Roman"/>
              </a:rPr>
              <a:t>trợ</a:t>
            </a:r>
            <a:r>
              <a:rPr sz="2200" b="1" spc="484" dirty="0">
                <a:solidFill>
                  <a:srgbClr val="0000FF"/>
                </a:solidFill>
                <a:latin typeface="Times New Roman"/>
                <a:cs typeface="Times New Roman"/>
              </a:rPr>
              <a:t> </a:t>
            </a:r>
            <a:r>
              <a:rPr sz="2200" b="1" dirty="0">
                <a:solidFill>
                  <a:srgbClr val="0000FF"/>
                </a:solidFill>
                <a:latin typeface="Times New Roman"/>
                <a:cs typeface="Times New Roman"/>
              </a:rPr>
              <a:t>cấp</a:t>
            </a:r>
            <a:r>
              <a:rPr sz="2200" b="1" spc="495" dirty="0">
                <a:solidFill>
                  <a:srgbClr val="0000FF"/>
                </a:solidFill>
                <a:latin typeface="Times New Roman"/>
                <a:cs typeface="Times New Roman"/>
              </a:rPr>
              <a:t> </a:t>
            </a:r>
            <a:r>
              <a:rPr sz="2200" b="1" dirty="0">
                <a:solidFill>
                  <a:srgbClr val="0000FF"/>
                </a:solidFill>
                <a:latin typeface="Times New Roman"/>
                <a:cs typeface="Times New Roman"/>
              </a:rPr>
              <a:t>HTXH</a:t>
            </a:r>
            <a:r>
              <a:rPr sz="2200" b="1" spc="480" dirty="0">
                <a:solidFill>
                  <a:srgbClr val="0000FF"/>
                </a:solidFill>
                <a:latin typeface="Times New Roman"/>
                <a:cs typeface="Times New Roman"/>
              </a:rPr>
              <a:t> </a:t>
            </a:r>
            <a:r>
              <a:rPr sz="2200" b="1" dirty="0">
                <a:solidFill>
                  <a:srgbClr val="0000FF"/>
                </a:solidFill>
                <a:latin typeface="Times New Roman"/>
                <a:cs typeface="Times New Roman"/>
              </a:rPr>
              <a:t>hằng</a:t>
            </a:r>
            <a:r>
              <a:rPr sz="2200" b="1" spc="495" dirty="0">
                <a:solidFill>
                  <a:srgbClr val="0000FF"/>
                </a:solidFill>
                <a:latin typeface="Times New Roman"/>
                <a:cs typeface="Times New Roman"/>
              </a:rPr>
              <a:t> </a:t>
            </a:r>
            <a:r>
              <a:rPr sz="2200" b="1" dirty="0">
                <a:solidFill>
                  <a:srgbClr val="0000FF"/>
                </a:solidFill>
                <a:latin typeface="Times New Roman"/>
                <a:cs typeface="Times New Roman"/>
              </a:rPr>
              <a:t>tháng</a:t>
            </a:r>
            <a:r>
              <a:rPr sz="2200" b="1" spc="495" dirty="0">
                <a:solidFill>
                  <a:srgbClr val="0000FF"/>
                </a:solidFill>
                <a:latin typeface="Times New Roman"/>
                <a:cs typeface="Times New Roman"/>
              </a:rPr>
              <a:t> </a:t>
            </a:r>
            <a:r>
              <a:rPr sz="2200" b="1" dirty="0" err="1">
                <a:solidFill>
                  <a:srgbClr val="0000FF"/>
                </a:solidFill>
                <a:latin typeface="Times New Roman"/>
                <a:cs typeface="Times New Roman"/>
              </a:rPr>
              <a:t>được</a:t>
            </a:r>
            <a:r>
              <a:rPr sz="2200" b="1" spc="475" dirty="0">
                <a:solidFill>
                  <a:srgbClr val="0000FF"/>
                </a:solidFill>
                <a:latin typeface="Times New Roman"/>
                <a:cs typeface="Times New Roman"/>
              </a:rPr>
              <a:t> </a:t>
            </a:r>
            <a:r>
              <a:rPr sz="2200" b="1" spc="-20" dirty="0" smtClean="0">
                <a:solidFill>
                  <a:srgbClr val="0000FF"/>
                </a:solidFill>
                <a:latin typeface="Times New Roman"/>
                <a:cs typeface="Times New Roman"/>
              </a:rPr>
              <a:t>NSNN</a:t>
            </a:r>
            <a:r>
              <a:rPr lang="en-US" sz="2200" b="1" spc="-20" dirty="0" smtClean="0">
                <a:solidFill>
                  <a:srgbClr val="0000FF"/>
                </a:solidFill>
                <a:latin typeface="Times New Roman"/>
                <a:cs typeface="Times New Roman"/>
              </a:rPr>
              <a:t> </a:t>
            </a:r>
            <a:r>
              <a:rPr sz="2200" b="1" dirty="0" err="1" smtClean="0">
                <a:solidFill>
                  <a:srgbClr val="0000FF"/>
                </a:solidFill>
                <a:latin typeface="Times New Roman"/>
                <a:cs typeface="Times New Roman"/>
              </a:rPr>
              <a:t>đóng</a:t>
            </a:r>
            <a:r>
              <a:rPr sz="2200" b="1" spc="-55" dirty="0" smtClean="0">
                <a:solidFill>
                  <a:srgbClr val="0000FF"/>
                </a:solidFill>
                <a:latin typeface="Times New Roman"/>
                <a:cs typeface="Times New Roman"/>
              </a:rPr>
              <a:t> </a:t>
            </a:r>
            <a:r>
              <a:rPr sz="2200" b="1" dirty="0">
                <a:solidFill>
                  <a:srgbClr val="FF0000"/>
                </a:solidFill>
                <a:latin typeface="Times New Roman"/>
                <a:cs typeface="Times New Roman"/>
              </a:rPr>
              <a:t>BHYT</a:t>
            </a:r>
            <a:r>
              <a:rPr sz="2200" b="1" dirty="0">
                <a:solidFill>
                  <a:srgbClr val="0000FF"/>
                </a:solidFill>
                <a:latin typeface="Times New Roman"/>
                <a:cs typeface="Times New Roman"/>
              </a:rPr>
              <a:t>;</a:t>
            </a:r>
            <a:r>
              <a:rPr sz="2200" b="1" spc="-20" dirty="0">
                <a:solidFill>
                  <a:srgbClr val="0000FF"/>
                </a:solidFill>
                <a:latin typeface="Times New Roman"/>
                <a:cs typeface="Times New Roman"/>
              </a:rPr>
              <a:t> </a:t>
            </a:r>
            <a:r>
              <a:rPr sz="2200" b="1" dirty="0">
                <a:solidFill>
                  <a:srgbClr val="0000FF"/>
                </a:solidFill>
                <a:latin typeface="Times New Roman"/>
                <a:cs typeface="Times New Roman"/>
              </a:rPr>
              <a:t>khi</a:t>
            </a:r>
            <a:r>
              <a:rPr sz="2200" b="1" spc="-35" dirty="0">
                <a:solidFill>
                  <a:srgbClr val="0000FF"/>
                </a:solidFill>
                <a:latin typeface="Times New Roman"/>
                <a:cs typeface="Times New Roman"/>
              </a:rPr>
              <a:t> </a:t>
            </a:r>
            <a:r>
              <a:rPr sz="2200" b="1" dirty="0">
                <a:solidFill>
                  <a:srgbClr val="0000FF"/>
                </a:solidFill>
                <a:latin typeface="Times New Roman"/>
                <a:cs typeface="Times New Roman"/>
              </a:rPr>
              <a:t>chết</a:t>
            </a:r>
            <a:r>
              <a:rPr sz="2200" b="1" spc="-40" dirty="0">
                <a:solidFill>
                  <a:srgbClr val="0000FF"/>
                </a:solidFill>
                <a:latin typeface="Times New Roman"/>
                <a:cs typeface="Times New Roman"/>
              </a:rPr>
              <a:t> </a:t>
            </a:r>
            <a:r>
              <a:rPr sz="2200" b="1" dirty="0">
                <a:solidFill>
                  <a:srgbClr val="0000FF"/>
                </a:solidFill>
                <a:latin typeface="Times New Roman"/>
                <a:cs typeface="Times New Roman"/>
              </a:rPr>
              <a:t>được</a:t>
            </a:r>
            <a:r>
              <a:rPr sz="2200" b="1" spc="-45" dirty="0">
                <a:solidFill>
                  <a:srgbClr val="0000FF"/>
                </a:solidFill>
                <a:latin typeface="Times New Roman"/>
                <a:cs typeface="Times New Roman"/>
              </a:rPr>
              <a:t> </a:t>
            </a:r>
            <a:r>
              <a:rPr sz="2200" b="1" dirty="0">
                <a:solidFill>
                  <a:srgbClr val="0000FF"/>
                </a:solidFill>
                <a:latin typeface="Times New Roman"/>
                <a:cs typeface="Times New Roman"/>
              </a:rPr>
              <a:t>hỗ</a:t>
            </a:r>
            <a:r>
              <a:rPr sz="2200" b="1" spc="-45" dirty="0">
                <a:solidFill>
                  <a:srgbClr val="0000FF"/>
                </a:solidFill>
                <a:latin typeface="Times New Roman"/>
                <a:cs typeface="Times New Roman"/>
              </a:rPr>
              <a:t> </a:t>
            </a:r>
            <a:r>
              <a:rPr sz="2200" b="1" dirty="0">
                <a:solidFill>
                  <a:srgbClr val="0000FF"/>
                </a:solidFill>
                <a:latin typeface="Times New Roman"/>
                <a:cs typeface="Times New Roman"/>
              </a:rPr>
              <a:t>trợ</a:t>
            </a:r>
            <a:r>
              <a:rPr sz="2200" b="1" spc="-25" dirty="0">
                <a:solidFill>
                  <a:srgbClr val="0000FF"/>
                </a:solidFill>
                <a:latin typeface="Times New Roman"/>
                <a:cs typeface="Times New Roman"/>
              </a:rPr>
              <a:t> </a:t>
            </a:r>
            <a:r>
              <a:rPr sz="2200" b="1" dirty="0">
                <a:solidFill>
                  <a:srgbClr val="FF0000"/>
                </a:solidFill>
                <a:latin typeface="Times New Roman"/>
                <a:cs typeface="Times New Roman"/>
              </a:rPr>
              <a:t>chi</a:t>
            </a:r>
            <a:r>
              <a:rPr sz="2200" b="1" spc="-45" dirty="0">
                <a:solidFill>
                  <a:srgbClr val="FF0000"/>
                </a:solidFill>
                <a:latin typeface="Times New Roman"/>
                <a:cs typeface="Times New Roman"/>
              </a:rPr>
              <a:t> </a:t>
            </a:r>
            <a:r>
              <a:rPr sz="2200" b="1" dirty="0">
                <a:solidFill>
                  <a:srgbClr val="FF0000"/>
                </a:solidFill>
                <a:latin typeface="Times New Roman"/>
                <a:cs typeface="Times New Roman"/>
              </a:rPr>
              <a:t>phí</a:t>
            </a:r>
            <a:r>
              <a:rPr sz="2200" b="1" spc="-35" dirty="0">
                <a:solidFill>
                  <a:srgbClr val="FF0000"/>
                </a:solidFill>
                <a:latin typeface="Times New Roman"/>
                <a:cs typeface="Times New Roman"/>
              </a:rPr>
              <a:t> </a:t>
            </a:r>
            <a:r>
              <a:rPr sz="2200" b="1" dirty="0">
                <a:solidFill>
                  <a:srgbClr val="FF0000"/>
                </a:solidFill>
                <a:latin typeface="Times New Roman"/>
                <a:cs typeface="Times New Roman"/>
              </a:rPr>
              <a:t>mai</a:t>
            </a:r>
            <a:r>
              <a:rPr sz="2200" b="1" spc="-20" dirty="0">
                <a:solidFill>
                  <a:srgbClr val="FF0000"/>
                </a:solidFill>
                <a:latin typeface="Times New Roman"/>
                <a:cs typeface="Times New Roman"/>
              </a:rPr>
              <a:t> </a:t>
            </a:r>
            <a:r>
              <a:rPr sz="2200" b="1" spc="-10" dirty="0">
                <a:solidFill>
                  <a:srgbClr val="FF0000"/>
                </a:solidFill>
                <a:latin typeface="Times New Roman"/>
                <a:cs typeface="Times New Roman"/>
              </a:rPr>
              <a:t>táng</a:t>
            </a:r>
            <a:r>
              <a:rPr sz="2200" b="1" spc="-10" dirty="0">
                <a:solidFill>
                  <a:srgbClr val="0000FF"/>
                </a:solidFill>
                <a:latin typeface="Times New Roman"/>
                <a:cs typeface="Times New Roman"/>
              </a:rPr>
              <a:t>.</a:t>
            </a:r>
            <a:endParaRPr sz="2200" b="1" dirty="0">
              <a:solidFill>
                <a:srgbClr val="0000FF"/>
              </a:solidFill>
              <a:latin typeface="Times New Roman"/>
              <a:cs typeface="Times New Roman"/>
            </a:endParaRPr>
          </a:p>
        </p:txBody>
      </p:sp>
    </p:spTree>
    <p:extLst>
      <p:ext uri="{BB962C8B-B14F-4D97-AF65-F5344CB8AC3E}">
        <p14:creationId xmlns:p14="http://schemas.microsoft.com/office/powerpoint/2010/main" val="161043247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a:spLocks noChangeArrowheads="1"/>
          </p:cNvSpPr>
          <p:nvPr/>
        </p:nvSpPr>
        <p:spPr bwMode="gray">
          <a:xfrm>
            <a:off x="634622" y="819378"/>
            <a:ext cx="5629611" cy="492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2600" b="1" dirty="0">
                <a:solidFill>
                  <a:srgbClr val="FF0000"/>
                </a:solidFill>
                <a:latin typeface="Times New Roman" pitchFamily="18" charset="0"/>
                <a:cs typeface="Times New Roman" pitchFamily="18" charset="0"/>
              </a:rPr>
              <a:t>7.</a:t>
            </a:r>
            <a:r>
              <a:rPr lang="en" altLang="en-US" sz="2600" b="1" dirty="0">
                <a:solidFill>
                  <a:srgbClr val="FF0000"/>
                </a:solidFill>
                <a:latin typeface="Times New Roman" pitchFamily="18" charset="0"/>
                <a:cs typeface="Times New Roman" pitchFamily="18" charset="0"/>
              </a:rPr>
              <a:t> TRỢ CẤP HƯU TRÍ XÃ HỘI (tt)</a:t>
            </a:r>
            <a:endParaRPr lang="en-US" altLang="en-US" sz="2600" b="1" dirty="0">
              <a:solidFill>
                <a:srgbClr val="FF0000"/>
              </a:solidFill>
              <a:latin typeface="Times New Roman" pitchFamily="18" charset="0"/>
              <a:cs typeface="Times New Roman" pitchFamily="18" charset="0"/>
            </a:endParaRPr>
          </a:p>
        </p:txBody>
      </p:sp>
      <p:sp>
        <p:nvSpPr>
          <p:cNvPr id="12" name="Rectangle 11"/>
          <p:cNvSpPr/>
          <p:nvPr/>
        </p:nvSpPr>
        <p:spPr>
          <a:xfrm>
            <a:off x="634622" y="334926"/>
            <a:ext cx="8728115" cy="523220"/>
          </a:xfrm>
          <a:prstGeom prst="rect">
            <a:avLst/>
          </a:prstGeom>
          <a:solidFill>
            <a:schemeClr val="bg1"/>
          </a:solidFill>
        </p:spPr>
        <p:txBody>
          <a:bodyPr wrap="square">
            <a:spAutoFit/>
          </a:bodyPr>
          <a:lstStyle/>
          <a:p>
            <a:pPr lvl="0">
              <a:defRPr/>
            </a:pPr>
            <a:r>
              <a:rPr lang="en-US" sz="2800" b="1" dirty="0">
                <a:solidFill>
                  <a:srgbClr val="080CB8"/>
                </a:solidFill>
                <a:latin typeface="Times New Roman" panose="02020603050405020304" pitchFamily="18" charset="0"/>
                <a:cs typeface="Times New Roman" panose="02020603050405020304" pitchFamily="18" charset="0"/>
              </a:rPr>
              <a:t>II. VỀ CÁC CHẾ ĐỘ, GIẢI QUYẾT CÁC CHẾ </a:t>
            </a:r>
            <a:r>
              <a:rPr lang="en-US" sz="2800" b="1" dirty="0" smtClean="0">
                <a:solidFill>
                  <a:srgbClr val="080CB8"/>
                </a:solidFill>
                <a:latin typeface="Times New Roman" panose="02020603050405020304" pitchFamily="18" charset="0"/>
                <a:cs typeface="Times New Roman" panose="02020603050405020304" pitchFamily="18" charset="0"/>
              </a:rPr>
              <a:t>ĐỘ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15" name="object 3"/>
          <p:cNvSpPr txBox="1"/>
          <p:nvPr/>
        </p:nvSpPr>
        <p:spPr>
          <a:xfrm>
            <a:off x="990357" y="1519249"/>
            <a:ext cx="10719862" cy="4795031"/>
          </a:xfrm>
          <a:prstGeom prst="rect">
            <a:avLst/>
          </a:prstGeom>
        </p:spPr>
        <p:txBody>
          <a:bodyPr vert="horz" wrap="square" lIns="0" tIns="12065" rIns="0" bIns="0" rtlCol="0">
            <a:spAutoFit/>
          </a:bodyPr>
          <a:lstStyle/>
          <a:p>
            <a:pPr marL="469265" lvl="1" indent="-456565" algn="just">
              <a:lnSpc>
                <a:spcPct val="100000"/>
              </a:lnSpc>
              <a:spcBef>
                <a:spcPts val="865"/>
              </a:spcBef>
              <a:buFont typeface="Wingdings"/>
              <a:buChar char=""/>
              <a:tabLst>
                <a:tab pos="469265" algn="l"/>
              </a:tabLst>
            </a:pPr>
            <a:r>
              <a:rPr sz="2200" b="1" i="1" dirty="0" err="1" smtClean="0">
                <a:solidFill>
                  <a:srgbClr val="0000FF"/>
                </a:solidFill>
                <a:latin typeface="Times New Roman"/>
                <a:cs typeface="Times New Roman"/>
              </a:rPr>
              <a:t>Chính</a:t>
            </a:r>
            <a:r>
              <a:rPr sz="2200" b="1" i="1" spc="-40" dirty="0" smtClean="0">
                <a:solidFill>
                  <a:srgbClr val="0000FF"/>
                </a:solidFill>
                <a:latin typeface="Times New Roman"/>
                <a:cs typeface="Times New Roman"/>
              </a:rPr>
              <a:t> </a:t>
            </a:r>
            <a:r>
              <a:rPr sz="2200" b="1" i="1" dirty="0">
                <a:solidFill>
                  <a:srgbClr val="0000FF"/>
                </a:solidFill>
                <a:latin typeface="Times New Roman"/>
                <a:cs typeface="Times New Roman"/>
              </a:rPr>
              <a:t>sách</a:t>
            </a:r>
            <a:r>
              <a:rPr sz="2200" b="1" i="1" spc="-35" dirty="0">
                <a:solidFill>
                  <a:srgbClr val="0000FF"/>
                </a:solidFill>
                <a:latin typeface="Times New Roman"/>
                <a:cs typeface="Times New Roman"/>
              </a:rPr>
              <a:t> </a:t>
            </a:r>
            <a:r>
              <a:rPr sz="2200" b="1" i="1" dirty="0">
                <a:solidFill>
                  <a:srgbClr val="0000FF"/>
                </a:solidFill>
                <a:latin typeface="Times New Roman"/>
                <a:cs typeface="Times New Roman"/>
              </a:rPr>
              <a:t>liên</a:t>
            </a:r>
            <a:r>
              <a:rPr sz="2200" b="1" i="1" spc="-35" dirty="0">
                <a:solidFill>
                  <a:srgbClr val="0000FF"/>
                </a:solidFill>
                <a:latin typeface="Times New Roman"/>
                <a:cs typeface="Times New Roman"/>
              </a:rPr>
              <a:t> </a:t>
            </a:r>
            <a:r>
              <a:rPr sz="2200" b="1" i="1" dirty="0" err="1">
                <a:solidFill>
                  <a:srgbClr val="0000FF"/>
                </a:solidFill>
                <a:latin typeface="Times New Roman"/>
                <a:cs typeface="Times New Roman"/>
              </a:rPr>
              <a:t>kết</a:t>
            </a:r>
            <a:r>
              <a:rPr sz="2200" b="1" i="1" spc="-40" dirty="0">
                <a:solidFill>
                  <a:srgbClr val="0000FF"/>
                </a:solidFill>
                <a:latin typeface="Times New Roman"/>
                <a:cs typeface="Times New Roman"/>
              </a:rPr>
              <a:t> </a:t>
            </a:r>
            <a:r>
              <a:rPr sz="2200" b="1" i="1" spc="-20" dirty="0" err="1" smtClean="0">
                <a:solidFill>
                  <a:srgbClr val="0000FF"/>
                </a:solidFill>
                <a:latin typeface="Times New Roman"/>
                <a:cs typeface="Times New Roman"/>
              </a:rPr>
              <a:t>tầng</a:t>
            </a:r>
            <a:r>
              <a:rPr sz="2200" b="1" i="1" spc="-20" dirty="0" smtClean="0">
                <a:solidFill>
                  <a:srgbClr val="0000FF"/>
                </a:solidFill>
                <a:latin typeface="Times New Roman"/>
                <a:cs typeface="Times New Roman"/>
              </a:rPr>
              <a:t>:</a:t>
            </a:r>
            <a:r>
              <a:rPr lang="en-US" sz="2200" b="1" i="1" spc="-20" dirty="0" smtClean="0">
                <a:solidFill>
                  <a:srgbClr val="0000FF"/>
                </a:solidFill>
                <a:latin typeface="Times New Roman"/>
                <a:cs typeface="Times New Roman"/>
              </a:rPr>
              <a:t> </a:t>
            </a:r>
            <a:r>
              <a:rPr lang="en-US" sz="2200" b="1" dirty="0" err="1" smtClean="0">
                <a:solidFill>
                  <a:srgbClr val="FF0000"/>
                </a:solidFill>
                <a:latin typeface="Times New Roman"/>
                <a:cs typeface="Times New Roman"/>
              </a:rPr>
              <a:t>cho</a:t>
            </a:r>
            <a:r>
              <a:rPr lang="en-US" sz="2200" b="1" dirty="0" smtClean="0">
                <a:solidFill>
                  <a:srgbClr val="FF0000"/>
                </a:solidFill>
                <a:latin typeface="Times New Roman"/>
                <a:cs typeface="Times New Roman"/>
              </a:rPr>
              <a:t> </a:t>
            </a:r>
            <a:r>
              <a:rPr lang="en-US" sz="2200" b="1" dirty="0" err="1" smtClean="0">
                <a:solidFill>
                  <a:srgbClr val="FF0000"/>
                </a:solidFill>
                <a:latin typeface="Times New Roman"/>
                <a:cs typeface="Times New Roman"/>
              </a:rPr>
              <a:t>n</a:t>
            </a:r>
            <a:r>
              <a:rPr lang="en-US" sz="2200" b="1" dirty="0" err="1" smtClean="0">
                <a:solidFill>
                  <a:srgbClr val="FF0000"/>
                </a:solidFill>
                <a:latin typeface="Times New Roman" panose="02020603050405020304" pitchFamily="18" charset="0"/>
                <a:cs typeface="Times New Roman" panose="02020603050405020304" pitchFamily="18" charset="0"/>
              </a:rPr>
              <a:t>gười</a:t>
            </a:r>
            <a:r>
              <a:rPr lang="en-US" sz="2200" b="1" dirty="0" smtClean="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không</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đủ</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điều</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kiện</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hưởng</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lương</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hưu</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và</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chưa</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đủ</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tuổi</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hưởng</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hưu</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trí</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xã</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hội</a:t>
            </a:r>
            <a:r>
              <a:rPr lang="en-US" sz="2200" b="1" dirty="0">
                <a:solidFill>
                  <a:srgbClr val="FF0000"/>
                </a:solidFill>
                <a:latin typeface="Times New Roman" panose="02020603050405020304" pitchFamily="18" charset="0"/>
                <a:cs typeface="Times New Roman" panose="02020603050405020304" pitchFamily="18" charset="0"/>
              </a:rPr>
              <a:t> </a:t>
            </a:r>
            <a:r>
              <a:rPr lang="en" sz="2200" b="1" dirty="0">
                <a:solidFill>
                  <a:srgbClr val="0000FF"/>
                </a:solidFill>
                <a:latin typeface="Times New Roman" panose="02020603050405020304" pitchFamily="18" charset="0"/>
                <a:cs typeface="Times New Roman" panose="02020603050405020304" pitchFamily="18" charset="0"/>
              </a:rPr>
              <a:t>(</a:t>
            </a:r>
            <a:r>
              <a:rPr lang="en-US" sz="2200" b="1" dirty="0" err="1">
                <a:solidFill>
                  <a:srgbClr val="0000FF"/>
                </a:solidFill>
                <a:latin typeface="Times New Roman" panose="02020603050405020304" pitchFamily="18" charset="0"/>
                <a:cs typeface="Times New Roman" panose="02020603050405020304" pitchFamily="18" charset="0"/>
              </a:rPr>
              <a:t>Điều</a:t>
            </a:r>
            <a:r>
              <a:rPr lang="en-US" sz="2200" b="1" dirty="0">
                <a:solidFill>
                  <a:srgbClr val="0000FF"/>
                </a:solidFill>
                <a:latin typeface="Times New Roman" panose="02020603050405020304" pitchFamily="18" charset="0"/>
                <a:cs typeface="Times New Roman" panose="02020603050405020304" pitchFamily="18" charset="0"/>
              </a:rPr>
              <a:t> 23):</a:t>
            </a:r>
            <a:r>
              <a:rPr lang="vi-VN" sz="2200" b="1" dirty="0">
                <a:solidFill>
                  <a:srgbClr val="0000FF"/>
                </a:solidFill>
                <a:latin typeface="Times New Roman" panose="02020603050405020304" pitchFamily="18" charset="0"/>
                <a:cs typeface="Times New Roman" panose="02020603050405020304" pitchFamily="18" charset="0"/>
              </a:rPr>
              <a:t> </a:t>
            </a:r>
          </a:p>
          <a:p>
            <a:pPr marL="12700" lvl="1" algn="just">
              <a:lnSpc>
                <a:spcPct val="100000"/>
              </a:lnSpc>
              <a:spcBef>
                <a:spcPts val="865"/>
              </a:spcBef>
              <a:tabLst>
                <a:tab pos="469265" algn="l"/>
              </a:tabLst>
            </a:pPr>
            <a:endParaRPr sz="2200" dirty="0">
              <a:latin typeface="Times New Roman"/>
              <a:cs typeface="Times New Roman"/>
            </a:endParaRPr>
          </a:p>
          <a:p>
            <a:pPr marL="468630" marR="5080" indent="-456565" algn="just">
              <a:lnSpc>
                <a:spcPct val="110000"/>
              </a:lnSpc>
              <a:spcBef>
                <a:spcPts val="600"/>
              </a:spcBef>
              <a:buFont typeface="Wingdings"/>
              <a:buChar char=""/>
              <a:tabLst>
                <a:tab pos="469900" algn="l"/>
              </a:tabLst>
            </a:pPr>
            <a:r>
              <a:rPr sz="2200" b="1" dirty="0">
                <a:solidFill>
                  <a:srgbClr val="0000FF"/>
                </a:solidFill>
                <a:latin typeface="Times New Roman"/>
                <a:cs typeface="Times New Roman"/>
              </a:rPr>
              <a:t>NLĐ</a:t>
            </a:r>
            <a:r>
              <a:rPr sz="2200" b="1" spc="375" dirty="0">
                <a:solidFill>
                  <a:srgbClr val="0000FF"/>
                </a:solidFill>
                <a:latin typeface="Times New Roman"/>
                <a:cs typeface="Times New Roman"/>
              </a:rPr>
              <a:t> </a:t>
            </a:r>
            <a:r>
              <a:rPr sz="2200" b="1" dirty="0">
                <a:solidFill>
                  <a:srgbClr val="FF0000"/>
                </a:solidFill>
                <a:latin typeface="Times New Roman"/>
                <a:cs typeface="Times New Roman"/>
              </a:rPr>
              <a:t>đến</a:t>
            </a:r>
            <a:r>
              <a:rPr sz="2200" b="1" spc="385" dirty="0">
                <a:solidFill>
                  <a:srgbClr val="FF0000"/>
                </a:solidFill>
                <a:latin typeface="Times New Roman"/>
                <a:cs typeface="Times New Roman"/>
              </a:rPr>
              <a:t> </a:t>
            </a:r>
            <a:r>
              <a:rPr sz="2200" b="1" dirty="0">
                <a:solidFill>
                  <a:srgbClr val="FF0000"/>
                </a:solidFill>
                <a:latin typeface="Times New Roman"/>
                <a:cs typeface="Times New Roman"/>
              </a:rPr>
              <a:t>tuổi</a:t>
            </a:r>
            <a:r>
              <a:rPr sz="2200" b="1" spc="390" dirty="0">
                <a:solidFill>
                  <a:srgbClr val="FF0000"/>
                </a:solidFill>
                <a:latin typeface="Times New Roman"/>
                <a:cs typeface="Times New Roman"/>
              </a:rPr>
              <a:t> </a:t>
            </a:r>
            <a:r>
              <a:rPr sz="2200" b="1" dirty="0">
                <a:solidFill>
                  <a:srgbClr val="FF0000"/>
                </a:solidFill>
                <a:latin typeface="Times New Roman"/>
                <a:cs typeface="Times New Roman"/>
              </a:rPr>
              <a:t>nghỉ</a:t>
            </a:r>
            <a:r>
              <a:rPr sz="2200" b="1" spc="385" dirty="0">
                <a:solidFill>
                  <a:srgbClr val="FF0000"/>
                </a:solidFill>
                <a:latin typeface="Times New Roman"/>
                <a:cs typeface="Times New Roman"/>
              </a:rPr>
              <a:t> </a:t>
            </a:r>
            <a:r>
              <a:rPr sz="2200" b="1" dirty="0">
                <a:solidFill>
                  <a:srgbClr val="FF0000"/>
                </a:solidFill>
                <a:latin typeface="Times New Roman"/>
                <a:cs typeface="Times New Roman"/>
              </a:rPr>
              <a:t>hưu</a:t>
            </a:r>
            <a:r>
              <a:rPr sz="2200" b="1" spc="370" dirty="0">
                <a:solidFill>
                  <a:srgbClr val="FF0000"/>
                </a:solidFill>
                <a:latin typeface="Times New Roman"/>
                <a:cs typeface="Times New Roman"/>
              </a:rPr>
              <a:t> </a:t>
            </a:r>
            <a:r>
              <a:rPr sz="2200" b="1" dirty="0">
                <a:solidFill>
                  <a:srgbClr val="0000FF"/>
                </a:solidFill>
                <a:latin typeface="Times New Roman"/>
                <a:cs typeface="Times New Roman"/>
              </a:rPr>
              <a:t>mà</a:t>
            </a:r>
            <a:r>
              <a:rPr sz="2200" b="1" spc="375" dirty="0">
                <a:solidFill>
                  <a:srgbClr val="0000FF"/>
                </a:solidFill>
                <a:latin typeface="Times New Roman"/>
                <a:cs typeface="Times New Roman"/>
              </a:rPr>
              <a:t> </a:t>
            </a:r>
            <a:r>
              <a:rPr sz="2200" b="1" dirty="0">
                <a:solidFill>
                  <a:srgbClr val="0000FF"/>
                </a:solidFill>
                <a:latin typeface="Times New Roman"/>
                <a:cs typeface="Times New Roman"/>
              </a:rPr>
              <a:t>chưa</a:t>
            </a:r>
            <a:r>
              <a:rPr sz="2200" b="1" spc="375" dirty="0">
                <a:solidFill>
                  <a:srgbClr val="0000FF"/>
                </a:solidFill>
                <a:latin typeface="Times New Roman"/>
                <a:cs typeface="Times New Roman"/>
              </a:rPr>
              <a:t> </a:t>
            </a:r>
            <a:r>
              <a:rPr sz="2200" b="1" dirty="0">
                <a:solidFill>
                  <a:srgbClr val="0000FF"/>
                </a:solidFill>
                <a:latin typeface="Times New Roman"/>
                <a:cs typeface="Times New Roman"/>
              </a:rPr>
              <a:t>đủ</a:t>
            </a:r>
            <a:r>
              <a:rPr sz="2200" b="1" spc="370" dirty="0">
                <a:solidFill>
                  <a:srgbClr val="0000FF"/>
                </a:solidFill>
                <a:latin typeface="Times New Roman"/>
                <a:cs typeface="Times New Roman"/>
              </a:rPr>
              <a:t> </a:t>
            </a:r>
            <a:r>
              <a:rPr sz="2200" b="1" dirty="0">
                <a:solidFill>
                  <a:srgbClr val="0000FF"/>
                </a:solidFill>
                <a:latin typeface="Times New Roman"/>
                <a:cs typeface="Times New Roman"/>
              </a:rPr>
              <a:t>điều</a:t>
            </a:r>
            <a:r>
              <a:rPr sz="2200" b="1" spc="380" dirty="0">
                <a:solidFill>
                  <a:srgbClr val="0000FF"/>
                </a:solidFill>
                <a:latin typeface="Times New Roman"/>
                <a:cs typeface="Times New Roman"/>
              </a:rPr>
              <a:t> </a:t>
            </a:r>
            <a:r>
              <a:rPr sz="2200" b="1" dirty="0" err="1">
                <a:solidFill>
                  <a:srgbClr val="0000FF"/>
                </a:solidFill>
                <a:latin typeface="Times New Roman"/>
                <a:cs typeface="Times New Roman"/>
              </a:rPr>
              <a:t>kiện</a:t>
            </a:r>
            <a:r>
              <a:rPr sz="2200" b="1" spc="370" dirty="0">
                <a:solidFill>
                  <a:srgbClr val="0000FF"/>
                </a:solidFill>
                <a:latin typeface="Times New Roman"/>
                <a:cs typeface="Times New Roman"/>
              </a:rPr>
              <a:t> </a:t>
            </a:r>
            <a:r>
              <a:rPr sz="2200" b="1" spc="-10" dirty="0" err="1" smtClean="0">
                <a:solidFill>
                  <a:srgbClr val="0000FF"/>
                </a:solidFill>
                <a:latin typeface="Times New Roman"/>
                <a:cs typeface="Times New Roman"/>
              </a:rPr>
              <a:t>hưởng</a:t>
            </a:r>
            <a:r>
              <a:rPr lang="en-US" sz="2200" b="1" spc="-10" dirty="0">
                <a:solidFill>
                  <a:srgbClr val="0000FF"/>
                </a:solidFill>
                <a:latin typeface="Times New Roman"/>
                <a:cs typeface="Times New Roman"/>
              </a:rPr>
              <a:t> </a:t>
            </a:r>
            <a:r>
              <a:rPr sz="2200" b="1" dirty="0" err="1" smtClean="0">
                <a:solidFill>
                  <a:srgbClr val="0000FF"/>
                </a:solidFill>
                <a:latin typeface="Times New Roman"/>
                <a:cs typeface="Times New Roman"/>
              </a:rPr>
              <a:t>lương</a:t>
            </a:r>
            <a:r>
              <a:rPr sz="2200" b="1" spc="145" dirty="0" smtClean="0">
                <a:solidFill>
                  <a:srgbClr val="0000FF"/>
                </a:solidFill>
                <a:latin typeface="Times New Roman"/>
                <a:cs typeface="Times New Roman"/>
              </a:rPr>
              <a:t> </a:t>
            </a:r>
            <a:r>
              <a:rPr sz="2200" b="1" dirty="0">
                <a:solidFill>
                  <a:srgbClr val="0000FF"/>
                </a:solidFill>
                <a:latin typeface="Times New Roman"/>
                <a:cs typeface="Times New Roman"/>
              </a:rPr>
              <a:t>hưu</a:t>
            </a:r>
            <a:r>
              <a:rPr sz="2200" b="1" spc="140" dirty="0">
                <a:solidFill>
                  <a:srgbClr val="0000FF"/>
                </a:solidFill>
                <a:latin typeface="Times New Roman"/>
                <a:cs typeface="Times New Roman"/>
              </a:rPr>
              <a:t> </a:t>
            </a:r>
            <a:r>
              <a:rPr sz="2200" b="1" dirty="0">
                <a:solidFill>
                  <a:srgbClr val="0000FF"/>
                </a:solidFill>
                <a:latin typeface="Times New Roman"/>
                <a:cs typeface="Times New Roman"/>
              </a:rPr>
              <a:t>và</a:t>
            </a:r>
            <a:r>
              <a:rPr sz="2200" b="1" spc="120" dirty="0">
                <a:solidFill>
                  <a:srgbClr val="0000FF"/>
                </a:solidFill>
                <a:latin typeface="Times New Roman"/>
                <a:cs typeface="Times New Roman"/>
              </a:rPr>
              <a:t> </a:t>
            </a:r>
            <a:r>
              <a:rPr sz="2200" b="1" dirty="0">
                <a:solidFill>
                  <a:srgbClr val="0000FF"/>
                </a:solidFill>
                <a:latin typeface="Times New Roman"/>
                <a:cs typeface="Times New Roman"/>
              </a:rPr>
              <a:t>chưa</a:t>
            </a:r>
            <a:r>
              <a:rPr sz="2200" b="1" spc="130" dirty="0">
                <a:solidFill>
                  <a:srgbClr val="0000FF"/>
                </a:solidFill>
                <a:latin typeface="Times New Roman"/>
                <a:cs typeface="Times New Roman"/>
              </a:rPr>
              <a:t> </a:t>
            </a:r>
            <a:r>
              <a:rPr sz="2200" b="1" dirty="0">
                <a:solidFill>
                  <a:srgbClr val="0000FF"/>
                </a:solidFill>
                <a:latin typeface="Times New Roman"/>
                <a:cs typeface="Times New Roman"/>
              </a:rPr>
              <a:t>đủ</a:t>
            </a:r>
            <a:r>
              <a:rPr sz="2200" b="1" spc="140" dirty="0">
                <a:solidFill>
                  <a:srgbClr val="0000FF"/>
                </a:solidFill>
                <a:latin typeface="Times New Roman"/>
                <a:cs typeface="Times New Roman"/>
              </a:rPr>
              <a:t> </a:t>
            </a:r>
            <a:r>
              <a:rPr sz="2200" b="1" dirty="0">
                <a:solidFill>
                  <a:srgbClr val="0000FF"/>
                </a:solidFill>
                <a:latin typeface="Times New Roman"/>
                <a:cs typeface="Times New Roman"/>
              </a:rPr>
              <a:t>tuổi</a:t>
            </a:r>
            <a:r>
              <a:rPr sz="2200" b="1" spc="135" dirty="0">
                <a:solidFill>
                  <a:srgbClr val="0000FF"/>
                </a:solidFill>
                <a:latin typeface="Times New Roman"/>
                <a:cs typeface="Times New Roman"/>
              </a:rPr>
              <a:t> </a:t>
            </a:r>
            <a:r>
              <a:rPr sz="2200" b="1" dirty="0">
                <a:solidFill>
                  <a:srgbClr val="0000FF"/>
                </a:solidFill>
                <a:latin typeface="Times New Roman"/>
                <a:cs typeface="Times New Roman"/>
              </a:rPr>
              <a:t>hưởng</a:t>
            </a:r>
            <a:r>
              <a:rPr sz="2200" b="1" spc="140" dirty="0">
                <a:solidFill>
                  <a:srgbClr val="0000FF"/>
                </a:solidFill>
                <a:latin typeface="Times New Roman"/>
                <a:cs typeface="Times New Roman"/>
              </a:rPr>
              <a:t> </a:t>
            </a:r>
            <a:r>
              <a:rPr sz="2200" b="1" dirty="0">
                <a:solidFill>
                  <a:srgbClr val="0000FF"/>
                </a:solidFill>
                <a:latin typeface="Times New Roman"/>
                <a:cs typeface="Times New Roman"/>
              </a:rPr>
              <a:t>trợ</a:t>
            </a:r>
            <a:r>
              <a:rPr sz="2200" b="1" spc="135" dirty="0">
                <a:solidFill>
                  <a:srgbClr val="0000FF"/>
                </a:solidFill>
                <a:latin typeface="Times New Roman"/>
                <a:cs typeface="Times New Roman"/>
              </a:rPr>
              <a:t> </a:t>
            </a:r>
            <a:r>
              <a:rPr sz="2200" b="1" dirty="0">
                <a:solidFill>
                  <a:srgbClr val="0000FF"/>
                </a:solidFill>
                <a:latin typeface="Times New Roman"/>
                <a:cs typeface="Times New Roman"/>
              </a:rPr>
              <a:t>cấp</a:t>
            </a:r>
            <a:r>
              <a:rPr sz="2200" b="1" spc="140" dirty="0">
                <a:solidFill>
                  <a:srgbClr val="0000FF"/>
                </a:solidFill>
                <a:latin typeface="Times New Roman"/>
                <a:cs typeface="Times New Roman"/>
              </a:rPr>
              <a:t> </a:t>
            </a:r>
            <a:r>
              <a:rPr sz="2200" b="1" dirty="0">
                <a:solidFill>
                  <a:srgbClr val="0000FF"/>
                </a:solidFill>
                <a:latin typeface="Times New Roman"/>
                <a:cs typeface="Times New Roman"/>
              </a:rPr>
              <a:t>hưu</a:t>
            </a:r>
            <a:r>
              <a:rPr sz="2200" b="1" spc="140" dirty="0">
                <a:solidFill>
                  <a:srgbClr val="0000FF"/>
                </a:solidFill>
                <a:latin typeface="Times New Roman"/>
                <a:cs typeface="Times New Roman"/>
              </a:rPr>
              <a:t> </a:t>
            </a:r>
            <a:r>
              <a:rPr sz="2200" b="1" dirty="0">
                <a:solidFill>
                  <a:srgbClr val="0000FF"/>
                </a:solidFill>
                <a:latin typeface="Times New Roman"/>
                <a:cs typeface="Times New Roman"/>
              </a:rPr>
              <a:t>trí</a:t>
            </a:r>
            <a:r>
              <a:rPr sz="2200" b="1" spc="135" dirty="0">
                <a:solidFill>
                  <a:srgbClr val="0000FF"/>
                </a:solidFill>
                <a:latin typeface="Times New Roman"/>
                <a:cs typeface="Times New Roman"/>
              </a:rPr>
              <a:t> </a:t>
            </a:r>
            <a:r>
              <a:rPr sz="2200" b="1" dirty="0">
                <a:solidFill>
                  <a:srgbClr val="0000FF"/>
                </a:solidFill>
                <a:latin typeface="Times New Roman"/>
                <a:cs typeface="Times New Roman"/>
              </a:rPr>
              <a:t>xã</a:t>
            </a:r>
            <a:r>
              <a:rPr sz="2200" b="1" spc="130" dirty="0">
                <a:solidFill>
                  <a:srgbClr val="0000FF"/>
                </a:solidFill>
                <a:latin typeface="Times New Roman"/>
                <a:cs typeface="Times New Roman"/>
              </a:rPr>
              <a:t> </a:t>
            </a:r>
            <a:r>
              <a:rPr sz="2200" b="1" spc="-25" dirty="0" err="1">
                <a:solidFill>
                  <a:srgbClr val="0000FF"/>
                </a:solidFill>
                <a:latin typeface="Times New Roman"/>
                <a:cs typeface="Times New Roman"/>
              </a:rPr>
              <a:t>hội</a:t>
            </a:r>
            <a:r>
              <a:rPr sz="2200" b="1" spc="-25" dirty="0">
                <a:solidFill>
                  <a:srgbClr val="0000FF"/>
                </a:solidFill>
                <a:latin typeface="Times New Roman"/>
                <a:cs typeface="Times New Roman"/>
              </a:rPr>
              <a:t> </a:t>
            </a:r>
            <a:r>
              <a:rPr sz="2200" b="1" dirty="0" err="1" smtClean="0">
                <a:solidFill>
                  <a:srgbClr val="0000FF"/>
                </a:solidFill>
                <a:latin typeface="Times New Roman"/>
                <a:cs typeface="Times New Roman"/>
              </a:rPr>
              <a:t>thì</a:t>
            </a:r>
            <a:r>
              <a:rPr sz="2200" b="1" spc="-25" dirty="0" smtClean="0">
                <a:solidFill>
                  <a:srgbClr val="0000FF"/>
                </a:solidFill>
                <a:latin typeface="Times New Roman"/>
                <a:cs typeface="Times New Roman"/>
              </a:rPr>
              <a:t> </a:t>
            </a:r>
            <a:r>
              <a:rPr sz="2200" b="1" dirty="0">
                <a:solidFill>
                  <a:srgbClr val="0000FF"/>
                </a:solidFill>
                <a:latin typeface="Times New Roman"/>
                <a:cs typeface="Times New Roman"/>
              </a:rPr>
              <a:t>có</a:t>
            </a:r>
            <a:r>
              <a:rPr sz="2200" b="1" spc="-35" dirty="0">
                <a:solidFill>
                  <a:srgbClr val="0000FF"/>
                </a:solidFill>
                <a:latin typeface="Times New Roman"/>
                <a:cs typeface="Times New Roman"/>
              </a:rPr>
              <a:t> </a:t>
            </a:r>
            <a:r>
              <a:rPr sz="2200" b="1" dirty="0">
                <a:solidFill>
                  <a:srgbClr val="0000FF"/>
                </a:solidFill>
                <a:latin typeface="Times New Roman"/>
                <a:cs typeface="Times New Roman"/>
              </a:rPr>
              <a:t>thể</a:t>
            </a:r>
            <a:r>
              <a:rPr sz="2200" b="1" spc="-30" dirty="0">
                <a:solidFill>
                  <a:srgbClr val="0000FF"/>
                </a:solidFill>
                <a:latin typeface="Times New Roman"/>
                <a:cs typeface="Times New Roman"/>
              </a:rPr>
              <a:t> </a:t>
            </a:r>
            <a:r>
              <a:rPr sz="2200" b="1" dirty="0">
                <a:solidFill>
                  <a:srgbClr val="0000FF"/>
                </a:solidFill>
                <a:latin typeface="Times New Roman"/>
                <a:cs typeface="Times New Roman"/>
              </a:rPr>
              <a:t>lựa</a:t>
            </a:r>
            <a:r>
              <a:rPr sz="2200" b="1" spc="-35" dirty="0">
                <a:solidFill>
                  <a:srgbClr val="0000FF"/>
                </a:solidFill>
                <a:latin typeface="Times New Roman"/>
                <a:cs typeface="Times New Roman"/>
              </a:rPr>
              <a:t> </a:t>
            </a:r>
            <a:r>
              <a:rPr sz="2200" b="1" dirty="0">
                <a:solidFill>
                  <a:srgbClr val="0000FF"/>
                </a:solidFill>
                <a:latin typeface="Times New Roman"/>
                <a:cs typeface="Times New Roman"/>
              </a:rPr>
              <a:t>chọn</a:t>
            </a:r>
            <a:r>
              <a:rPr sz="2200" b="1" spc="-30" dirty="0">
                <a:solidFill>
                  <a:srgbClr val="0000FF"/>
                </a:solidFill>
                <a:latin typeface="Times New Roman"/>
                <a:cs typeface="Times New Roman"/>
              </a:rPr>
              <a:t> </a:t>
            </a:r>
            <a:r>
              <a:rPr sz="2200" b="1" dirty="0">
                <a:solidFill>
                  <a:srgbClr val="0000FF"/>
                </a:solidFill>
                <a:latin typeface="Times New Roman"/>
                <a:cs typeface="Times New Roman"/>
              </a:rPr>
              <a:t>hưởng</a:t>
            </a:r>
            <a:r>
              <a:rPr sz="2200" b="1" spc="-40" dirty="0">
                <a:solidFill>
                  <a:srgbClr val="0000FF"/>
                </a:solidFill>
                <a:latin typeface="Times New Roman"/>
                <a:cs typeface="Times New Roman"/>
              </a:rPr>
              <a:t> </a:t>
            </a:r>
            <a:r>
              <a:rPr sz="2200" b="1" dirty="0">
                <a:solidFill>
                  <a:srgbClr val="FF0000"/>
                </a:solidFill>
                <a:latin typeface="Times New Roman"/>
                <a:cs typeface="Times New Roman"/>
              </a:rPr>
              <a:t>trợ</a:t>
            </a:r>
            <a:r>
              <a:rPr sz="2200" b="1" spc="-30" dirty="0">
                <a:solidFill>
                  <a:srgbClr val="FF0000"/>
                </a:solidFill>
                <a:latin typeface="Times New Roman"/>
                <a:cs typeface="Times New Roman"/>
              </a:rPr>
              <a:t> </a:t>
            </a:r>
            <a:r>
              <a:rPr sz="2200" b="1" dirty="0">
                <a:solidFill>
                  <a:srgbClr val="FF0000"/>
                </a:solidFill>
                <a:latin typeface="Times New Roman"/>
                <a:cs typeface="Times New Roman"/>
              </a:rPr>
              <a:t>cấp</a:t>
            </a:r>
            <a:r>
              <a:rPr sz="2200" b="1" spc="-20" dirty="0">
                <a:solidFill>
                  <a:srgbClr val="FF0000"/>
                </a:solidFill>
                <a:latin typeface="Times New Roman"/>
                <a:cs typeface="Times New Roman"/>
              </a:rPr>
              <a:t> </a:t>
            </a:r>
            <a:r>
              <a:rPr sz="2200" b="1" dirty="0">
                <a:solidFill>
                  <a:srgbClr val="FF0000"/>
                </a:solidFill>
                <a:latin typeface="Times New Roman"/>
                <a:cs typeface="Times New Roman"/>
              </a:rPr>
              <a:t>hằng</a:t>
            </a:r>
            <a:r>
              <a:rPr sz="2200" b="1" spc="-35" dirty="0">
                <a:solidFill>
                  <a:srgbClr val="FF0000"/>
                </a:solidFill>
                <a:latin typeface="Times New Roman"/>
                <a:cs typeface="Times New Roman"/>
              </a:rPr>
              <a:t> </a:t>
            </a:r>
            <a:r>
              <a:rPr sz="2200" b="1" spc="-10" dirty="0" err="1">
                <a:solidFill>
                  <a:srgbClr val="FF0000"/>
                </a:solidFill>
                <a:latin typeface="Times New Roman"/>
                <a:cs typeface="Times New Roman"/>
              </a:rPr>
              <a:t>tháng</a:t>
            </a:r>
            <a:r>
              <a:rPr sz="2200" b="1" spc="-10" dirty="0" smtClean="0">
                <a:solidFill>
                  <a:srgbClr val="0000FF"/>
                </a:solidFill>
                <a:latin typeface="Times New Roman"/>
                <a:cs typeface="Times New Roman"/>
              </a:rPr>
              <a:t>.</a:t>
            </a:r>
            <a:endParaRPr lang="en-US" sz="2200" b="1" spc="-10" dirty="0" smtClean="0">
              <a:solidFill>
                <a:srgbClr val="0000FF"/>
              </a:solidFill>
              <a:latin typeface="Times New Roman"/>
              <a:cs typeface="Times New Roman"/>
            </a:endParaRPr>
          </a:p>
          <a:p>
            <a:pPr marL="468630" marR="5080" indent="-456565" algn="just">
              <a:lnSpc>
                <a:spcPct val="110100"/>
              </a:lnSpc>
              <a:spcBef>
                <a:spcPts val="595"/>
              </a:spcBef>
              <a:buFont typeface="Wingdings"/>
              <a:buChar char=""/>
              <a:tabLst>
                <a:tab pos="469900" algn="l"/>
              </a:tabLst>
            </a:pPr>
            <a:r>
              <a:rPr sz="2200" b="1" dirty="0" err="1" smtClean="0">
                <a:solidFill>
                  <a:srgbClr val="0000FF"/>
                </a:solidFill>
                <a:latin typeface="Times New Roman"/>
                <a:cs typeface="Times New Roman"/>
              </a:rPr>
              <a:t>Thời</a:t>
            </a:r>
            <a:r>
              <a:rPr sz="2200" b="1" spc="150" dirty="0" smtClean="0">
                <a:solidFill>
                  <a:srgbClr val="0000FF"/>
                </a:solidFill>
                <a:latin typeface="Times New Roman"/>
                <a:cs typeface="Times New Roman"/>
              </a:rPr>
              <a:t> </a:t>
            </a:r>
            <a:r>
              <a:rPr sz="2200" b="1" dirty="0">
                <a:solidFill>
                  <a:srgbClr val="0000FF"/>
                </a:solidFill>
                <a:latin typeface="Times New Roman"/>
                <a:cs typeface="Times New Roman"/>
              </a:rPr>
              <a:t>gian,</a:t>
            </a:r>
            <a:r>
              <a:rPr sz="2200" b="1" spc="145" dirty="0">
                <a:solidFill>
                  <a:srgbClr val="0000FF"/>
                </a:solidFill>
                <a:latin typeface="Times New Roman"/>
                <a:cs typeface="Times New Roman"/>
              </a:rPr>
              <a:t> </a:t>
            </a:r>
            <a:r>
              <a:rPr sz="2200" b="1" dirty="0">
                <a:solidFill>
                  <a:srgbClr val="0000FF"/>
                </a:solidFill>
                <a:latin typeface="Times New Roman"/>
                <a:cs typeface="Times New Roman"/>
              </a:rPr>
              <a:t>mức</a:t>
            </a:r>
            <a:r>
              <a:rPr sz="2200" b="1" spc="140" dirty="0">
                <a:solidFill>
                  <a:srgbClr val="0000FF"/>
                </a:solidFill>
                <a:latin typeface="Times New Roman"/>
                <a:cs typeface="Times New Roman"/>
              </a:rPr>
              <a:t> </a:t>
            </a:r>
            <a:r>
              <a:rPr sz="2200" b="1" dirty="0">
                <a:solidFill>
                  <a:srgbClr val="0000FF"/>
                </a:solidFill>
                <a:latin typeface="Times New Roman"/>
                <a:cs typeface="Times New Roman"/>
              </a:rPr>
              <a:t>hưởng</a:t>
            </a:r>
            <a:r>
              <a:rPr sz="2200" b="1" spc="150" dirty="0">
                <a:solidFill>
                  <a:srgbClr val="0000FF"/>
                </a:solidFill>
                <a:latin typeface="Times New Roman"/>
                <a:cs typeface="Times New Roman"/>
              </a:rPr>
              <a:t> </a:t>
            </a:r>
            <a:r>
              <a:rPr sz="2200" b="1" dirty="0">
                <a:solidFill>
                  <a:srgbClr val="0000FF"/>
                </a:solidFill>
                <a:latin typeface="Times New Roman"/>
                <a:cs typeface="Times New Roman"/>
              </a:rPr>
              <a:t>(thấp</a:t>
            </a:r>
            <a:r>
              <a:rPr sz="2200" b="1" spc="150" dirty="0">
                <a:solidFill>
                  <a:srgbClr val="0000FF"/>
                </a:solidFill>
                <a:latin typeface="Times New Roman"/>
                <a:cs typeface="Times New Roman"/>
              </a:rPr>
              <a:t> </a:t>
            </a:r>
            <a:r>
              <a:rPr sz="2200" b="1" dirty="0">
                <a:solidFill>
                  <a:srgbClr val="0000FF"/>
                </a:solidFill>
                <a:latin typeface="Times New Roman"/>
                <a:cs typeface="Times New Roman"/>
              </a:rPr>
              <a:t>nhất</a:t>
            </a:r>
            <a:r>
              <a:rPr sz="2200" b="1" spc="140" dirty="0">
                <a:solidFill>
                  <a:srgbClr val="0000FF"/>
                </a:solidFill>
                <a:latin typeface="Times New Roman"/>
                <a:cs typeface="Times New Roman"/>
              </a:rPr>
              <a:t> </a:t>
            </a:r>
            <a:r>
              <a:rPr sz="2200" b="1" dirty="0">
                <a:solidFill>
                  <a:srgbClr val="0000FF"/>
                </a:solidFill>
                <a:latin typeface="Times New Roman"/>
                <a:cs typeface="Times New Roman"/>
              </a:rPr>
              <a:t>bằng</a:t>
            </a:r>
            <a:r>
              <a:rPr sz="2200" b="1" spc="135" dirty="0">
                <a:solidFill>
                  <a:srgbClr val="0000FF"/>
                </a:solidFill>
                <a:latin typeface="Times New Roman"/>
                <a:cs typeface="Times New Roman"/>
              </a:rPr>
              <a:t> </a:t>
            </a:r>
            <a:r>
              <a:rPr sz="2200" b="1" dirty="0">
                <a:solidFill>
                  <a:srgbClr val="0000FF"/>
                </a:solidFill>
                <a:latin typeface="Times New Roman"/>
                <a:cs typeface="Times New Roman"/>
              </a:rPr>
              <a:t>với</a:t>
            </a:r>
            <a:r>
              <a:rPr sz="2200" b="1" spc="155" dirty="0">
                <a:solidFill>
                  <a:srgbClr val="0000FF"/>
                </a:solidFill>
                <a:latin typeface="Times New Roman"/>
                <a:cs typeface="Times New Roman"/>
              </a:rPr>
              <a:t> </a:t>
            </a:r>
            <a:r>
              <a:rPr sz="2200" b="1" dirty="0">
                <a:solidFill>
                  <a:srgbClr val="0000FF"/>
                </a:solidFill>
                <a:latin typeface="Times New Roman"/>
                <a:cs typeface="Times New Roman"/>
              </a:rPr>
              <a:t>mức</a:t>
            </a:r>
            <a:r>
              <a:rPr sz="2200" b="1" spc="140" dirty="0">
                <a:solidFill>
                  <a:srgbClr val="0000FF"/>
                </a:solidFill>
                <a:latin typeface="Times New Roman"/>
                <a:cs typeface="Times New Roman"/>
              </a:rPr>
              <a:t> </a:t>
            </a:r>
            <a:r>
              <a:rPr sz="2200" b="1" dirty="0">
                <a:solidFill>
                  <a:srgbClr val="0000FF"/>
                </a:solidFill>
                <a:latin typeface="Times New Roman"/>
                <a:cs typeface="Times New Roman"/>
              </a:rPr>
              <a:t>trợ</a:t>
            </a:r>
            <a:r>
              <a:rPr sz="2200" b="1" spc="165" dirty="0">
                <a:solidFill>
                  <a:srgbClr val="0000FF"/>
                </a:solidFill>
                <a:latin typeface="Times New Roman"/>
                <a:cs typeface="Times New Roman"/>
              </a:rPr>
              <a:t> </a:t>
            </a:r>
            <a:r>
              <a:rPr sz="2200" b="1" spc="-25" dirty="0" err="1">
                <a:solidFill>
                  <a:srgbClr val="0000FF"/>
                </a:solidFill>
                <a:latin typeface="Times New Roman"/>
                <a:cs typeface="Times New Roman"/>
              </a:rPr>
              <a:t>cấp</a:t>
            </a:r>
            <a:r>
              <a:rPr sz="2200" b="1" spc="-25" dirty="0">
                <a:solidFill>
                  <a:srgbClr val="0000FF"/>
                </a:solidFill>
                <a:latin typeface="Times New Roman"/>
                <a:cs typeface="Times New Roman"/>
              </a:rPr>
              <a:t> </a:t>
            </a:r>
            <a:r>
              <a:rPr sz="2200" b="1" dirty="0" err="1" smtClean="0">
                <a:solidFill>
                  <a:srgbClr val="0000FF"/>
                </a:solidFill>
                <a:latin typeface="Times New Roman"/>
                <a:cs typeface="Times New Roman"/>
              </a:rPr>
              <a:t>hưu</a:t>
            </a:r>
            <a:r>
              <a:rPr sz="2200" b="1" spc="150" dirty="0" smtClean="0">
                <a:solidFill>
                  <a:srgbClr val="0000FF"/>
                </a:solidFill>
                <a:latin typeface="Times New Roman"/>
                <a:cs typeface="Times New Roman"/>
              </a:rPr>
              <a:t> </a:t>
            </a:r>
            <a:r>
              <a:rPr sz="2200" b="1" dirty="0">
                <a:solidFill>
                  <a:srgbClr val="0000FF"/>
                </a:solidFill>
                <a:latin typeface="Times New Roman"/>
                <a:cs typeface="Times New Roman"/>
              </a:rPr>
              <a:t>trí</a:t>
            </a:r>
            <a:r>
              <a:rPr sz="2200" b="1" spc="135" dirty="0">
                <a:solidFill>
                  <a:srgbClr val="0000FF"/>
                </a:solidFill>
                <a:latin typeface="Times New Roman"/>
                <a:cs typeface="Times New Roman"/>
              </a:rPr>
              <a:t> </a:t>
            </a:r>
            <a:r>
              <a:rPr sz="2200" b="1" dirty="0">
                <a:solidFill>
                  <a:srgbClr val="0000FF"/>
                </a:solidFill>
                <a:latin typeface="Times New Roman"/>
                <a:cs typeface="Times New Roman"/>
              </a:rPr>
              <a:t>xã</a:t>
            </a:r>
            <a:r>
              <a:rPr sz="2200" b="1" spc="140" dirty="0">
                <a:solidFill>
                  <a:srgbClr val="0000FF"/>
                </a:solidFill>
                <a:latin typeface="Times New Roman"/>
                <a:cs typeface="Times New Roman"/>
              </a:rPr>
              <a:t> </a:t>
            </a:r>
            <a:r>
              <a:rPr sz="2200" b="1" dirty="0">
                <a:solidFill>
                  <a:srgbClr val="0000FF"/>
                </a:solidFill>
                <a:latin typeface="Times New Roman"/>
                <a:cs typeface="Times New Roman"/>
              </a:rPr>
              <a:t>hội)</a:t>
            </a:r>
            <a:r>
              <a:rPr sz="2200" b="1" spc="145" dirty="0">
                <a:solidFill>
                  <a:srgbClr val="0000FF"/>
                </a:solidFill>
                <a:latin typeface="Times New Roman"/>
                <a:cs typeface="Times New Roman"/>
              </a:rPr>
              <a:t> </a:t>
            </a:r>
            <a:r>
              <a:rPr sz="2200" b="1" dirty="0">
                <a:solidFill>
                  <a:srgbClr val="0000FF"/>
                </a:solidFill>
                <a:latin typeface="Times New Roman"/>
                <a:cs typeface="Times New Roman"/>
              </a:rPr>
              <a:t>tùy</a:t>
            </a:r>
            <a:r>
              <a:rPr sz="2200" b="1" spc="160" dirty="0">
                <a:solidFill>
                  <a:srgbClr val="0000FF"/>
                </a:solidFill>
                <a:latin typeface="Times New Roman"/>
                <a:cs typeface="Times New Roman"/>
              </a:rPr>
              <a:t> </a:t>
            </a:r>
            <a:r>
              <a:rPr sz="2200" b="1" dirty="0">
                <a:solidFill>
                  <a:srgbClr val="0000FF"/>
                </a:solidFill>
                <a:latin typeface="Times New Roman"/>
                <a:cs typeface="Times New Roman"/>
              </a:rPr>
              <a:t>thuộc</a:t>
            </a:r>
            <a:r>
              <a:rPr sz="2200" b="1" spc="125" dirty="0">
                <a:solidFill>
                  <a:srgbClr val="0000FF"/>
                </a:solidFill>
                <a:latin typeface="Times New Roman"/>
                <a:cs typeface="Times New Roman"/>
              </a:rPr>
              <a:t> </a:t>
            </a:r>
            <a:r>
              <a:rPr sz="2200" b="1" dirty="0">
                <a:solidFill>
                  <a:srgbClr val="0000FF"/>
                </a:solidFill>
                <a:latin typeface="Times New Roman"/>
                <a:cs typeface="Times New Roman"/>
              </a:rPr>
              <a:t>vào</a:t>
            </a:r>
            <a:r>
              <a:rPr sz="2200" b="1" spc="155" dirty="0">
                <a:solidFill>
                  <a:srgbClr val="0000FF"/>
                </a:solidFill>
                <a:latin typeface="Times New Roman"/>
                <a:cs typeface="Times New Roman"/>
              </a:rPr>
              <a:t> </a:t>
            </a:r>
            <a:r>
              <a:rPr sz="2200" b="1" dirty="0">
                <a:solidFill>
                  <a:srgbClr val="0000FF"/>
                </a:solidFill>
                <a:latin typeface="Times New Roman"/>
                <a:cs typeface="Times New Roman"/>
              </a:rPr>
              <a:t>thời</a:t>
            </a:r>
            <a:r>
              <a:rPr sz="2200" b="1" spc="140" dirty="0">
                <a:solidFill>
                  <a:srgbClr val="0000FF"/>
                </a:solidFill>
                <a:latin typeface="Times New Roman"/>
                <a:cs typeface="Times New Roman"/>
              </a:rPr>
              <a:t> </a:t>
            </a:r>
            <a:r>
              <a:rPr sz="2200" b="1" dirty="0">
                <a:solidFill>
                  <a:srgbClr val="0000FF"/>
                </a:solidFill>
                <a:latin typeface="Times New Roman"/>
                <a:cs typeface="Times New Roman"/>
              </a:rPr>
              <a:t>gian</a:t>
            </a:r>
            <a:r>
              <a:rPr sz="2200" b="1" spc="140" dirty="0">
                <a:solidFill>
                  <a:srgbClr val="0000FF"/>
                </a:solidFill>
                <a:latin typeface="Times New Roman"/>
                <a:cs typeface="Times New Roman"/>
              </a:rPr>
              <a:t> </a:t>
            </a:r>
            <a:r>
              <a:rPr sz="2200" b="1" dirty="0">
                <a:solidFill>
                  <a:srgbClr val="0000FF"/>
                </a:solidFill>
                <a:latin typeface="Times New Roman"/>
                <a:cs typeface="Times New Roman"/>
              </a:rPr>
              <a:t>đóng,</a:t>
            </a:r>
            <a:r>
              <a:rPr sz="2200" b="1" spc="140" dirty="0">
                <a:solidFill>
                  <a:srgbClr val="0000FF"/>
                </a:solidFill>
                <a:latin typeface="Times New Roman"/>
                <a:cs typeface="Times New Roman"/>
              </a:rPr>
              <a:t> </a:t>
            </a:r>
            <a:r>
              <a:rPr sz="2200" b="1" dirty="0">
                <a:solidFill>
                  <a:srgbClr val="0000FF"/>
                </a:solidFill>
                <a:latin typeface="Times New Roman"/>
                <a:cs typeface="Times New Roman"/>
              </a:rPr>
              <a:t>mức</a:t>
            </a:r>
            <a:r>
              <a:rPr sz="2200" b="1" spc="140" dirty="0">
                <a:solidFill>
                  <a:srgbClr val="0000FF"/>
                </a:solidFill>
                <a:latin typeface="Times New Roman"/>
                <a:cs typeface="Times New Roman"/>
              </a:rPr>
              <a:t> </a:t>
            </a:r>
            <a:r>
              <a:rPr sz="2200" b="1" spc="-20" dirty="0" err="1">
                <a:solidFill>
                  <a:srgbClr val="0000FF"/>
                </a:solidFill>
                <a:latin typeface="Times New Roman"/>
                <a:cs typeface="Times New Roman"/>
              </a:rPr>
              <a:t>đóng</a:t>
            </a:r>
            <a:r>
              <a:rPr sz="2200" b="1" spc="-20" dirty="0">
                <a:solidFill>
                  <a:srgbClr val="0000FF"/>
                </a:solidFill>
                <a:latin typeface="Times New Roman"/>
                <a:cs typeface="Times New Roman"/>
              </a:rPr>
              <a:t> </a:t>
            </a:r>
            <a:r>
              <a:rPr sz="2200" b="1" dirty="0" smtClean="0">
                <a:solidFill>
                  <a:srgbClr val="0000FF"/>
                </a:solidFill>
                <a:latin typeface="Times New Roman"/>
                <a:cs typeface="Times New Roman"/>
              </a:rPr>
              <a:t>BHXH</a:t>
            </a:r>
            <a:r>
              <a:rPr sz="2200" b="1" spc="-25" dirty="0" smtClean="0">
                <a:solidFill>
                  <a:srgbClr val="0000FF"/>
                </a:solidFill>
                <a:latin typeface="Times New Roman"/>
                <a:cs typeface="Times New Roman"/>
              </a:rPr>
              <a:t> </a:t>
            </a:r>
            <a:r>
              <a:rPr sz="2200" b="1" dirty="0">
                <a:solidFill>
                  <a:srgbClr val="0000FF"/>
                </a:solidFill>
                <a:latin typeface="Times New Roman"/>
                <a:cs typeface="Times New Roman"/>
              </a:rPr>
              <a:t>(do</a:t>
            </a:r>
            <a:r>
              <a:rPr sz="2200" b="1" spc="-35" dirty="0">
                <a:solidFill>
                  <a:srgbClr val="0000FF"/>
                </a:solidFill>
                <a:latin typeface="Times New Roman"/>
                <a:cs typeface="Times New Roman"/>
              </a:rPr>
              <a:t> </a:t>
            </a:r>
            <a:r>
              <a:rPr sz="2200" b="1" dirty="0">
                <a:solidFill>
                  <a:srgbClr val="0000FF"/>
                </a:solidFill>
                <a:latin typeface="Times New Roman"/>
                <a:cs typeface="Times New Roman"/>
              </a:rPr>
              <a:t>quỹ</a:t>
            </a:r>
            <a:r>
              <a:rPr sz="2200" b="1" spc="-35" dirty="0">
                <a:solidFill>
                  <a:srgbClr val="0000FF"/>
                </a:solidFill>
                <a:latin typeface="Times New Roman"/>
                <a:cs typeface="Times New Roman"/>
              </a:rPr>
              <a:t> </a:t>
            </a:r>
            <a:r>
              <a:rPr sz="2200" b="1" dirty="0">
                <a:solidFill>
                  <a:srgbClr val="0000FF"/>
                </a:solidFill>
                <a:latin typeface="Times New Roman"/>
                <a:cs typeface="Times New Roman"/>
              </a:rPr>
              <a:t>BHXH</a:t>
            </a:r>
            <a:r>
              <a:rPr sz="2200" b="1" spc="-20" dirty="0">
                <a:solidFill>
                  <a:srgbClr val="0000FF"/>
                </a:solidFill>
                <a:latin typeface="Times New Roman"/>
                <a:cs typeface="Times New Roman"/>
              </a:rPr>
              <a:t> </a:t>
            </a:r>
            <a:r>
              <a:rPr sz="2200" b="1" dirty="0">
                <a:solidFill>
                  <a:srgbClr val="0000FF"/>
                </a:solidFill>
                <a:latin typeface="Times New Roman"/>
                <a:cs typeface="Times New Roman"/>
              </a:rPr>
              <a:t>chi</a:t>
            </a:r>
            <a:r>
              <a:rPr sz="2200" b="1" spc="-40" dirty="0">
                <a:solidFill>
                  <a:srgbClr val="0000FF"/>
                </a:solidFill>
                <a:latin typeface="Times New Roman"/>
                <a:cs typeface="Times New Roman"/>
              </a:rPr>
              <a:t> </a:t>
            </a:r>
            <a:r>
              <a:rPr sz="2200" b="1" dirty="0">
                <a:solidFill>
                  <a:srgbClr val="0000FF"/>
                </a:solidFill>
                <a:latin typeface="Times New Roman"/>
                <a:cs typeface="Times New Roman"/>
              </a:rPr>
              <a:t>trả</a:t>
            </a:r>
            <a:r>
              <a:rPr sz="2200" b="1" spc="-20" dirty="0">
                <a:solidFill>
                  <a:srgbClr val="0000FF"/>
                </a:solidFill>
                <a:latin typeface="Times New Roman"/>
                <a:cs typeface="Times New Roman"/>
              </a:rPr>
              <a:t> </a:t>
            </a:r>
            <a:r>
              <a:rPr sz="2200" b="1" dirty="0">
                <a:solidFill>
                  <a:srgbClr val="0000FF"/>
                </a:solidFill>
                <a:latin typeface="Times New Roman"/>
                <a:cs typeface="Times New Roman"/>
              </a:rPr>
              <a:t>từ</a:t>
            </a:r>
            <a:r>
              <a:rPr sz="2200" b="1" spc="-30" dirty="0">
                <a:solidFill>
                  <a:srgbClr val="0000FF"/>
                </a:solidFill>
                <a:latin typeface="Times New Roman"/>
                <a:cs typeface="Times New Roman"/>
              </a:rPr>
              <a:t> </a:t>
            </a:r>
            <a:r>
              <a:rPr sz="2200" b="1" dirty="0">
                <a:solidFill>
                  <a:srgbClr val="0000FF"/>
                </a:solidFill>
                <a:latin typeface="Times New Roman"/>
                <a:cs typeface="Times New Roman"/>
              </a:rPr>
              <a:t>số</a:t>
            </a:r>
            <a:r>
              <a:rPr sz="2200" b="1" spc="-35" dirty="0">
                <a:solidFill>
                  <a:srgbClr val="0000FF"/>
                </a:solidFill>
                <a:latin typeface="Times New Roman"/>
                <a:cs typeface="Times New Roman"/>
              </a:rPr>
              <a:t> </a:t>
            </a:r>
            <a:r>
              <a:rPr sz="2200" b="1" dirty="0">
                <a:solidFill>
                  <a:srgbClr val="0000FF"/>
                </a:solidFill>
                <a:latin typeface="Times New Roman"/>
                <a:cs typeface="Times New Roman"/>
              </a:rPr>
              <a:t>tiền</a:t>
            </a:r>
            <a:r>
              <a:rPr sz="2200" b="1" spc="-25" dirty="0">
                <a:solidFill>
                  <a:srgbClr val="0000FF"/>
                </a:solidFill>
                <a:latin typeface="Times New Roman"/>
                <a:cs typeface="Times New Roman"/>
              </a:rPr>
              <a:t> </a:t>
            </a:r>
            <a:r>
              <a:rPr sz="2200" b="1" dirty="0">
                <a:solidFill>
                  <a:srgbClr val="0000FF"/>
                </a:solidFill>
                <a:latin typeface="Times New Roman"/>
                <a:cs typeface="Times New Roman"/>
              </a:rPr>
              <a:t>đã</a:t>
            </a:r>
            <a:r>
              <a:rPr sz="2200" b="1" spc="-40" dirty="0">
                <a:solidFill>
                  <a:srgbClr val="0000FF"/>
                </a:solidFill>
                <a:latin typeface="Times New Roman"/>
                <a:cs typeface="Times New Roman"/>
              </a:rPr>
              <a:t> </a:t>
            </a:r>
            <a:r>
              <a:rPr sz="2200" b="1" spc="-10" dirty="0" err="1">
                <a:solidFill>
                  <a:srgbClr val="0000FF"/>
                </a:solidFill>
                <a:latin typeface="Times New Roman"/>
                <a:cs typeface="Times New Roman"/>
              </a:rPr>
              <a:t>đóng</a:t>
            </a:r>
            <a:r>
              <a:rPr sz="2200" b="1" spc="-10" dirty="0" smtClean="0">
                <a:solidFill>
                  <a:srgbClr val="0000FF"/>
                </a:solidFill>
                <a:latin typeface="Times New Roman"/>
                <a:cs typeface="Times New Roman"/>
              </a:rPr>
              <a:t>).</a:t>
            </a:r>
            <a:endParaRPr lang="en-US" sz="2200" b="1" spc="-10" dirty="0" smtClean="0">
              <a:solidFill>
                <a:srgbClr val="0000FF"/>
              </a:solidFill>
              <a:latin typeface="Times New Roman"/>
              <a:cs typeface="Times New Roman"/>
            </a:endParaRPr>
          </a:p>
          <a:p>
            <a:pPr marL="469265" indent="-456565" algn="just">
              <a:lnSpc>
                <a:spcPct val="100000"/>
              </a:lnSpc>
              <a:spcBef>
                <a:spcPts val="865"/>
              </a:spcBef>
              <a:buFont typeface="Wingdings"/>
              <a:buChar char=""/>
              <a:tabLst>
                <a:tab pos="469265" algn="l"/>
              </a:tabLst>
            </a:pPr>
            <a:r>
              <a:rPr sz="2200" b="1" dirty="0" err="1" smtClean="0">
                <a:solidFill>
                  <a:srgbClr val="FF0000"/>
                </a:solidFill>
                <a:latin typeface="Times New Roman"/>
                <a:cs typeface="Times New Roman"/>
              </a:rPr>
              <a:t>Được</a:t>
            </a:r>
            <a:r>
              <a:rPr sz="2200" b="1" spc="-40" dirty="0" smtClean="0">
                <a:solidFill>
                  <a:srgbClr val="FF0000"/>
                </a:solidFill>
                <a:latin typeface="Times New Roman"/>
                <a:cs typeface="Times New Roman"/>
              </a:rPr>
              <a:t> </a:t>
            </a:r>
            <a:r>
              <a:rPr sz="2200" b="1" dirty="0">
                <a:solidFill>
                  <a:srgbClr val="FF0000"/>
                </a:solidFill>
                <a:latin typeface="Times New Roman"/>
                <a:cs typeface="Times New Roman"/>
              </a:rPr>
              <a:t>hưởng</a:t>
            </a:r>
            <a:r>
              <a:rPr sz="2200" b="1" spc="-40" dirty="0">
                <a:solidFill>
                  <a:srgbClr val="FF0000"/>
                </a:solidFill>
                <a:latin typeface="Times New Roman"/>
                <a:cs typeface="Times New Roman"/>
              </a:rPr>
              <a:t> </a:t>
            </a:r>
            <a:r>
              <a:rPr sz="2200" b="1" dirty="0">
                <a:solidFill>
                  <a:srgbClr val="FF0000"/>
                </a:solidFill>
                <a:latin typeface="Times New Roman"/>
                <a:cs typeface="Times New Roman"/>
              </a:rPr>
              <a:t>BHYT</a:t>
            </a:r>
            <a:r>
              <a:rPr sz="2200" b="1" spc="-70" dirty="0">
                <a:solidFill>
                  <a:srgbClr val="FF0000"/>
                </a:solidFill>
                <a:latin typeface="Times New Roman"/>
                <a:cs typeface="Times New Roman"/>
              </a:rPr>
              <a:t> </a:t>
            </a:r>
            <a:r>
              <a:rPr sz="2200" b="1" dirty="0">
                <a:solidFill>
                  <a:srgbClr val="0000FF"/>
                </a:solidFill>
                <a:latin typeface="Times New Roman"/>
                <a:cs typeface="Times New Roman"/>
              </a:rPr>
              <a:t>do</a:t>
            </a:r>
            <a:r>
              <a:rPr sz="2200" b="1" spc="-30" dirty="0">
                <a:solidFill>
                  <a:srgbClr val="0000FF"/>
                </a:solidFill>
                <a:latin typeface="Times New Roman"/>
                <a:cs typeface="Times New Roman"/>
              </a:rPr>
              <a:t> </a:t>
            </a:r>
            <a:r>
              <a:rPr sz="2200" b="1" dirty="0">
                <a:solidFill>
                  <a:srgbClr val="FF0000"/>
                </a:solidFill>
                <a:latin typeface="Times New Roman"/>
                <a:cs typeface="Times New Roman"/>
              </a:rPr>
              <a:t>NSNN</a:t>
            </a:r>
            <a:r>
              <a:rPr sz="2200" b="1" spc="-40" dirty="0">
                <a:solidFill>
                  <a:srgbClr val="0000FF"/>
                </a:solidFill>
                <a:latin typeface="Times New Roman"/>
                <a:cs typeface="Times New Roman"/>
              </a:rPr>
              <a:t> </a:t>
            </a:r>
            <a:r>
              <a:rPr sz="2200" b="1" dirty="0">
                <a:solidFill>
                  <a:srgbClr val="0000FF"/>
                </a:solidFill>
                <a:latin typeface="Times New Roman"/>
                <a:cs typeface="Times New Roman"/>
              </a:rPr>
              <a:t>bảo</a:t>
            </a:r>
            <a:r>
              <a:rPr sz="2200" b="1" spc="-30" dirty="0">
                <a:solidFill>
                  <a:srgbClr val="0000FF"/>
                </a:solidFill>
                <a:latin typeface="Times New Roman"/>
                <a:cs typeface="Times New Roman"/>
              </a:rPr>
              <a:t> </a:t>
            </a:r>
            <a:r>
              <a:rPr sz="2200" b="1" spc="-20" dirty="0" err="1">
                <a:solidFill>
                  <a:srgbClr val="0000FF"/>
                </a:solidFill>
                <a:latin typeface="Times New Roman"/>
                <a:cs typeface="Times New Roman"/>
              </a:rPr>
              <a:t>đảm</a:t>
            </a:r>
            <a:r>
              <a:rPr sz="2200" b="1" spc="-20" dirty="0" smtClean="0">
                <a:solidFill>
                  <a:srgbClr val="0000FF"/>
                </a:solidFill>
                <a:latin typeface="Times New Roman"/>
                <a:cs typeface="Times New Roman"/>
              </a:rPr>
              <a:t>.</a:t>
            </a:r>
            <a:endParaRPr lang="en-US" sz="2200" b="1" spc="-20" dirty="0" smtClean="0">
              <a:solidFill>
                <a:srgbClr val="0000FF"/>
              </a:solidFill>
              <a:latin typeface="Times New Roman"/>
              <a:cs typeface="Times New Roman"/>
            </a:endParaRPr>
          </a:p>
          <a:p>
            <a:pPr marL="469265" indent="-456565" algn="just">
              <a:lnSpc>
                <a:spcPct val="100000"/>
              </a:lnSpc>
              <a:spcBef>
                <a:spcPts val="865"/>
              </a:spcBef>
              <a:buFont typeface="Wingdings"/>
              <a:buChar char=""/>
              <a:tabLst>
                <a:tab pos="469265" algn="l"/>
              </a:tabLst>
            </a:pPr>
            <a:r>
              <a:rPr lang="en-US" sz="2200" b="1" dirty="0" err="1">
                <a:solidFill>
                  <a:srgbClr val="0000FF"/>
                </a:solidFill>
                <a:latin typeface="Times New Roman"/>
                <a:cs typeface="Times New Roman"/>
              </a:rPr>
              <a:t>Khi</a:t>
            </a:r>
            <a:r>
              <a:rPr lang="en-US" sz="2200" b="1" dirty="0">
                <a:solidFill>
                  <a:srgbClr val="0000FF"/>
                </a:solidFill>
                <a:latin typeface="Times New Roman"/>
                <a:cs typeface="Times New Roman"/>
              </a:rPr>
              <a:t> </a:t>
            </a:r>
            <a:r>
              <a:rPr lang="en-US" sz="2200" b="1" dirty="0" err="1">
                <a:solidFill>
                  <a:srgbClr val="0000FF"/>
                </a:solidFill>
                <a:latin typeface="Times New Roman"/>
                <a:cs typeface="Times New Roman"/>
              </a:rPr>
              <a:t>người</a:t>
            </a:r>
            <a:r>
              <a:rPr lang="en-US" sz="2200" b="1" dirty="0">
                <a:solidFill>
                  <a:srgbClr val="0000FF"/>
                </a:solidFill>
                <a:latin typeface="Times New Roman"/>
                <a:cs typeface="Times New Roman"/>
              </a:rPr>
              <a:t> </a:t>
            </a:r>
            <a:r>
              <a:rPr lang="en-US" sz="2200" b="1" dirty="0" err="1">
                <a:solidFill>
                  <a:srgbClr val="0000FF"/>
                </a:solidFill>
                <a:latin typeface="Times New Roman"/>
                <a:cs typeface="Times New Roman"/>
              </a:rPr>
              <a:t>hưởng</a:t>
            </a:r>
            <a:r>
              <a:rPr lang="en-US" sz="2200" b="1" dirty="0">
                <a:solidFill>
                  <a:srgbClr val="0000FF"/>
                </a:solidFill>
                <a:latin typeface="Times New Roman"/>
                <a:cs typeface="Times New Roman"/>
              </a:rPr>
              <a:t> </a:t>
            </a:r>
            <a:r>
              <a:rPr lang="vi-VN" sz="2200" b="1" dirty="0">
                <a:solidFill>
                  <a:srgbClr val="0000FF"/>
                </a:solidFill>
                <a:latin typeface="Times New Roman"/>
                <a:cs typeface="Times New Roman"/>
              </a:rPr>
              <a:t>chết thì </a:t>
            </a:r>
            <a:r>
              <a:rPr lang="vi-VN" sz="2200" b="1" dirty="0">
                <a:solidFill>
                  <a:srgbClr val="FF0000"/>
                </a:solidFill>
                <a:latin typeface="Times New Roman"/>
                <a:cs typeface="Times New Roman"/>
              </a:rPr>
              <a:t>thân nhân </a:t>
            </a:r>
            <a:r>
              <a:rPr lang="vi-VN" sz="2200" b="1" dirty="0">
                <a:solidFill>
                  <a:srgbClr val="0000FF"/>
                </a:solidFill>
                <a:latin typeface="Times New Roman"/>
                <a:cs typeface="Times New Roman"/>
              </a:rPr>
              <a:t>được hưởng trợ cấp một lần cho những tháng chưa nhận và được hưởng một lần trợ cấp mai táng nếu đủ điều kiện quy định tại điểm a khoản 1 Điều 85 hoặc điểm a khoản 1 Điều 109 của Luật này</a:t>
            </a:r>
            <a:endParaRPr lang="en-US" sz="2200" b="1" dirty="0">
              <a:solidFill>
                <a:srgbClr val="0000FF"/>
              </a:solidFill>
              <a:latin typeface="Times New Roman"/>
              <a:cs typeface="Times New Roman"/>
            </a:endParaRPr>
          </a:p>
          <a:p>
            <a:pPr marL="12700" algn="just">
              <a:lnSpc>
                <a:spcPct val="100000"/>
              </a:lnSpc>
              <a:spcBef>
                <a:spcPts val="865"/>
              </a:spcBef>
              <a:tabLst>
                <a:tab pos="469265" algn="l"/>
              </a:tabLst>
            </a:pPr>
            <a:endParaRPr sz="2200" b="1" dirty="0">
              <a:solidFill>
                <a:srgbClr val="0000FF"/>
              </a:solidFill>
              <a:latin typeface="Times New Roman"/>
              <a:cs typeface="Times New Roman"/>
            </a:endParaRPr>
          </a:p>
        </p:txBody>
      </p:sp>
    </p:spTree>
    <p:extLst>
      <p:ext uri="{BB962C8B-B14F-4D97-AF65-F5344CB8AC3E}">
        <p14:creationId xmlns:p14="http://schemas.microsoft.com/office/powerpoint/2010/main" val="227108384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Google Shape;236;p16"/>
          <p:cNvSpPr txBox="1">
            <a:spLocks/>
          </p:cNvSpPr>
          <p:nvPr/>
        </p:nvSpPr>
        <p:spPr>
          <a:xfrm>
            <a:off x="757709" y="935192"/>
            <a:ext cx="10640760" cy="789134"/>
          </a:xfrm>
          <a:prstGeom prst="rect">
            <a:avLst/>
          </a:prstGeom>
          <a:noFill/>
        </p:spPr>
        <p:txBody>
          <a:bodyPr spcFirstLastPara="1" vert="horz" wrap="square" lIns="91425" tIns="91425" rIns="91425" bIns="91425"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solidFill>
                  <a:srgbClr val="FF0000"/>
                </a:solidFill>
                <a:latin typeface="Times New Roman" panose="02020603050405020304" pitchFamily="18" charset="0"/>
                <a:cs typeface="Times New Roman" panose="02020603050405020304" pitchFamily="18" charset="0"/>
              </a:rPr>
              <a:t>1. BỔ SUNG</a:t>
            </a:r>
            <a:r>
              <a:rPr lang="vi-VN" sz="2400" b="1" dirty="0">
                <a:solidFill>
                  <a:srgbClr val="FF0000"/>
                </a:solidFill>
                <a:latin typeface="Times New Roman" panose="02020603050405020304" pitchFamily="18" charset="0"/>
                <a:cs typeface="Times New Roman" panose="02020603050405020304" pitchFamily="18" charset="0"/>
              </a:rPr>
              <a:t> </a:t>
            </a:r>
            <a:r>
              <a:rPr lang="vi-VN" sz="2400" b="1" dirty="0">
                <a:solidFill>
                  <a:srgbClr val="FF0000"/>
                </a:solidFill>
              </a:rPr>
              <a:t>QUYỀN CỦA NGƯỜI THAM GIA VÀ THỤ HƯỞNG CHẾ ĐỘ BHXH (Điều 10)</a:t>
            </a:r>
            <a:r>
              <a:rPr lang="en-US" sz="2400" b="1" dirty="0">
                <a:solidFill>
                  <a:srgbClr val="FF0000"/>
                </a:solidFill>
              </a:rPr>
              <a:t>:</a:t>
            </a:r>
            <a:endParaRPr lang="vi-VN" sz="2400" b="1" dirty="0">
              <a:solidFill>
                <a:srgbClr val="FF0000"/>
              </a:solidFill>
            </a:endParaRPr>
          </a:p>
        </p:txBody>
      </p:sp>
      <p:sp>
        <p:nvSpPr>
          <p:cNvPr id="5" name="Rectangle 4"/>
          <p:cNvSpPr/>
          <p:nvPr/>
        </p:nvSpPr>
        <p:spPr>
          <a:xfrm>
            <a:off x="727930" y="332083"/>
            <a:ext cx="9271476" cy="523220"/>
          </a:xfrm>
          <a:prstGeom prst="rect">
            <a:avLst/>
          </a:prstGeom>
          <a:solidFill>
            <a:schemeClr val="bg1"/>
          </a:solidFill>
        </p:spPr>
        <p:txBody>
          <a:bodyPr wrap="square">
            <a:spAutoFit/>
          </a:bodyPr>
          <a:lstStyle/>
          <a:p>
            <a:pPr lvl="0">
              <a:defRPr/>
            </a:pPr>
            <a:r>
              <a:rPr lang="en-US" sz="2800" b="1" dirty="0" smtClean="0">
                <a:solidFill>
                  <a:srgbClr val="080CB8"/>
                </a:solidFill>
                <a:latin typeface="Times New Roman" panose="02020603050405020304" pitchFamily="18" charset="0"/>
                <a:cs typeface="Times New Roman" panose="02020603050405020304" pitchFamily="18" charset="0"/>
              </a:rPr>
              <a:t>III.CÔNG </a:t>
            </a:r>
            <a:r>
              <a:rPr lang="en-US" sz="2800" b="1" dirty="0">
                <a:solidFill>
                  <a:srgbClr val="080CB8"/>
                </a:solidFill>
                <a:latin typeface="Times New Roman" panose="02020603050405020304" pitchFamily="18" charset="0"/>
                <a:cs typeface="Times New Roman" panose="02020603050405020304" pitchFamily="18" charset="0"/>
              </a:rPr>
              <a:t>TÁC CHI TRẢ, QUẢN LÝ NGƯỜI HƯỞNG </a:t>
            </a:r>
          </a:p>
        </p:txBody>
      </p:sp>
      <p:sp>
        <p:nvSpPr>
          <p:cNvPr id="6" name="object 3"/>
          <p:cNvSpPr txBox="1"/>
          <p:nvPr/>
        </p:nvSpPr>
        <p:spPr>
          <a:xfrm>
            <a:off x="990357" y="1724326"/>
            <a:ext cx="10719862" cy="4990469"/>
          </a:xfrm>
          <a:prstGeom prst="rect">
            <a:avLst/>
          </a:prstGeom>
        </p:spPr>
        <p:txBody>
          <a:bodyPr vert="horz" wrap="square" lIns="0" tIns="12065" rIns="0" bIns="0" rtlCol="0">
            <a:spAutoFit/>
          </a:bodyPr>
          <a:lstStyle/>
          <a:p>
            <a:pPr marL="469265" lvl="1" indent="-456565" algn="just">
              <a:lnSpc>
                <a:spcPct val="100000"/>
              </a:lnSpc>
              <a:spcBef>
                <a:spcPts val="865"/>
              </a:spcBef>
              <a:buFont typeface="Wingdings"/>
              <a:buChar char=""/>
              <a:tabLst>
                <a:tab pos="469265" algn="l"/>
              </a:tabLst>
            </a:pPr>
            <a:r>
              <a:rPr lang="vi-VN" sz="2400" b="1" dirty="0" smtClean="0">
                <a:solidFill>
                  <a:srgbClr val="0000FF"/>
                </a:solidFill>
                <a:latin typeface="+mj-lt"/>
              </a:rPr>
              <a:t>Được </a:t>
            </a:r>
            <a:r>
              <a:rPr lang="vi-VN" sz="2400" b="1" dirty="0">
                <a:solidFill>
                  <a:srgbClr val="0000FF"/>
                </a:solidFill>
                <a:latin typeface="+mj-lt"/>
              </a:rPr>
              <a:t>cơ quan BHXH định kỳ hằng tháng cung cấp thông tin về việc đóng, hưởng BHXH thông qua phương tiện điện tử; được cơ quan BHXH xác nhận thông tin về đóng, hưởng BHXH khi có yêu cầu; </a:t>
            </a:r>
            <a:endParaRPr lang="en-US" sz="2400" b="1" dirty="0" smtClean="0">
              <a:solidFill>
                <a:srgbClr val="0000FF"/>
              </a:solidFill>
              <a:latin typeface="+mj-lt"/>
            </a:endParaRPr>
          </a:p>
          <a:p>
            <a:pPr marL="469265" lvl="1" indent="-456565" algn="just">
              <a:lnSpc>
                <a:spcPct val="100000"/>
              </a:lnSpc>
              <a:spcBef>
                <a:spcPts val="865"/>
              </a:spcBef>
              <a:buFont typeface="Wingdings"/>
              <a:buChar char=""/>
              <a:tabLst>
                <a:tab pos="469265" algn="l"/>
              </a:tabLst>
            </a:pPr>
            <a:r>
              <a:rPr lang="vi-VN" sz="2400" b="1" dirty="0" smtClean="0">
                <a:solidFill>
                  <a:srgbClr val="0000FF"/>
                </a:solidFill>
                <a:latin typeface="+mj-lt"/>
              </a:rPr>
              <a:t>Được </a:t>
            </a:r>
            <a:r>
              <a:rPr lang="vi-VN" sz="2400" b="1" dirty="0">
                <a:solidFill>
                  <a:srgbClr val="0000FF"/>
                </a:solidFill>
                <a:latin typeface="+mj-lt"/>
              </a:rPr>
              <a:t>hưởng BHYT trong thời gian nghỉ việc </a:t>
            </a:r>
            <a:r>
              <a:rPr lang="vi-VN" sz="2400" b="1" dirty="0">
                <a:solidFill>
                  <a:srgbClr val="FF0000"/>
                </a:solidFill>
                <a:latin typeface="+mj-lt"/>
              </a:rPr>
              <a:t>hưởng chế độ ốm đau từ 14 ngày làm việc trở </a:t>
            </a:r>
            <a:r>
              <a:rPr lang="vi-VN" sz="2400" b="1" dirty="0">
                <a:solidFill>
                  <a:srgbClr val="0000FF"/>
                </a:solidFill>
                <a:latin typeface="+mj-lt"/>
              </a:rPr>
              <a:t>lên trong </a:t>
            </a:r>
            <a:r>
              <a:rPr lang="vi-VN" sz="2400" b="1" dirty="0" smtClean="0">
                <a:solidFill>
                  <a:srgbClr val="0000FF"/>
                </a:solidFill>
                <a:latin typeface="+mj-lt"/>
              </a:rPr>
              <a:t>tháng;</a:t>
            </a:r>
            <a:endParaRPr lang="en-US" sz="2400" b="1" dirty="0" smtClean="0">
              <a:solidFill>
                <a:srgbClr val="0000FF"/>
              </a:solidFill>
              <a:latin typeface="+mj-lt"/>
            </a:endParaRPr>
          </a:p>
          <a:p>
            <a:pPr marL="469265" lvl="1" indent="-456565" algn="just">
              <a:lnSpc>
                <a:spcPct val="100000"/>
              </a:lnSpc>
              <a:spcBef>
                <a:spcPts val="865"/>
              </a:spcBef>
              <a:buFont typeface="Wingdings"/>
              <a:buChar char=""/>
              <a:tabLst>
                <a:tab pos="469265" algn="l"/>
              </a:tabLst>
            </a:pPr>
            <a:r>
              <a:rPr lang="vi-VN" sz="2400" b="1" dirty="0" smtClean="0">
                <a:solidFill>
                  <a:srgbClr val="0000FF"/>
                </a:solidFill>
                <a:latin typeface="+mj-lt"/>
              </a:rPr>
              <a:t>Người </a:t>
            </a:r>
            <a:r>
              <a:rPr lang="vi-VN" sz="2400" b="1" dirty="0">
                <a:solidFill>
                  <a:srgbClr val="0000FF"/>
                </a:solidFill>
                <a:latin typeface="+mj-lt"/>
              </a:rPr>
              <a:t>hưởng được ủy quyền bằng văn bản cho người khác thực hiện </a:t>
            </a:r>
            <a:r>
              <a:rPr lang="vi-VN" sz="2400" b="1" dirty="0" smtClean="0">
                <a:solidFill>
                  <a:srgbClr val="0000FF"/>
                </a:solidFill>
                <a:latin typeface="+mj-lt"/>
              </a:rPr>
              <a:t>BHXH;</a:t>
            </a:r>
            <a:endParaRPr lang="en-US" sz="2400" b="1" dirty="0" smtClean="0">
              <a:solidFill>
                <a:srgbClr val="0000FF"/>
              </a:solidFill>
              <a:latin typeface="+mj-lt"/>
            </a:endParaRPr>
          </a:p>
          <a:p>
            <a:pPr marL="469265" lvl="1" indent="-456565" algn="just">
              <a:lnSpc>
                <a:spcPct val="100000"/>
              </a:lnSpc>
              <a:spcBef>
                <a:spcPts val="865"/>
              </a:spcBef>
              <a:buFont typeface="Wingdings"/>
              <a:buChar char=""/>
              <a:tabLst>
                <a:tab pos="469265" algn="l"/>
              </a:tabLst>
            </a:pPr>
            <a:r>
              <a:rPr lang="vi-VN" sz="2400" b="1" dirty="0" smtClean="0">
                <a:solidFill>
                  <a:srgbClr val="0000FF"/>
                </a:solidFill>
                <a:latin typeface="+mj-lt"/>
              </a:rPr>
              <a:t>Chi trả trực tiếp tại nơi cư trú trên lãnh thổ Việt Nam cho đối tượng từ đủ 80 tuổi trở lên nếu có nhu cầu;</a:t>
            </a:r>
            <a:endParaRPr lang="en-US" sz="2400" b="1" dirty="0" smtClean="0">
              <a:solidFill>
                <a:srgbClr val="0000FF"/>
              </a:solidFill>
              <a:latin typeface="+mj-lt"/>
            </a:endParaRPr>
          </a:p>
          <a:p>
            <a:pPr marL="469265" lvl="1" indent="-456565" algn="just">
              <a:lnSpc>
                <a:spcPct val="100000"/>
              </a:lnSpc>
              <a:spcBef>
                <a:spcPts val="865"/>
              </a:spcBef>
              <a:buFont typeface="Wingdings"/>
              <a:buChar char=""/>
              <a:tabLst>
                <a:tab pos="469265" algn="l"/>
              </a:tabLst>
            </a:pPr>
            <a:r>
              <a:rPr lang="vi-VN" sz="2400" b="1" dirty="0" smtClean="0">
                <a:solidFill>
                  <a:srgbClr val="0000FF"/>
                </a:solidFill>
                <a:latin typeface="+mj-lt"/>
              </a:rPr>
              <a:t>Người </a:t>
            </a:r>
            <a:r>
              <a:rPr lang="vi-VN" sz="2400" b="1" dirty="0">
                <a:solidFill>
                  <a:srgbClr val="0000FF"/>
                </a:solidFill>
                <a:latin typeface="+mj-lt"/>
              </a:rPr>
              <a:t>hưởng có quyền </a:t>
            </a:r>
            <a:r>
              <a:rPr lang="vi-VN" sz="2400" b="1" dirty="0">
                <a:solidFill>
                  <a:srgbClr val="FF0000"/>
                </a:solidFill>
                <a:latin typeface="+mj-lt"/>
              </a:rPr>
              <a:t>từ chối </a:t>
            </a:r>
            <a:r>
              <a:rPr lang="vi-VN" sz="2400" b="1" dirty="0">
                <a:solidFill>
                  <a:srgbClr val="0000FF"/>
                </a:solidFill>
                <a:latin typeface="+mj-lt"/>
              </a:rPr>
              <a:t>hưởng chế độ BHXH</a:t>
            </a:r>
            <a:r>
              <a:rPr lang="vi-VN" sz="2400" dirty="0">
                <a:solidFill>
                  <a:srgbClr val="0000FF"/>
                </a:solidFill>
                <a:latin typeface="+mj-lt"/>
              </a:rPr>
              <a:t>. </a:t>
            </a:r>
            <a:r>
              <a:rPr lang="en-US" sz="2400" dirty="0" smtClean="0">
                <a:solidFill>
                  <a:srgbClr val="0000FF"/>
                </a:solidFill>
                <a:latin typeface="+mj-lt"/>
              </a:rPr>
              <a:t>(</a:t>
            </a:r>
            <a:r>
              <a:rPr lang="en-US" sz="2400" dirty="0" err="1" smtClean="0">
                <a:solidFill>
                  <a:srgbClr val="0000FF"/>
                </a:solidFill>
                <a:latin typeface="Times New Roman" panose="02020603050405020304" pitchFamily="18" charset="0"/>
                <a:cs typeface="Times New Roman" panose="02020603050405020304" pitchFamily="18" charset="0"/>
              </a:rPr>
              <a:t>hưởng</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lại</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tại</a:t>
            </a:r>
            <a:r>
              <a:rPr lang="en-US" sz="2400" dirty="0" smtClean="0">
                <a:solidFill>
                  <a:srgbClr val="0000FF"/>
                </a:solidFill>
                <a:latin typeface="Times New Roman" panose="02020603050405020304" pitchFamily="18" charset="0"/>
                <a:cs typeface="Times New Roman" panose="02020603050405020304" pitchFamily="18" charset="0"/>
              </a:rPr>
              <a:t> </a:t>
            </a:r>
            <a:r>
              <a:rPr lang="fr-FR" sz="2400" dirty="0" err="1" smtClean="0">
                <a:solidFill>
                  <a:srgbClr val="0000FF"/>
                </a:solidFill>
                <a:latin typeface="Times New Roman" panose="02020603050405020304" pitchFamily="18" charset="0"/>
                <a:cs typeface="Times New Roman" panose="02020603050405020304" pitchFamily="18" charset="0"/>
              </a:rPr>
              <a:t>thời</a:t>
            </a:r>
            <a:r>
              <a:rPr lang="fr-FR" sz="2400" dirty="0" smtClean="0">
                <a:solidFill>
                  <a:srgbClr val="0000FF"/>
                </a:solidFill>
                <a:latin typeface="Times New Roman" panose="02020603050405020304" pitchFamily="18" charset="0"/>
                <a:cs typeface="Times New Roman" panose="02020603050405020304" pitchFamily="18" charset="0"/>
              </a:rPr>
              <a:t> </a:t>
            </a:r>
            <a:r>
              <a:rPr lang="fr-FR" sz="2400" dirty="0" err="1">
                <a:solidFill>
                  <a:srgbClr val="0000FF"/>
                </a:solidFill>
                <a:latin typeface="Times New Roman" panose="02020603050405020304" pitchFamily="18" charset="0"/>
                <a:cs typeface="Times New Roman" panose="02020603050405020304" pitchFamily="18" charset="0"/>
              </a:rPr>
              <a:t>điểm</a:t>
            </a:r>
            <a:r>
              <a:rPr lang="fr-FR" sz="2400" dirty="0">
                <a:solidFill>
                  <a:srgbClr val="0000FF"/>
                </a:solidFill>
                <a:latin typeface="Times New Roman" panose="02020603050405020304" pitchFamily="18" charset="0"/>
                <a:cs typeface="Times New Roman" panose="02020603050405020304" pitchFamily="18" charset="0"/>
              </a:rPr>
              <a:t> </a:t>
            </a:r>
            <a:r>
              <a:rPr lang="fr-FR" sz="2400" dirty="0" err="1">
                <a:solidFill>
                  <a:srgbClr val="0000FF"/>
                </a:solidFill>
                <a:latin typeface="Times New Roman" panose="02020603050405020304" pitchFamily="18" charset="0"/>
                <a:cs typeface="Times New Roman" panose="02020603050405020304" pitchFamily="18" charset="0"/>
              </a:rPr>
              <a:t>cơ</a:t>
            </a:r>
            <a:r>
              <a:rPr lang="fr-FR" sz="2400" dirty="0">
                <a:solidFill>
                  <a:srgbClr val="0000FF"/>
                </a:solidFill>
                <a:latin typeface="Times New Roman" panose="02020603050405020304" pitchFamily="18" charset="0"/>
                <a:cs typeface="Times New Roman" panose="02020603050405020304" pitchFamily="18" charset="0"/>
              </a:rPr>
              <a:t> </a:t>
            </a:r>
            <a:r>
              <a:rPr lang="fr-FR" sz="2400" dirty="0" err="1">
                <a:solidFill>
                  <a:srgbClr val="0000FF"/>
                </a:solidFill>
                <a:latin typeface="Times New Roman" panose="02020603050405020304" pitchFamily="18" charset="0"/>
                <a:cs typeface="Times New Roman" panose="02020603050405020304" pitchFamily="18" charset="0"/>
              </a:rPr>
              <a:t>quan</a:t>
            </a:r>
            <a:r>
              <a:rPr lang="fr-FR" sz="2400" dirty="0">
                <a:solidFill>
                  <a:srgbClr val="0000FF"/>
                </a:solidFill>
                <a:latin typeface="Times New Roman" panose="02020603050405020304" pitchFamily="18" charset="0"/>
                <a:cs typeface="Times New Roman" panose="02020603050405020304" pitchFamily="18" charset="0"/>
              </a:rPr>
              <a:t> BHXH </a:t>
            </a:r>
            <a:r>
              <a:rPr lang="fr-FR" sz="2400" dirty="0" err="1">
                <a:solidFill>
                  <a:srgbClr val="0000FF"/>
                </a:solidFill>
                <a:latin typeface="Times New Roman" panose="02020603050405020304" pitchFamily="18" charset="0"/>
                <a:cs typeface="Times New Roman" panose="02020603050405020304" pitchFamily="18" charset="0"/>
              </a:rPr>
              <a:t>nhận</a:t>
            </a:r>
            <a:r>
              <a:rPr lang="fr-FR" sz="2400" dirty="0">
                <a:solidFill>
                  <a:srgbClr val="0000FF"/>
                </a:solidFill>
                <a:latin typeface="Times New Roman" panose="02020603050405020304" pitchFamily="18" charset="0"/>
                <a:cs typeface="Times New Roman" panose="02020603050405020304" pitchFamily="18" charset="0"/>
              </a:rPr>
              <a:t> </a:t>
            </a:r>
            <a:r>
              <a:rPr lang="fr-FR" sz="2400" dirty="0" err="1" smtClean="0">
                <a:solidFill>
                  <a:srgbClr val="0000FF"/>
                </a:solidFill>
                <a:latin typeface="Times New Roman" panose="02020603050405020304" pitchFamily="18" charset="0"/>
                <a:cs typeface="Times New Roman" panose="02020603050405020304" pitchFamily="18" charset="0"/>
              </a:rPr>
              <a:t>đề</a:t>
            </a:r>
            <a:r>
              <a:rPr lang="fr-FR" sz="2400" dirty="0" smtClean="0">
                <a:solidFill>
                  <a:srgbClr val="0000FF"/>
                </a:solidFill>
                <a:latin typeface="Times New Roman" panose="02020603050405020304" pitchFamily="18" charset="0"/>
                <a:cs typeface="Times New Roman" panose="02020603050405020304" pitchFamily="18" charset="0"/>
              </a:rPr>
              <a:t> </a:t>
            </a:r>
            <a:r>
              <a:rPr lang="fr-FR" sz="2400" dirty="0" err="1">
                <a:solidFill>
                  <a:srgbClr val="0000FF"/>
                </a:solidFill>
                <a:latin typeface="Times New Roman" panose="02020603050405020304" pitchFamily="18" charset="0"/>
                <a:cs typeface="Times New Roman" panose="02020603050405020304" pitchFamily="18" charset="0"/>
              </a:rPr>
              <a:t>nghị</a:t>
            </a:r>
            <a:r>
              <a:rPr lang="fr-FR" sz="2400" dirty="0">
                <a:solidFill>
                  <a:srgbClr val="0000FF"/>
                </a:solidFill>
                <a:latin typeface="Times New Roman" panose="02020603050405020304" pitchFamily="18" charset="0"/>
                <a:cs typeface="Times New Roman" panose="02020603050405020304" pitchFamily="18" charset="0"/>
              </a:rPr>
              <a:t> </a:t>
            </a:r>
            <a:r>
              <a:rPr lang="fr-FR" sz="2400" dirty="0" err="1">
                <a:solidFill>
                  <a:srgbClr val="0000FF"/>
                </a:solidFill>
                <a:latin typeface="Times New Roman" panose="02020603050405020304" pitchFamily="18" charset="0"/>
                <a:cs typeface="Times New Roman" panose="02020603050405020304" pitchFamily="18" charset="0"/>
              </a:rPr>
              <a:t>được</a:t>
            </a:r>
            <a:r>
              <a:rPr lang="fr-FR" sz="2400" dirty="0">
                <a:solidFill>
                  <a:srgbClr val="0000FF"/>
                </a:solidFill>
                <a:latin typeface="Times New Roman" panose="02020603050405020304" pitchFamily="18" charset="0"/>
                <a:cs typeface="Times New Roman" panose="02020603050405020304" pitchFamily="18" charset="0"/>
              </a:rPr>
              <a:t> </a:t>
            </a:r>
            <a:r>
              <a:rPr lang="fr-FR" sz="2400" dirty="0" err="1">
                <a:solidFill>
                  <a:srgbClr val="0000FF"/>
                </a:solidFill>
                <a:latin typeface="Times New Roman" panose="02020603050405020304" pitchFamily="18" charset="0"/>
                <a:cs typeface="Times New Roman" panose="02020603050405020304" pitchFamily="18" charset="0"/>
              </a:rPr>
              <a:t>hưởng</a:t>
            </a:r>
            <a:r>
              <a:rPr lang="fr-FR" sz="2400" dirty="0">
                <a:solidFill>
                  <a:srgbClr val="0000FF"/>
                </a:solidFill>
                <a:latin typeface="Times New Roman" panose="02020603050405020304" pitchFamily="18" charset="0"/>
                <a:cs typeface="Times New Roman" panose="02020603050405020304" pitchFamily="18" charset="0"/>
              </a:rPr>
              <a:t> </a:t>
            </a:r>
            <a:r>
              <a:rPr lang="fr-FR" sz="2400" dirty="0" err="1" smtClean="0">
                <a:solidFill>
                  <a:srgbClr val="0000FF"/>
                </a:solidFill>
                <a:latin typeface="Times New Roman" panose="02020603050405020304" pitchFamily="18" charset="0"/>
                <a:cs typeface="Times New Roman" panose="02020603050405020304" pitchFamily="18" charset="0"/>
              </a:rPr>
              <a:t>lại</a:t>
            </a:r>
            <a:r>
              <a:rPr lang="fr-FR" sz="2400" dirty="0" smtClean="0">
                <a:solidFill>
                  <a:srgbClr val="0000FF"/>
                </a:solidFill>
                <a:latin typeface="Times New Roman" panose="02020603050405020304" pitchFamily="18" charset="0"/>
                <a:cs typeface="Times New Roman" panose="02020603050405020304" pitchFamily="18" charset="0"/>
              </a:rPr>
              <a:t>, </a:t>
            </a:r>
            <a:r>
              <a:rPr lang="fr-FR" sz="2400" dirty="0" err="1" smtClean="0">
                <a:solidFill>
                  <a:srgbClr val="0000FF"/>
                </a:solidFill>
                <a:latin typeface="Times New Roman" panose="02020603050405020304" pitchFamily="18" charset="0"/>
                <a:cs typeface="Times New Roman" panose="02020603050405020304" pitchFamily="18" charset="0"/>
              </a:rPr>
              <a:t>không</a:t>
            </a:r>
            <a:r>
              <a:rPr lang="fr-FR" sz="2400" dirty="0" smtClean="0">
                <a:solidFill>
                  <a:srgbClr val="0000FF"/>
                </a:solidFill>
                <a:latin typeface="Times New Roman" panose="02020603050405020304" pitchFamily="18" charset="0"/>
                <a:cs typeface="Times New Roman" panose="02020603050405020304" pitchFamily="18" charset="0"/>
              </a:rPr>
              <a:t> </a:t>
            </a:r>
            <a:r>
              <a:rPr lang="fr-FR" sz="2400" dirty="0" err="1" smtClean="0">
                <a:solidFill>
                  <a:srgbClr val="0000FF"/>
                </a:solidFill>
                <a:latin typeface="Times New Roman" panose="02020603050405020304" pitchFamily="18" charset="0"/>
                <a:cs typeface="Times New Roman" panose="02020603050405020304" pitchFamily="18" charset="0"/>
              </a:rPr>
              <a:t>truy</a:t>
            </a:r>
            <a:r>
              <a:rPr lang="fr-FR" sz="2400" dirty="0" smtClean="0">
                <a:solidFill>
                  <a:srgbClr val="0000FF"/>
                </a:solidFill>
                <a:latin typeface="Times New Roman" panose="02020603050405020304" pitchFamily="18" charset="0"/>
                <a:cs typeface="Times New Roman" panose="02020603050405020304" pitchFamily="18" charset="0"/>
              </a:rPr>
              <a:t> </a:t>
            </a:r>
            <a:r>
              <a:rPr lang="fr-FR" sz="2400" dirty="0" err="1" smtClean="0">
                <a:solidFill>
                  <a:srgbClr val="0000FF"/>
                </a:solidFill>
                <a:latin typeface="Times New Roman" panose="02020603050405020304" pitchFamily="18" charset="0"/>
                <a:cs typeface="Times New Roman" panose="02020603050405020304" pitchFamily="18" charset="0"/>
              </a:rPr>
              <a:t>lãnh</a:t>
            </a:r>
            <a:r>
              <a:rPr lang="fr-FR" sz="2400" dirty="0" smtClean="0">
                <a:solidFill>
                  <a:srgbClr val="0000FF"/>
                </a:solidFill>
                <a:latin typeface="Times New Roman" panose="02020603050405020304" pitchFamily="18" charset="0"/>
                <a:cs typeface="Times New Roman" panose="02020603050405020304" pitchFamily="18" charset="0"/>
              </a:rPr>
              <a:t> </a:t>
            </a:r>
            <a:r>
              <a:rPr lang="fr-FR" sz="2400" dirty="0" err="1" smtClean="0">
                <a:solidFill>
                  <a:srgbClr val="0000FF"/>
                </a:solidFill>
                <a:latin typeface="Times New Roman" panose="02020603050405020304" pitchFamily="18" charset="0"/>
                <a:cs typeface="Times New Roman" panose="02020603050405020304" pitchFamily="18" charset="0"/>
              </a:rPr>
              <a:t>thời</a:t>
            </a:r>
            <a:r>
              <a:rPr lang="fr-FR" sz="2400" dirty="0" smtClean="0">
                <a:solidFill>
                  <a:srgbClr val="0000FF"/>
                </a:solidFill>
                <a:latin typeface="Times New Roman" panose="02020603050405020304" pitchFamily="18" charset="0"/>
                <a:cs typeface="Times New Roman" panose="02020603050405020304" pitchFamily="18" charset="0"/>
              </a:rPr>
              <a:t> </a:t>
            </a:r>
            <a:r>
              <a:rPr lang="fr-FR" sz="2400" dirty="0" err="1">
                <a:solidFill>
                  <a:srgbClr val="0000FF"/>
                </a:solidFill>
                <a:latin typeface="Times New Roman" panose="02020603050405020304" pitchFamily="18" charset="0"/>
                <a:cs typeface="Times New Roman" panose="02020603050405020304" pitchFamily="18" charset="0"/>
              </a:rPr>
              <a:t>gian</a:t>
            </a:r>
            <a:r>
              <a:rPr lang="fr-FR" sz="2400" dirty="0">
                <a:solidFill>
                  <a:srgbClr val="0000FF"/>
                </a:solidFill>
                <a:latin typeface="Times New Roman" panose="02020603050405020304" pitchFamily="18" charset="0"/>
                <a:cs typeface="Times New Roman" panose="02020603050405020304" pitchFamily="18" charset="0"/>
              </a:rPr>
              <a:t> </a:t>
            </a:r>
            <a:r>
              <a:rPr lang="fr-FR" sz="2400" dirty="0" err="1">
                <a:solidFill>
                  <a:srgbClr val="0000FF"/>
                </a:solidFill>
                <a:latin typeface="Times New Roman" panose="02020603050405020304" pitchFamily="18" charset="0"/>
                <a:cs typeface="Times New Roman" panose="02020603050405020304" pitchFamily="18" charset="0"/>
              </a:rPr>
              <a:t>chưa</a:t>
            </a:r>
            <a:r>
              <a:rPr lang="fr-FR" sz="2400" dirty="0">
                <a:solidFill>
                  <a:srgbClr val="0000FF"/>
                </a:solidFill>
                <a:latin typeface="Times New Roman" panose="02020603050405020304" pitchFamily="18" charset="0"/>
                <a:cs typeface="Times New Roman" panose="02020603050405020304" pitchFamily="18" charset="0"/>
              </a:rPr>
              <a:t> </a:t>
            </a:r>
            <a:r>
              <a:rPr lang="fr-FR" sz="2400" dirty="0" err="1">
                <a:solidFill>
                  <a:srgbClr val="0000FF"/>
                </a:solidFill>
                <a:latin typeface="Times New Roman" panose="02020603050405020304" pitchFamily="18" charset="0"/>
                <a:cs typeface="Times New Roman" panose="02020603050405020304" pitchFamily="18" charset="0"/>
              </a:rPr>
              <a:t>nhận</a:t>
            </a:r>
            <a:r>
              <a:rPr lang="fr-FR" sz="2400" dirty="0">
                <a:solidFill>
                  <a:srgbClr val="0000FF"/>
                </a:solidFill>
                <a:latin typeface="Times New Roman" panose="02020603050405020304" pitchFamily="18" charset="0"/>
                <a:cs typeface="Times New Roman" panose="02020603050405020304" pitchFamily="18" charset="0"/>
              </a:rPr>
              <a:t> </a:t>
            </a:r>
            <a:r>
              <a:rPr lang="fr-FR" sz="2400" dirty="0" smtClean="0">
                <a:solidFill>
                  <a:srgbClr val="0000FF"/>
                </a:solidFill>
                <a:latin typeface="Times New Roman" panose="02020603050405020304" pitchFamily="18" charset="0"/>
                <a:cs typeface="Times New Roman" panose="02020603050405020304" pitchFamily="18" charset="0"/>
              </a:rPr>
              <a:t>do </a:t>
            </a:r>
            <a:r>
              <a:rPr lang="fr-FR" sz="2400" dirty="0" err="1">
                <a:solidFill>
                  <a:srgbClr val="0000FF"/>
                </a:solidFill>
                <a:latin typeface="Times New Roman" panose="02020603050405020304" pitchFamily="18" charset="0"/>
                <a:cs typeface="Times New Roman" panose="02020603050405020304" pitchFamily="18" charset="0"/>
              </a:rPr>
              <a:t>từ</a:t>
            </a:r>
            <a:r>
              <a:rPr lang="fr-FR" sz="2400" dirty="0">
                <a:solidFill>
                  <a:srgbClr val="0000FF"/>
                </a:solidFill>
                <a:latin typeface="Times New Roman" panose="02020603050405020304" pitchFamily="18" charset="0"/>
                <a:cs typeface="Times New Roman" panose="02020603050405020304" pitchFamily="18" charset="0"/>
              </a:rPr>
              <a:t> </a:t>
            </a:r>
            <a:r>
              <a:rPr lang="fr-FR" sz="2400" dirty="0" err="1">
                <a:solidFill>
                  <a:srgbClr val="0000FF"/>
                </a:solidFill>
                <a:latin typeface="Times New Roman" panose="02020603050405020304" pitchFamily="18" charset="0"/>
                <a:cs typeface="Times New Roman" panose="02020603050405020304" pitchFamily="18" charset="0"/>
              </a:rPr>
              <a:t>chối</a:t>
            </a:r>
            <a:r>
              <a:rPr lang="fr-FR" sz="2400" dirty="0">
                <a:solidFill>
                  <a:srgbClr val="0000FF"/>
                </a:solidFill>
                <a:latin typeface="Times New Roman" panose="02020603050405020304" pitchFamily="18" charset="0"/>
                <a:cs typeface="Times New Roman" panose="02020603050405020304" pitchFamily="18" charset="0"/>
              </a:rPr>
              <a:t> </a:t>
            </a:r>
            <a:r>
              <a:rPr lang="fr-FR" sz="2400" dirty="0" err="1" smtClean="0">
                <a:solidFill>
                  <a:srgbClr val="0000FF"/>
                </a:solidFill>
                <a:latin typeface="Times New Roman" panose="02020603050405020304" pitchFamily="18" charset="0"/>
                <a:cs typeface="Times New Roman" panose="02020603050405020304" pitchFamily="18" charset="0"/>
              </a:rPr>
              <a:t>nhận</a:t>
            </a:r>
            <a:r>
              <a:rPr lang="fr-FR" sz="2400" dirty="0">
                <a:solidFill>
                  <a:srgbClr val="0000FF"/>
                </a:solidFill>
                <a:latin typeface="Times New Roman" panose="02020603050405020304" pitchFamily="18" charset="0"/>
                <a:cs typeface="Times New Roman" panose="02020603050405020304" pitchFamily="18" charset="0"/>
              </a:rPr>
              <a:t>)</a:t>
            </a:r>
            <a:endParaRPr lang="vi-VN" sz="2400" b="1" dirty="0">
              <a:solidFill>
                <a:srgbClr val="0000FF"/>
              </a:solidFill>
              <a:latin typeface="Times New Roman" panose="02020603050405020304" pitchFamily="18" charset="0"/>
              <a:cs typeface="Times New Roman" panose="02020603050405020304" pitchFamily="18" charset="0"/>
            </a:endParaRPr>
          </a:p>
          <a:p>
            <a:pPr marL="12700" algn="just">
              <a:lnSpc>
                <a:spcPct val="100000"/>
              </a:lnSpc>
              <a:spcBef>
                <a:spcPts val="865"/>
              </a:spcBef>
              <a:tabLst>
                <a:tab pos="469265" algn="l"/>
              </a:tabLst>
            </a:pPr>
            <a:endParaRPr sz="2200" b="1" dirty="0">
              <a:solidFill>
                <a:srgbClr val="0000FF"/>
              </a:solidFill>
              <a:latin typeface="Times New Roman"/>
              <a:cs typeface="Times New Roman"/>
            </a:endParaRPr>
          </a:p>
        </p:txBody>
      </p:sp>
    </p:spTree>
    <p:extLst>
      <p:ext uri="{BB962C8B-B14F-4D97-AF65-F5344CB8AC3E}">
        <p14:creationId xmlns:p14="http://schemas.microsoft.com/office/powerpoint/2010/main" val="63716183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Google Shape;236;p16"/>
          <p:cNvSpPr txBox="1">
            <a:spLocks/>
          </p:cNvSpPr>
          <p:nvPr/>
        </p:nvSpPr>
        <p:spPr>
          <a:xfrm>
            <a:off x="727930" y="855303"/>
            <a:ext cx="8972101" cy="539534"/>
          </a:xfrm>
          <a:prstGeom prst="rect">
            <a:avLst/>
          </a:prstGeom>
        </p:spPr>
        <p:txBody>
          <a:bodyPr spcFirstLastPara="1" vert="horz" wrap="square" lIns="91425" tIns="91425" rIns="91425" bIns="91425"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solidFill>
                  <a:srgbClr val="FF0000"/>
                </a:solidFill>
                <a:latin typeface="Times New Roman" panose="02020603050405020304" pitchFamily="18" charset="0"/>
                <a:cs typeface="Times New Roman" panose="02020603050405020304" pitchFamily="18" charset="0"/>
              </a:rPr>
              <a:t>2. BỔ SUNG</a:t>
            </a:r>
            <a:r>
              <a:rPr lang="vi-VN" sz="2400" b="1" dirty="0">
                <a:solidFill>
                  <a:srgbClr val="FF0000"/>
                </a:solidFill>
                <a:latin typeface="Times New Roman" panose="02020603050405020304" pitchFamily="18" charset="0"/>
                <a:cs typeface="Times New Roman" panose="02020603050405020304" pitchFamily="18" charset="0"/>
              </a:rPr>
              <a:t> </a:t>
            </a:r>
            <a:r>
              <a:rPr lang="en" sz="2400" b="1" dirty="0">
                <a:solidFill>
                  <a:srgbClr val="FF0000"/>
                </a:solidFill>
                <a:latin typeface="Times New Roman" panose="02020603050405020304" pitchFamily="18" charset="0"/>
                <a:cs typeface="Times New Roman" panose="02020603050405020304" pitchFamily="18" charset="0"/>
              </a:rPr>
              <a:t>TRÁCH NHIỆM CỦA NGƯỜI HƯỞNG (Điều 11)</a:t>
            </a:r>
            <a:endParaRPr lang="vi-VN" sz="2400" b="1" dirty="0">
              <a:solidFill>
                <a:srgbClr val="FF0000"/>
              </a:solidFill>
              <a:latin typeface="Times New Roman" panose="02020603050405020304" pitchFamily="18" charset="0"/>
              <a:cs typeface="Times New Roman" panose="02020603050405020304" pitchFamily="18" charset="0"/>
            </a:endParaRPr>
          </a:p>
        </p:txBody>
      </p:sp>
      <p:sp>
        <p:nvSpPr>
          <p:cNvPr id="6" name="Rectangle 5"/>
          <p:cNvSpPr/>
          <p:nvPr/>
        </p:nvSpPr>
        <p:spPr>
          <a:xfrm>
            <a:off x="727930" y="332083"/>
            <a:ext cx="9271476" cy="523220"/>
          </a:xfrm>
          <a:prstGeom prst="rect">
            <a:avLst/>
          </a:prstGeom>
          <a:solidFill>
            <a:schemeClr val="bg1"/>
          </a:solidFill>
        </p:spPr>
        <p:txBody>
          <a:bodyPr wrap="square">
            <a:spAutoFit/>
          </a:bodyPr>
          <a:lstStyle/>
          <a:p>
            <a:pPr lvl="0">
              <a:defRPr/>
            </a:pPr>
            <a:r>
              <a:rPr lang="en-US" sz="2800" b="1" dirty="0" smtClean="0">
                <a:solidFill>
                  <a:srgbClr val="080CB8"/>
                </a:solidFill>
                <a:latin typeface="Times New Roman" panose="02020603050405020304" pitchFamily="18" charset="0"/>
                <a:cs typeface="Times New Roman" panose="02020603050405020304" pitchFamily="18" charset="0"/>
              </a:rPr>
              <a:t>III.CÔNG </a:t>
            </a:r>
            <a:r>
              <a:rPr lang="en-US" sz="2800" b="1" dirty="0">
                <a:solidFill>
                  <a:srgbClr val="080CB8"/>
                </a:solidFill>
                <a:latin typeface="Times New Roman" panose="02020603050405020304" pitchFamily="18" charset="0"/>
                <a:cs typeface="Times New Roman" panose="02020603050405020304" pitchFamily="18" charset="0"/>
              </a:rPr>
              <a:t>TÁC CHI TRẢ, QUẢN LÝ NGƯỜI HƯỞNG </a:t>
            </a:r>
          </a:p>
        </p:txBody>
      </p:sp>
      <p:sp>
        <p:nvSpPr>
          <p:cNvPr id="5" name="object 4"/>
          <p:cNvSpPr txBox="1"/>
          <p:nvPr/>
        </p:nvSpPr>
        <p:spPr>
          <a:xfrm>
            <a:off x="900821" y="1429665"/>
            <a:ext cx="10638035" cy="3552254"/>
          </a:xfrm>
          <a:prstGeom prst="rect">
            <a:avLst/>
          </a:prstGeom>
        </p:spPr>
        <p:txBody>
          <a:bodyPr vert="horz" wrap="square" lIns="0" tIns="88900" rIns="0" bIns="0" rtlCol="0">
            <a:spAutoFit/>
          </a:bodyPr>
          <a:lstStyle/>
          <a:p>
            <a:pPr marL="469900" marR="5080" indent="-457834" algn="just">
              <a:spcBef>
                <a:spcPts val="600"/>
              </a:spcBef>
              <a:buFont typeface="Wingdings"/>
              <a:buChar char=""/>
              <a:tabLst>
                <a:tab pos="469900" algn="l"/>
              </a:tabLst>
            </a:pPr>
            <a:r>
              <a:rPr lang="vi-VN" sz="2600" b="1" dirty="0">
                <a:solidFill>
                  <a:srgbClr val="0000FF"/>
                </a:solidFill>
                <a:latin typeface="+mj-lt"/>
              </a:rPr>
              <a:t>Hoàn trả tiền hưởng chế độ BHXH khi hưởng không đúng quy định</a:t>
            </a:r>
            <a:r>
              <a:rPr lang="en-US" sz="2600" dirty="0" smtClean="0">
                <a:solidFill>
                  <a:srgbClr val="0000FF"/>
                </a:solidFill>
                <a:latin typeface="+mj-lt"/>
              </a:rPr>
              <a:t>;</a:t>
            </a:r>
          </a:p>
          <a:p>
            <a:pPr marL="469900" marR="5080" indent="-457834" algn="just">
              <a:spcBef>
                <a:spcPts val="600"/>
              </a:spcBef>
              <a:buFont typeface="Wingdings"/>
              <a:buChar char=""/>
              <a:tabLst>
                <a:tab pos="469900" algn="l"/>
              </a:tabLst>
            </a:pPr>
            <a:r>
              <a:rPr lang="vi-VN" sz="2600" b="1" dirty="0" smtClean="0">
                <a:solidFill>
                  <a:srgbClr val="FF0000"/>
                </a:solidFill>
                <a:latin typeface="+mj-lt"/>
              </a:rPr>
              <a:t>Hằng </a:t>
            </a:r>
            <a:r>
              <a:rPr lang="vi-VN" sz="2600" b="1" dirty="0">
                <a:solidFill>
                  <a:srgbClr val="FF0000"/>
                </a:solidFill>
                <a:latin typeface="+mj-lt"/>
              </a:rPr>
              <a:t>năm</a:t>
            </a:r>
            <a:r>
              <a:rPr lang="vi-VN" sz="2600" dirty="0">
                <a:solidFill>
                  <a:srgbClr val="0000FF"/>
                </a:solidFill>
                <a:latin typeface="+mj-lt"/>
              </a:rPr>
              <a:t>, </a:t>
            </a:r>
            <a:r>
              <a:rPr lang="vi-VN" sz="2600" b="1" dirty="0">
                <a:solidFill>
                  <a:srgbClr val="0000FF"/>
                </a:solidFill>
                <a:latin typeface="+mj-lt"/>
              </a:rPr>
              <a:t>người thụ hưởng chế độ BHXH qua ATM phải phối hợp với cơ quan BHXH hoặc tổ chức dịch vụ được cơ quan BHXH ủy quyền thực hiện việc</a:t>
            </a:r>
            <a:r>
              <a:rPr lang="vi-VN" sz="2600" dirty="0">
                <a:solidFill>
                  <a:srgbClr val="0000FF"/>
                </a:solidFill>
                <a:latin typeface="+mj-lt"/>
              </a:rPr>
              <a:t> </a:t>
            </a:r>
            <a:r>
              <a:rPr lang="vi-VN" sz="2600" b="1" dirty="0">
                <a:solidFill>
                  <a:srgbClr val="FF0000"/>
                </a:solidFill>
                <a:latin typeface="+mj-lt"/>
              </a:rPr>
              <a:t>xác minh thông tin</a:t>
            </a:r>
            <a:r>
              <a:rPr lang="vi-VN" sz="2600" dirty="0">
                <a:solidFill>
                  <a:srgbClr val="0000FF"/>
                </a:solidFill>
                <a:latin typeface="+mj-lt"/>
              </a:rPr>
              <a:t>;</a:t>
            </a:r>
          </a:p>
          <a:p>
            <a:pPr marL="469265" lvl="0" indent="-456565" algn="just">
              <a:spcBef>
                <a:spcPts val="605"/>
              </a:spcBef>
              <a:buFont typeface="Wingdings"/>
              <a:buChar char=""/>
              <a:tabLst>
                <a:tab pos="469265" algn="l"/>
              </a:tabLst>
            </a:pPr>
            <a:r>
              <a:rPr lang="vi-VN" sz="2600" b="1" dirty="0">
                <a:solidFill>
                  <a:srgbClr val="0000FF"/>
                </a:solidFill>
                <a:latin typeface="+mj-lt"/>
              </a:rPr>
              <a:t>Trường hợp </a:t>
            </a:r>
            <a:r>
              <a:rPr lang="vi-VN" sz="2600" b="1" dirty="0">
                <a:solidFill>
                  <a:srgbClr val="FF0000"/>
                </a:solidFill>
                <a:latin typeface="+mj-lt"/>
              </a:rPr>
              <a:t>ủy quyền </a:t>
            </a:r>
            <a:r>
              <a:rPr lang="vi-VN" sz="2600" b="1" dirty="0">
                <a:solidFill>
                  <a:srgbClr val="0000FF"/>
                </a:solidFill>
                <a:latin typeface="+mj-lt"/>
              </a:rPr>
              <a:t>nhận lương hưu, trợ cấp BHXH và chế độ khác thì văn bản ủy quyền có hiệu lực tối đa là </a:t>
            </a:r>
            <a:r>
              <a:rPr lang="vi-VN" sz="2600" b="1" dirty="0">
                <a:solidFill>
                  <a:srgbClr val="FF0000"/>
                </a:solidFill>
                <a:highlight>
                  <a:srgbClr val="C7D3E6"/>
                </a:highlight>
                <a:latin typeface="+mj-lt"/>
              </a:rPr>
              <a:t>12</a:t>
            </a:r>
            <a:r>
              <a:rPr lang="en-US" sz="2600" b="1" dirty="0">
                <a:solidFill>
                  <a:srgbClr val="FF0000"/>
                </a:solidFill>
                <a:highlight>
                  <a:srgbClr val="C7D3E6"/>
                </a:highlight>
                <a:latin typeface="+mj-lt"/>
              </a:rPr>
              <a:t> </a:t>
            </a:r>
            <a:r>
              <a:rPr lang="vi-VN" sz="2600" b="1" dirty="0">
                <a:solidFill>
                  <a:srgbClr val="FF0000"/>
                </a:solidFill>
                <a:highlight>
                  <a:srgbClr val="C7D3E6"/>
                </a:highlight>
                <a:latin typeface="+mj-lt"/>
              </a:rPr>
              <a:t>tháng</a:t>
            </a:r>
            <a:r>
              <a:rPr lang="vi-VN" sz="2600" dirty="0">
                <a:solidFill>
                  <a:srgbClr val="FF0000"/>
                </a:solidFill>
                <a:latin typeface="+mj-lt"/>
              </a:rPr>
              <a:t> </a:t>
            </a:r>
            <a:r>
              <a:rPr lang="vi-VN" sz="2600" b="1" dirty="0">
                <a:solidFill>
                  <a:srgbClr val="0000FF"/>
                </a:solidFill>
                <a:latin typeface="+mj-lt"/>
              </a:rPr>
              <a:t>kể từ ngày xác lập việc ủy quyền</a:t>
            </a:r>
            <a:r>
              <a:rPr lang="en-US" sz="2600" b="1" dirty="0">
                <a:solidFill>
                  <a:srgbClr val="0000FF"/>
                </a:solidFill>
                <a:latin typeface="+mj-lt"/>
              </a:rPr>
              <a:t>.</a:t>
            </a:r>
          </a:p>
          <a:p>
            <a:pPr marL="12700" algn="just">
              <a:lnSpc>
                <a:spcPct val="100000"/>
              </a:lnSpc>
              <a:spcBef>
                <a:spcPts val="605"/>
              </a:spcBef>
              <a:tabLst>
                <a:tab pos="469265" algn="l"/>
              </a:tabLst>
            </a:pPr>
            <a:endParaRPr sz="2800" dirty="0">
              <a:latin typeface="+mj-lt"/>
              <a:cs typeface="Times New Roman"/>
            </a:endParaRPr>
          </a:p>
        </p:txBody>
      </p:sp>
    </p:spTree>
    <p:extLst>
      <p:ext uri="{BB962C8B-B14F-4D97-AF65-F5344CB8AC3E}">
        <p14:creationId xmlns:p14="http://schemas.microsoft.com/office/powerpoint/2010/main" val="206579568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Google Shape;236;p16"/>
          <p:cNvSpPr txBox="1">
            <a:spLocks/>
          </p:cNvSpPr>
          <p:nvPr/>
        </p:nvSpPr>
        <p:spPr>
          <a:xfrm>
            <a:off x="832503" y="1003530"/>
            <a:ext cx="5745277" cy="653834"/>
          </a:xfrm>
          <a:prstGeom prst="rect">
            <a:avLst/>
          </a:prstGeom>
          <a:noFill/>
        </p:spPr>
        <p:txBody>
          <a:bodyPr spcFirstLastPara="1" vert="horz" wrap="square" lIns="91425" tIns="91425" rIns="91425" bIns="91425"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solidFill>
                  <a:schemeClr val="accent2">
                    <a:lumMod val="75000"/>
                  </a:schemeClr>
                </a:solidFill>
                <a:latin typeface="Times New Roman" panose="02020603050405020304" pitchFamily="18" charset="0"/>
                <a:cs typeface="Times New Roman" panose="02020603050405020304" pitchFamily="18" charset="0"/>
              </a:rPr>
              <a:t>3. CÁC HÌNH THỨC CHI TRẢ</a:t>
            </a:r>
            <a:r>
              <a:rPr lang="en-US" sz="2400" b="1" dirty="0">
                <a:solidFill>
                  <a:schemeClr val="accent6">
                    <a:lumMod val="75000"/>
                  </a:schemeClr>
                </a:solidFill>
                <a:latin typeface="Times New Roman" panose="02020603050405020304" pitchFamily="18" charset="0"/>
                <a:cs typeface="Times New Roman" panose="02020603050405020304" pitchFamily="18" charset="0"/>
              </a:rPr>
              <a:t>:</a:t>
            </a:r>
            <a:endParaRPr lang="vi-VN" sz="2400" b="1" dirty="0">
              <a:solidFill>
                <a:schemeClr val="accent6">
                  <a:lumMod val="75000"/>
                </a:schemeClr>
              </a:solidFill>
            </a:endParaRPr>
          </a:p>
        </p:txBody>
      </p:sp>
      <p:sp>
        <p:nvSpPr>
          <p:cNvPr id="14" name="Google Shape;237;p16"/>
          <p:cNvSpPr txBox="1">
            <a:spLocks/>
          </p:cNvSpPr>
          <p:nvPr/>
        </p:nvSpPr>
        <p:spPr>
          <a:xfrm>
            <a:off x="832503" y="2180584"/>
            <a:ext cx="10183961" cy="2889438"/>
          </a:xfrm>
          <a:prstGeom prst="rect">
            <a:avLst/>
          </a:prstGeom>
          <a:noFill/>
        </p:spPr>
        <p:txBody>
          <a:bodyPr spcFirstLastPara="1" vert="horz" wrap="square" lIns="91425" tIns="91425" rIns="91425" bIns="91425"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6200" lvl="0" indent="0" algn="just">
              <a:spcBef>
                <a:spcPts val="1200"/>
              </a:spcBef>
              <a:buClr>
                <a:srgbClr val="F4983E"/>
              </a:buClr>
              <a:buSzPts val="2400"/>
              <a:buNone/>
            </a:pPr>
            <a:r>
              <a:rPr lang="pt-PT" b="1" dirty="0">
                <a:solidFill>
                  <a:srgbClr val="0000FF"/>
                </a:solidFill>
                <a:latin typeface="Times New Roman" panose="02020603050405020304" pitchFamily="18" charset="0"/>
                <a:cs typeface="Times New Roman" panose="02020603050405020304" pitchFamily="18" charset="0"/>
              </a:rPr>
              <a:t>(</a:t>
            </a:r>
            <a:r>
              <a:rPr lang="pt-PT" b="1">
                <a:solidFill>
                  <a:srgbClr val="0000FF"/>
                </a:solidFill>
                <a:latin typeface="Times New Roman" panose="02020603050405020304" pitchFamily="18" charset="0"/>
                <a:cs typeface="Times New Roman" panose="02020603050405020304" pitchFamily="18" charset="0"/>
              </a:rPr>
              <a:t>1) </a:t>
            </a:r>
            <a:r>
              <a:rPr lang="pt-PT" b="1" dirty="0">
                <a:solidFill>
                  <a:srgbClr val="0000FF"/>
                </a:solidFill>
                <a:latin typeface="Times New Roman" panose="02020603050405020304" pitchFamily="18" charset="0"/>
                <a:cs typeface="Times New Roman" panose="02020603050405020304" pitchFamily="18" charset="0"/>
              </a:rPr>
              <a:t>Thông qua tài khoản của người thụ hưởng mở tại ngân hàng thương mại, chi nhánh ngân hàng nước ngoài được thành lập và hoạt động tại Việt </a:t>
            </a:r>
            <a:r>
              <a:rPr lang="pt-PT" b="1">
                <a:solidFill>
                  <a:srgbClr val="0000FF"/>
                </a:solidFill>
                <a:latin typeface="Times New Roman" panose="02020603050405020304" pitchFamily="18" charset="0"/>
                <a:cs typeface="Times New Roman" panose="02020603050405020304" pitchFamily="18" charset="0"/>
              </a:rPr>
              <a:t>Nam</a:t>
            </a:r>
            <a:r>
              <a:rPr lang="en-US" b="1">
                <a:solidFill>
                  <a:srgbClr val="0000FF"/>
                </a:solidFill>
                <a:latin typeface="Times New Roman" panose="02020603050405020304" pitchFamily="18" charset="0"/>
                <a:cs typeface="Times New Roman" panose="02020603050405020304" pitchFamily="18" charset="0"/>
              </a:rPr>
              <a:t>;</a:t>
            </a:r>
            <a:endParaRPr lang="en-US" b="1" dirty="0">
              <a:solidFill>
                <a:srgbClr val="0000FF"/>
              </a:solidFill>
              <a:latin typeface="Times New Roman" panose="02020603050405020304" pitchFamily="18" charset="0"/>
              <a:cs typeface="Times New Roman" panose="02020603050405020304" pitchFamily="18" charset="0"/>
            </a:endParaRPr>
          </a:p>
          <a:p>
            <a:pPr marL="76200" lvl="0" indent="0" algn="just">
              <a:spcBef>
                <a:spcPts val="1200"/>
              </a:spcBef>
              <a:buClr>
                <a:srgbClr val="F4983E"/>
              </a:buClr>
              <a:buSzPts val="2400"/>
              <a:buNone/>
            </a:pPr>
            <a:r>
              <a:rPr lang="pt-PT" b="1" dirty="0">
                <a:solidFill>
                  <a:srgbClr val="0000FF"/>
                </a:solidFill>
                <a:latin typeface="Times New Roman" panose="02020603050405020304" pitchFamily="18" charset="0"/>
                <a:cs typeface="Times New Roman" panose="02020603050405020304" pitchFamily="18" charset="0"/>
              </a:rPr>
              <a:t>(</a:t>
            </a:r>
            <a:r>
              <a:rPr lang="pt-PT" b="1">
                <a:solidFill>
                  <a:srgbClr val="0000FF"/>
                </a:solidFill>
                <a:latin typeface="Times New Roman" panose="02020603050405020304" pitchFamily="18" charset="0"/>
                <a:cs typeface="Times New Roman" panose="02020603050405020304" pitchFamily="18" charset="0"/>
              </a:rPr>
              <a:t>2) </a:t>
            </a:r>
            <a:r>
              <a:rPr lang="pt-PT" b="1" dirty="0">
                <a:solidFill>
                  <a:srgbClr val="0000FF"/>
                </a:solidFill>
                <a:latin typeface="Times New Roman" panose="02020603050405020304" pitchFamily="18" charset="0"/>
                <a:cs typeface="Times New Roman" panose="02020603050405020304" pitchFamily="18" charset="0"/>
              </a:rPr>
              <a:t>Trực tiếp từ cơ quan BHXH hoặc tổ chức dịch vụ được cơ quan BHXH ủy </a:t>
            </a:r>
            <a:r>
              <a:rPr lang="pt-PT" b="1">
                <a:solidFill>
                  <a:srgbClr val="0000FF"/>
                </a:solidFill>
                <a:latin typeface="Times New Roman" panose="02020603050405020304" pitchFamily="18" charset="0"/>
                <a:cs typeface="Times New Roman" panose="02020603050405020304" pitchFamily="18" charset="0"/>
              </a:rPr>
              <a:t>quyền</a:t>
            </a:r>
            <a:r>
              <a:rPr lang="en-US" b="1">
                <a:solidFill>
                  <a:srgbClr val="0000FF"/>
                </a:solidFill>
                <a:latin typeface="Times New Roman" panose="02020603050405020304" pitchFamily="18" charset="0"/>
                <a:cs typeface="Times New Roman" panose="02020603050405020304" pitchFamily="18" charset="0"/>
              </a:rPr>
              <a:t>;</a:t>
            </a:r>
            <a:endParaRPr lang="en-US" b="1" dirty="0">
              <a:solidFill>
                <a:srgbClr val="0000FF"/>
              </a:solidFill>
              <a:latin typeface="Times New Roman" panose="02020603050405020304" pitchFamily="18" charset="0"/>
              <a:cs typeface="Times New Roman" panose="02020603050405020304" pitchFamily="18" charset="0"/>
            </a:endParaRPr>
          </a:p>
          <a:p>
            <a:pPr marL="76200" lvl="0" indent="0" algn="just">
              <a:spcBef>
                <a:spcPts val="1200"/>
              </a:spcBef>
              <a:buClr>
                <a:srgbClr val="F4983E"/>
              </a:buClr>
              <a:buSzPts val="2400"/>
              <a:buNone/>
            </a:pPr>
            <a:r>
              <a:rPr lang="en-US" b="1" dirty="0">
                <a:solidFill>
                  <a:srgbClr val="0000FF"/>
                </a:solidFill>
                <a:latin typeface="Times New Roman" panose="02020603050405020304" pitchFamily="18" charset="0"/>
                <a:cs typeface="Times New Roman" panose="02020603050405020304" pitchFamily="18" charset="0"/>
              </a:rPr>
              <a:t>(</a:t>
            </a:r>
            <a:r>
              <a:rPr lang="en-US" b="1">
                <a:solidFill>
                  <a:srgbClr val="0000FF"/>
                </a:solidFill>
                <a:latin typeface="Times New Roman" panose="02020603050405020304" pitchFamily="18" charset="0"/>
                <a:cs typeface="Times New Roman" panose="02020603050405020304" pitchFamily="18" charset="0"/>
              </a:rPr>
              <a:t>3) </a:t>
            </a:r>
            <a:r>
              <a:rPr lang="pt-PT" b="1" dirty="0">
                <a:solidFill>
                  <a:srgbClr val="0000FF"/>
                </a:solidFill>
                <a:latin typeface="Times New Roman" panose="02020603050405020304" pitchFamily="18" charset="0"/>
                <a:cs typeface="Times New Roman" panose="02020603050405020304" pitchFamily="18" charset="0"/>
              </a:rPr>
              <a:t>Thông qua người sử dụng lao động.</a:t>
            </a:r>
            <a:r>
              <a:rPr lang="en-US" b="1" dirty="0">
                <a:solidFill>
                  <a:srgbClr val="0000FF"/>
                </a:solidFill>
                <a:latin typeface="Times New Roman" panose="02020603050405020304" pitchFamily="18" charset="0"/>
                <a:cs typeface="Times New Roman" panose="02020603050405020304" pitchFamily="18" charset="0"/>
              </a:rPr>
              <a:t> </a:t>
            </a:r>
          </a:p>
        </p:txBody>
      </p:sp>
      <p:sp>
        <p:nvSpPr>
          <p:cNvPr id="2" name="Rectangle 1"/>
          <p:cNvSpPr/>
          <p:nvPr/>
        </p:nvSpPr>
        <p:spPr>
          <a:xfrm>
            <a:off x="832503" y="1657364"/>
            <a:ext cx="8906605" cy="523220"/>
          </a:xfrm>
          <a:prstGeom prst="rect">
            <a:avLst/>
          </a:prstGeom>
        </p:spPr>
        <p:txBody>
          <a:bodyPr wrap="none">
            <a:spAutoFit/>
          </a:bodyPr>
          <a:lstStyle/>
          <a:p>
            <a:r>
              <a:rPr lang="en-US" sz="2800" b="1" kern="0" dirty="0" err="1">
                <a:solidFill>
                  <a:srgbClr val="FF0000"/>
                </a:solidFill>
                <a:latin typeface="Times New Roman" panose="02020603050405020304" pitchFamily="18" charset="0"/>
                <a:ea typeface="Times New Roman" panose="02020603050405020304" pitchFamily="18" charset="0"/>
              </a:rPr>
              <a:t>Luật</a:t>
            </a:r>
            <a:r>
              <a:rPr lang="en-US" sz="2800" b="1" kern="0" dirty="0">
                <a:solidFill>
                  <a:srgbClr val="FF0000"/>
                </a:solidFill>
                <a:latin typeface="Times New Roman" panose="02020603050405020304" pitchFamily="18" charset="0"/>
                <a:ea typeface="Times New Roman" panose="02020603050405020304" pitchFamily="18" charset="0"/>
              </a:rPr>
              <a:t> BHXH </a:t>
            </a:r>
            <a:r>
              <a:rPr lang="en-US" sz="2800" b="1" kern="0" dirty="0" err="1">
                <a:solidFill>
                  <a:srgbClr val="FF0000"/>
                </a:solidFill>
                <a:latin typeface="Times New Roman" panose="02020603050405020304" pitchFamily="18" charset="0"/>
                <a:ea typeface="Times New Roman" panose="02020603050405020304" pitchFamily="18" charset="0"/>
              </a:rPr>
              <a:t>năm</a:t>
            </a:r>
            <a:r>
              <a:rPr lang="en-US" sz="2800" b="1" kern="0" dirty="0">
                <a:solidFill>
                  <a:srgbClr val="FF0000"/>
                </a:solidFill>
                <a:latin typeface="Times New Roman" panose="02020603050405020304" pitchFamily="18" charset="0"/>
                <a:ea typeface="Times New Roman" panose="02020603050405020304" pitchFamily="18" charset="0"/>
              </a:rPr>
              <a:t> 2024 </a:t>
            </a:r>
            <a:r>
              <a:rPr lang="en-US" sz="2800" b="1" kern="0" dirty="0" err="1">
                <a:solidFill>
                  <a:srgbClr val="FF0000"/>
                </a:solidFill>
                <a:latin typeface="Times New Roman" panose="02020603050405020304" pitchFamily="18" charset="0"/>
                <a:ea typeface="Times New Roman" panose="02020603050405020304" pitchFamily="18" charset="0"/>
              </a:rPr>
              <a:t>đã</a:t>
            </a:r>
            <a:r>
              <a:rPr lang="en-US" sz="2800" b="1" kern="0" dirty="0">
                <a:solidFill>
                  <a:srgbClr val="FF0000"/>
                </a:solidFill>
                <a:latin typeface="Times New Roman" panose="02020603050405020304" pitchFamily="18" charset="0"/>
                <a:ea typeface="Times New Roman" panose="02020603050405020304" pitchFamily="18" charset="0"/>
              </a:rPr>
              <a:t> </a:t>
            </a:r>
            <a:r>
              <a:rPr lang="en-US" sz="2800" b="1" kern="0" dirty="0" err="1">
                <a:solidFill>
                  <a:srgbClr val="FF0000"/>
                </a:solidFill>
                <a:latin typeface="Times New Roman" panose="02020603050405020304" pitchFamily="18" charset="0"/>
                <a:ea typeface="Times New Roman" panose="02020603050405020304" pitchFamily="18" charset="0"/>
              </a:rPr>
              <a:t>quy</a:t>
            </a:r>
            <a:r>
              <a:rPr lang="en-US" sz="2800" b="1" kern="0" dirty="0">
                <a:solidFill>
                  <a:srgbClr val="FF0000"/>
                </a:solidFill>
                <a:latin typeface="Times New Roman" panose="02020603050405020304" pitchFamily="18" charset="0"/>
                <a:ea typeface="Times New Roman" panose="02020603050405020304" pitchFamily="18" charset="0"/>
              </a:rPr>
              <a:t> </a:t>
            </a:r>
            <a:r>
              <a:rPr lang="en-US" sz="2800" b="1" kern="0" dirty="0" err="1">
                <a:solidFill>
                  <a:srgbClr val="FF0000"/>
                </a:solidFill>
                <a:latin typeface="Times New Roman" panose="02020603050405020304" pitchFamily="18" charset="0"/>
                <a:ea typeface="Times New Roman" panose="02020603050405020304" pitchFamily="18" charset="0"/>
              </a:rPr>
              <a:t>định</a:t>
            </a:r>
            <a:r>
              <a:rPr lang="en-US" sz="2800" b="1" kern="0" dirty="0">
                <a:solidFill>
                  <a:srgbClr val="FF0000"/>
                </a:solidFill>
                <a:latin typeface="Times New Roman" panose="02020603050405020304" pitchFamily="18" charset="0"/>
                <a:ea typeface="Times New Roman" panose="02020603050405020304" pitchFamily="18" charset="0"/>
              </a:rPr>
              <a:t> 03 </a:t>
            </a:r>
            <a:r>
              <a:rPr lang="en-US" sz="2800" b="1" kern="0" dirty="0" err="1">
                <a:solidFill>
                  <a:srgbClr val="FF0000"/>
                </a:solidFill>
                <a:latin typeface="Times New Roman" panose="02020603050405020304" pitchFamily="18" charset="0"/>
                <a:ea typeface="Times New Roman" panose="02020603050405020304" pitchFamily="18" charset="0"/>
              </a:rPr>
              <a:t>hình</a:t>
            </a:r>
            <a:r>
              <a:rPr lang="en-US" sz="2800" b="1" kern="0" dirty="0">
                <a:solidFill>
                  <a:srgbClr val="FF0000"/>
                </a:solidFill>
                <a:latin typeface="Times New Roman" panose="02020603050405020304" pitchFamily="18" charset="0"/>
                <a:ea typeface="Times New Roman" panose="02020603050405020304" pitchFamily="18" charset="0"/>
              </a:rPr>
              <a:t> </a:t>
            </a:r>
            <a:r>
              <a:rPr lang="en-US" sz="2800" b="1" kern="0" dirty="0" err="1">
                <a:solidFill>
                  <a:srgbClr val="FF0000"/>
                </a:solidFill>
                <a:latin typeface="Times New Roman" panose="02020603050405020304" pitchFamily="18" charset="0"/>
                <a:ea typeface="Times New Roman" panose="02020603050405020304" pitchFamily="18" charset="0"/>
              </a:rPr>
              <a:t>thức</a:t>
            </a:r>
            <a:r>
              <a:rPr lang="en-US" sz="2800" b="1" kern="0" dirty="0">
                <a:solidFill>
                  <a:srgbClr val="FF0000"/>
                </a:solidFill>
                <a:latin typeface="Times New Roman" panose="02020603050405020304" pitchFamily="18" charset="0"/>
                <a:ea typeface="Times New Roman" panose="02020603050405020304" pitchFamily="18" charset="0"/>
              </a:rPr>
              <a:t> chi </a:t>
            </a:r>
            <a:r>
              <a:rPr lang="en-US" sz="2800" b="1" kern="0" dirty="0" err="1">
                <a:solidFill>
                  <a:srgbClr val="FF0000"/>
                </a:solidFill>
                <a:latin typeface="Times New Roman" panose="02020603050405020304" pitchFamily="18" charset="0"/>
                <a:ea typeface="Times New Roman" panose="02020603050405020304" pitchFamily="18" charset="0"/>
              </a:rPr>
              <a:t>trả</a:t>
            </a:r>
            <a:r>
              <a:rPr lang="en-US" sz="2800" b="1" kern="0" dirty="0">
                <a:solidFill>
                  <a:srgbClr val="FF0000"/>
                </a:solidFill>
                <a:latin typeface="Times New Roman" panose="02020603050405020304" pitchFamily="18" charset="0"/>
                <a:ea typeface="Times New Roman" panose="02020603050405020304" pitchFamily="18" charset="0"/>
              </a:rPr>
              <a:t>: </a:t>
            </a:r>
            <a:endParaRPr lang="en-US" sz="2800" b="1" dirty="0">
              <a:solidFill>
                <a:srgbClr val="FF0000"/>
              </a:solidFill>
            </a:endParaRPr>
          </a:p>
        </p:txBody>
      </p:sp>
      <p:sp>
        <p:nvSpPr>
          <p:cNvPr id="6" name="Rectangle 5"/>
          <p:cNvSpPr/>
          <p:nvPr/>
        </p:nvSpPr>
        <p:spPr>
          <a:xfrm>
            <a:off x="727930" y="332083"/>
            <a:ext cx="9271476" cy="523220"/>
          </a:xfrm>
          <a:prstGeom prst="rect">
            <a:avLst/>
          </a:prstGeom>
          <a:solidFill>
            <a:schemeClr val="bg1"/>
          </a:solidFill>
        </p:spPr>
        <p:txBody>
          <a:bodyPr wrap="square">
            <a:spAutoFit/>
          </a:bodyPr>
          <a:lstStyle/>
          <a:p>
            <a:pPr lvl="0">
              <a:defRPr/>
            </a:pPr>
            <a:r>
              <a:rPr lang="en-US" sz="2800" b="1" dirty="0" smtClean="0">
                <a:solidFill>
                  <a:srgbClr val="080CB8"/>
                </a:solidFill>
                <a:latin typeface="Times New Roman" panose="02020603050405020304" pitchFamily="18" charset="0"/>
                <a:cs typeface="Times New Roman" panose="02020603050405020304" pitchFamily="18" charset="0"/>
              </a:rPr>
              <a:t>III.CÔNG </a:t>
            </a:r>
            <a:r>
              <a:rPr lang="en-US" sz="2800" b="1" dirty="0">
                <a:solidFill>
                  <a:srgbClr val="080CB8"/>
                </a:solidFill>
                <a:latin typeface="Times New Roman" panose="02020603050405020304" pitchFamily="18" charset="0"/>
                <a:cs typeface="Times New Roman" panose="02020603050405020304" pitchFamily="18" charset="0"/>
              </a:rPr>
              <a:t>TÁC CHI TRẢ, QUẢN LÝ NGƯỜI HƯỞNG </a:t>
            </a:r>
          </a:p>
        </p:txBody>
      </p:sp>
    </p:spTree>
    <p:extLst>
      <p:ext uri="{BB962C8B-B14F-4D97-AF65-F5344CB8AC3E}">
        <p14:creationId xmlns:p14="http://schemas.microsoft.com/office/powerpoint/2010/main" val="36839257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 8">
            <a:extLst>
              <a:ext uri="{FF2B5EF4-FFF2-40B4-BE49-F238E27FC236}">
                <a16:creationId xmlns="" xmlns:a16="http://schemas.microsoft.com/office/drawing/2014/main" id="{88767D9B-C151-C265-EDE4-0CDD60807142}"/>
              </a:ext>
            </a:extLst>
          </p:cNvPr>
          <p:cNvGraphicFramePr/>
          <p:nvPr>
            <p:extLst>
              <p:ext uri="{D42A27DB-BD31-4B8C-83A1-F6EECF244321}">
                <p14:modId xmlns:p14="http://schemas.microsoft.com/office/powerpoint/2010/main" val="3883388008"/>
              </p:ext>
            </p:extLst>
          </p:nvPr>
        </p:nvGraphicFramePr>
        <p:xfrm>
          <a:off x="1272502" y="1061170"/>
          <a:ext cx="10603812" cy="56335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727930" y="332083"/>
            <a:ext cx="7550831" cy="523220"/>
          </a:xfrm>
          <a:prstGeom prst="rect">
            <a:avLst/>
          </a:prstGeom>
          <a:solidFill>
            <a:schemeClr val="bg1"/>
          </a:solidFill>
        </p:spPr>
        <p:txBody>
          <a:bodyPr wrap="square">
            <a:spAutoFit/>
          </a:bodyPr>
          <a:lstStyle/>
          <a:p>
            <a:pPr>
              <a:defRPr/>
            </a:pPr>
            <a:r>
              <a:rPr lang="en-US" sz="2800" b="1" dirty="0">
                <a:solidFill>
                  <a:srgbClr val="080CB8"/>
                </a:solidFill>
                <a:latin typeface="Times New Roman" panose="02020603050405020304" pitchFamily="18" charset="0"/>
                <a:cs typeface="Times New Roman" panose="02020603050405020304" pitchFamily="18" charset="0"/>
              </a:rPr>
              <a:t>IV. VỀ TRÁCH NHIỆM CỦA UBND CÁC CẤP </a:t>
            </a:r>
          </a:p>
        </p:txBody>
      </p:sp>
    </p:spTree>
    <p:extLst>
      <p:ext uri="{BB962C8B-B14F-4D97-AF65-F5344CB8AC3E}">
        <p14:creationId xmlns:p14="http://schemas.microsoft.com/office/powerpoint/2010/main" val="4006410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AA26A0A3-78AA-3F36-6312-823B7015EA43}"/>
              </a:ext>
            </a:extLst>
          </p:cNvPr>
          <p:cNvSpPr txBox="1">
            <a:spLocks/>
          </p:cNvSpPr>
          <p:nvPr/>
        </p:nvSpPr>
        <p:spPr>
          <a:xfrm>
            <a:off x="2003675" y="1760968"/>
            <a:ext cx="9580830" cy="196866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dirty="0">
                <a:solidFill>
                  <a:srgbClr val="0000FF"/>
                </a:solidFill>
                <a:latin typeface="Times New Roman" panose="02020603050405020304" pitchFamily="18" charset="0"/>
                <a:cs typeface="Times New Roman" panose="02020603050405020304" pitchFamily="18" charset="0"/>
              </a:rPr>
              <a:t>TRÂN TRỌNG CẢM ƠN</a:t>
            </a:r>
          </a:p>
          <a:p>
            <a:pPr algn="ctr"/>
            <a:r>
              <a:rPr lang="en-US" sz="4000" b="1" dirty="0">
                <a:solidFill>
                  <a:srgbClr val="0000FF"/>
                </a:solidFill>
                <a:latin typeface="Times New Roman" panose="02020603050405020304" pitchFamily="18" charset="0"/>
                <a:cs typeface="Times New Roman" panose="02020603050405020304" pitchFamily="18" charset="0"/>
              </a:rPr>
              <a:t>QUÝ VỊ ĐÃ CHÚ Ý  LẮNG NGHE</a:t>
            </a:r>
            <a:endParaRPr lang="x-none" sz="4000" b="1" dirty="0">
              <a:solidFill>
                <a:srgbClr val="0000FF"/>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 xmlns:a16="http://schemas.microsoft.com/office/drawing/2014/main" id="{57C411FE-8E91-FD0A-4A94-14CF349F3A96}"/>
              </a:ext>
            </a:extLst>
          </p:cNvPr>
          <p:cNvSpPr txBox="1"/>
          <p:nvPr/>
        </p:nvSpPr>
        <p:spPr>
          <a:xfrm>
            <a:off x="1744395" y="654539"/>
            <a:ext cx="5763310" cy="646331"/>
          </a:xfrm>
          <a:prstGeom prst="rect">
            <a:avLst/>
          </a:prstGeom>
          <a:solidFill>
            <a:schemeClr val="bg1"/>
          </a:solidFill>
        </p:spPr>
        <p:txBody>
          <a:bodyPr wrap="square" rtlCol="0">
            <a:spAutoFit/>
          </a:bodyPr>
          <a:lstStyle/>
          <a:p>
            <a:pPr algn="ctr"/>
            <a:r>
              <a:rPr lang="en-US" sz="1800" b="1" dirty="0">
                <a:solidFill>
                  <a:srgbClr val="0000FF"/>
                </a:solidFill>
                <a:latin typeface="Times New Roman" panose="02020603050405020304" pitchFamily="18" charset="0"/>
                <a:cs typeface="Times New Roman" panose="02020603050405020304" pitchFamily="18" charset="0"/>
              </a:rPr>
              <a:t>BẢO HIỂM XÃ HỘI VIỆT NAM</a:t>
            </a:r>
          </a:p>
          <a:p>
            <a:pPr algn="ctr"/>
            <a:r>
              <a:rPr lang="en-US" sz="1800" b="1" dirty="0">
                <a:solidFill>
                  <a:srgbClr val="0000FF"/>
                </a:solidFill>
                <a:latin typeface="Times New Roman" panose="02020603050405020304" pitchFamily="18" charset="0"/>
                <a:cs typeface="Times New Roman" panose="02020603050405020304" pitchFamily="18" charset="0"/>
              </a:rPr>
              <a:t>BẢO HIỂM XÃ HỘI THÀNH PHỐ HỒ CHÍ MINH</a:t>
            </a:r>
          </a:p>
        </p:txBody>
      </p:sp>
    </p:spTree>
    <p:extLst>
      <p:ext uri="{BB962C8B-B14F-4D97-AF65-F5344CB8AC3E}">
        <p14:creationId xmlns:p14="http://schemas.microsoft.com/office/powerpoint/2010/main" val="28815234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39D6922B-DAE9-79AB-5612-7B8061453699}"/>
            </a:ext>
          </a:extLst>
        </p:cNvPr>
        <p:cNvGrpSpPr/>
        <p:nvPr/>
      </p:nvGrpSpPr>
      <p:grpSpPr>
        <a:xfrm>
          <a:off x="0" y="0"/>
          <a:ext cx="0" cy="0"/>
          <a:chOff x="0" y="0"/>
          <a:chExt cx="0" cy="0"/>
        </a:xfrm>
      </p:grpSpPr>
      <p:sp>
        <p:nvSpPr>
          <p:cNvPr id="9" name="Title 2">
            <a:extLst>
              <a:ext uri="{FF2B5EF4-FFF2-40B4-BE49-F238E27FC236}">
                <a16:creationId xmlns="" xmlns:a16="http://schemas.microsoft.com/office/drawing/2014/main" id="{446DC81C-17C3-664D-9690-B6DD3DF2FC9A}"/>
              </a:ext>
            </a:extLst>
          </p:cNvPr>
          <p:cNvSpPr txBox="1">
            <a:spLocks/>
          </p:cNvSpPr>
          <p:nvPr/>
        </p:nvSpPr>
        <p:spPr>
          <a:xfrm>
            <a:off x="662666" y="131537"/>
            <a:ext cx="9771119" cy="819768"/>
          </a:xfrm>
          <a:prstGeom prst="rect">
            <a:avLst/>
          </a:prstGeom>
        </p:spPr>
        <p:txBody>
          <a:bodyPr vert="horz" lIns="91440" tIns="45720" rIns="91440" bIns="45720" rtlCol="0" anchor="b">
            <a:no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3600" b="1" dirty="0">
              <a:solidFill>
                <a:srgbClr val="0070C0"/>
              </a:solidFill>
              <a:latin typeface="Times New Roman" panose="02020603050405020304" pitchFamily="18" charset="0"/>
              <a:cs typeface="Times New Roman" panose="02020603050405020304" pitchFamily="18" charset="0"/>
            </a:endParaRPr>
          </a:p>
        </p:txBody>
      </p:sp>
      <p:sp>
        <p:nvSpPr>
          <p:cNvPr id="2" name="Content Placeholder 1">
            <a:extLst>
              <a:ext uri="{FF2B5EF4-FFF2-40B4-BE49-F238E27FC236}">
                <a16:creationId xmlns="" xmlns:a16="http://schemas.microsoft.com/office/drawing/2014/main" id="{0659A800-3B40-D2C0-0941-0C10E178E938}"/>
              </a:ext>
            </a:extLst>
          </p:cNvPr>
          <p:cNvSpPr>
            <a:spLocks noGrp="1"/>
          </p:cNvSpPr>
          <p:nvPr>
            <p:ph idx="1"/>
          </p:nvPr>
        </p:nvSpPr>
        <p:spPr>
          <a:xfrm>
            <a:off x="812534" y="1555417"/>
            <a:ext cx="10795117" cy="4986897"/>
          </a:xfrm>
        </p:spPr>
        <p:txBody>
          <a:bodyPr>
            <a:noAutofit/>
          </a:bodyPr>
          <a:lstStyle/>
          <a:p>
            <a:pPr algn="just">
              <a:buFontTx/>
              <a:buChar char="-"/>
            </a:pPr>
            <a:r>
              <a:rPr lang="pt-BR" sz="2600" b="1" i="1" dirty="0">
                <a:solidFill>
                  <a:schemeClr val="accent2">
                    <a:lumMod val="75000"/>
                  </a:schemeClr>
                </a:solidFill>
                <a:latin typeface="Times New Roman" panose="02020603050405020304" pitchFamily="18" charset="0"/>
                <a:cs typeface="Times New Roman" panose="02020603050405020304" pitchFamily="18" charset="0"/>
              </a:rPr>
              <a:t>Thứ nhất, để thể chế hóa quan điểm, chính sách của Đảng, bảo đảm tính thống nhất, đồng bộ của hệ thống pháp luật:</a:t>
            </a:r>
          </a:p>
          <a:p>
            <a:pPr marL="0" indent="0" algn="just">
              <a:buNone/>
            </a:pPr>
            <a:r>
              <a:rPr lang="pt-BR" sz="2600" b="1" dirty="0">
                <a:solidFill>
                  <a:srgbClr val="0000FF"/>
                </a:solidFill>
                <a:latin typeface="Times New Roman" panose="02020603050405020304" pitchFamily="18" charset="0"/>
                <a:ea typeface="Times New Roman" panose="02020603050405020304" pitchFamily="18" charset="0"/>
              </a:rPr>
              <a:t>+ NQ số 27-NQ/TW ngày 21/5/2018 của Đảng về cải cách chính sách tiền lương sẽ </a:t>
            </a:r>
            <a:r>
              <a:rPr lang="pt-BR" sz="2600" b="1" dirty="0">
                <a:solidFill>
                  <a:srgbClr val="FF0000"/>
                </a:solidFill>
                <a:latin typeface="Times New Roman" panose="02020603050405020304" pitchFamily="18" charset="0"/>
                <a:ea typeface="Times New Roman" panose="02020603050405020304" pitchFamily="18" charset="0"/>
              </a:rPr>
              <a:t>bãi bỏ </a:t>
            </a:r>
            <a:r>
              <a:rPr lang="pt-BR" sz="2600" b="1" i="1" dirty="0">
                <a:solidFill>
                  <a:srgbClr val="FF0000"/>
                </a:solidFill>
                <a:latin typeface="Times New Roman" panose="02020603050405020304" pitchFamily="18" charset="0"/>
                <a:ea typeface="Times New Roman" panose="02020603050405020304" pitchFamily="18" charset="0"/>
              </a:rPr>
              <a:t>“mức lương cơ sở”</a:t>
            </a:r>
            <a:r>
              <a:rPr lang="pt-BR" sz="2600" b="1" dirty="0">
                <a:solidFill>
                  <a:srgbClr val="0000FF"/>
                </a:solidFill>
                <a:latin typeface="Times New Roman" panose="02020603050405020304" pitchFamily="18" charset="0"/>
                <a:ea typeface="Times New Roman" panose="02020603050405020304" pitchFamily="18" charset="0"/>
              </a:rPr>
              <a:t> khi thực hiện chính sách tiền lương mới.</a:t>
            </a:r>
            <a:r>
              <a:rPr lang="vi-VN" sz="2600" b="1" dirty="0">
                <a:solidFill>
                  <a:srgbClr val="0000FF"/>
                </a:solidFill>
                <a:latin typeface="Times New Roman" panose="02020603050405020304" pitchFamily="18" charset="0"/>
                <a:ea typeface="Times New Roman" panose="02020603050405020304" pitchFamily="18" charset="0"/>
              </a:rPr>
              <a:t> T</a:t>
            </a:r>
            <a:r>
              <a:rPr lang="pt-BR" sz="2600" b="1" dirty="0">
                <a:solidFill>
                  <a:srgbClr val="0000FF"/>
                </a:solidFill>
                <a:latin typeface="Times New Roman" panose="02020603050405020304" pitchFamily="18" charset="0"/>
                <a:ea typeface="Times New Roman" panose="02020603050405020304" pitchFamily="18" charset="0"/>
              </a:rPr>
              <a:t>rong khi Luật BHXH 2014 có đến 11 nội dung gắn với </a:t>
            </a:r>
            <a:r>
              <a:rPr lang="pt-BR" sz="2600" b="1" i="1" dirty="0">
                <a:solidFill>
                  <a:srgbClr val="0000FF"/>
                </a:solidFill>
                <a:latin typeface="Times New Roman" panose="02020603050405020304" pitchFamily="18" charset="0"/>
                <a:ea typeface="Times New Roman" panose="02020603050405020304" pitchFamily="18" charset="0"/>
              </a:rPr>
              <a:t>“mức lương cơ sở”</a:t>
            </a:r>
            <a:r>
              <a:rPr lang="vi-VN" sz="2600" b="1" dirty="0">
                <a:solidFill>
                  <a:srgbClr val="0000FF"/>
                </a:solidFill>
                <a:latin typeface="Times New Roman" panose="02020603050405020304" pitchFamily="18" charset="0"/>
                <a:ea typeface="Times New Roman" panose="02020603050405020304" pitchFamily="18" charset="0"/>
              </a:rPr>
              <a:t> nên </a:t>
            </a:r>
            <a:r>
              <a:rPr lang="pt-BR" sz="2600" b="1" dirty="0">
                <a:solidFill>
                  <a:srgbClr val="0000FF"/>
                </a:solidFill>
                <a:latin typeface="Times New Roman" panose="02020603050405020304" pitchFamily="18" charset="0"/>
                <a:ea typeface="Times New Roman" panose="02020603050405020304" pitchFamily="18" charset="0"/>
              </a:rPr>
              <a:t>cần phải được nghiên cứu sửa đổi.</a:t>
            </a:r>
          </a:p>
          <a:p>
            <a:pPr marL="0" indent="0" algn="just">
              <a:buNone/>
            </a:pPr>
            <a:r>
              <a:rPr lang="pt-BR"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Từ khi ban hành đến nay, đã có một số văn </a:t>
            </a:r>
            <a:r>
              <a:rPr lang="pt-BR" sz="2600" b="1" dirty="0" smtClean="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bản, </a:t>
            </a:r>
            <a:r>
              <a:rPr lang="pt-BR"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luật ban hành sau đã s</a:t>
            </a:r>
            <a:r>
              <a:rPr lang="vi-VN"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ửa đổi, b</a:t>
            </a:r>
            <a:r>
              <a:rPr lang="pt-BR"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ổ sung một số quy định của Luật BHXH 2014 như</a:t>
            </a:r>
            <a:r>
              <a:rPr lang="vi-VN"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pt-BR" sz="2600" b="1" dirty="0">
                <a:solidFill>
                  <a:srgbClr val="FF0000"/>
                </a:solidFill>
                <a:latin typeface="Times New Roman" panose="02020603050405020304" pitchFamily="18" charset="0"/>
                <a:ea typeface="Roboto Condensed" panose="02000000000000000000" pitchFamily="2" charset="0"/>
                <a:cs typeface="Times New Roman" panose="02020603050405020304" pitchFamily="18" charset="0"/>
              </a:rPr>
              <a:t>Nghị quyết số 93/2015/QH13</a:t>
            </a:r>
            <a:r>
              <a:rPr lang="pt-BR"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của Quốc hội về việc thực hiện chính sách hưởng BHXH một lần đối với người lao động, </a:t>
            </a:r>
            <a:r>
              <a:rPr lang="pt-BR" sz="2600" b="1" dirty="0">
                <a:solidFill>
                  <a:srgbClr val="FF0000"/>
                </a:solidFill>
                <a:latin typeface="Times New Roman" panose="02020603050405020304" pitchFamily="18" charset="0"/>
                <a:ea typeface="Roboto Condensed" panose="02000000000000000000" pitchFamily="2" charset="0"/>
                <a:cs typeface="Times New Roman" panose="02020603050405020304" pitchFamily="18" charset="0"/>
              </a:rPr>
              <a:t>Luật An toàn, vệ sinh lao động; Luật Việc làm; Bộ Luật lao động </a:t>
            </a:r>
            <a:r>
              <a:rPr lang="pt-BR"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dẫn đến cần thiết sửa đổi Luật BHXH để đảm bảo tínhthống nhất, đồng bộ của hệ </a:t>
            </a:r>
            <a:r>
              <a:rPr lang="pt-BR" sz="2600" b="1" dirty="0" smtClean="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thống.</a:t>
            </a:r>
            <a:endPar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0" indent="0" algn="just">
              <a:buNone/>
            </a:pPr>
            <a:endParaRPr lang="en-US" sz="2400" b="1" dirty="0">
              <a:solidFill>
                <a:srgbClr val="0000FF"/>
              </a:solidFill>
              <a:latin typeface="Times New Roman" panose="02020603050405020304" pitchFamily="18" charset="0"/>
              <a:ea typeface="Times New Roman" panose="02020603050405020304" pitchFamily="18" charset="0"/>
            </a:endParaRPr>
          </a:p>
          <a:p>
            <a:pPr algn="just">
              <a:buFontTx/>
              <a:buChar char="-"/>
            </a:pP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p:txBody>
      </p:sp>
      <p:sp>
        <p:nvSpPr>
          <p:cNvPr id="3" name="Rectangle 2"/>
          <p:cNvSpPr/>
          <p:nvPr/>
        </p:nvSpPr>
        <p:spPr>
          <a:xfrm>
            <a:off x="662666" y="765897"/>
            <a:ext cx="4032642" cy="492443"/>
          </a:xfrm>
          <a:prstGeom prst="rect">
            <a:avLst/>
          </a:prstGeom>
        </p:spPr>
        <p:txBody>
          <a:bodyPr wrap="none">
            <a:spAutoFit/>
          </a:bodyPr>
          <a:lstStyle/>
          <a:p>
            <a:pPr algn="ctr"/>
            <a:r>
              <a:rPr lang="en-US" altLang="en-US" sz="2600" b="1" dirty="0">
                <a:solidFill>
                  <a:srgbClr val="FF0000"/>
                </a:solidFill>
                <a:latin typeface="Times New Roman" pitchFamily="18" charset="0"/>
                <a:cs typeface="Times New Roman" pitchFamily="18" charset="0"/>
              </a:rPr>
              <a:t>2. CƠ SỞ THỰC </a:t>
            </a:r>
            <a:r>
              <a:rPr lang="en-US" altLang="en-US" sz="2600" b="1" dirty="0" smtClean="0">
                <a:solidFill>
                  <a:srgbClr val="FF0000"/>
                </a:solidFill>
                <a:latin typeface="Times New Roman" pitchFamily="18" charset="0"/>
                <a:cs typeface="Times New Roman" pitchFamily="18" charset="0"/>
              </a:rPr>
              <a:t>TIỄN (</a:t>
            </a:r>
            <a:r>
              <a:rPr lang="en-US" altLang="en-US" sz="2600" b="1" dirty="0" err="1" smtClean="0">
                <a:solidFill>
                  <a:srgbClr val="FF0000"/>
                </a:solidFill>
                <a:latin typeface="Times New Roman" pitchFamily="18" charset="0"/>
                <a:cs typeface="Times New Roman" pitchFamily="18" charset="0"/>
              </a:rPr>
              <a:t>tt</a:t>
            </a:r>
            <a:r>
              <a:rPr lang="en-US" altLang="en-US" sz="2600" b="1" dirty="0" smtClean="0">
                <a:solidFill>
                  <a:srgbClr val="FF0000"/>
                </a:solidFill>
                <a:latin typeface="Times New Roman" pitchFamily="18" charset="0"/>
                <a:cs typeface="Times New Roman" pitchFamily="18" charset="0"/>
              </a:rPr>
              <a:t>)</a:t>
            </a:r>
            <a:endParaRPr lang="en-US" altLang="en-US" sz="2600" b="1" dirty="0">
              <a:solidFill>
                <a:srgbClr val="FF0000"/>
              </a:solidFill>
              <a:latin typeface="Times New Roman" pitchFamily="18" charset="0"/>
              <a:cs typeface="Times New Roman" pitchFamily="18" charset="0"/>
            </a:endParaRPr>
          </a:p>
        </p:txBody>
      </p:sp>
      <p:sp>
        <p:nvSpPr>
          <p:cNvPr id="13" name="Rectangle 12"/>
          <p:cNvSpPr/>
          <p:nvPr/>
        </p:nvSpPr>
        <p:spPr>
          <a:xfrm>
            <a:off x="667198" y="306458"/>
            <a:ext cx="7913915" cy="523220"/>
          </a:xfrm>
          <a:prstGeom prst="rect">
            <a:avLst/>
          </a:prstGeom>
          <a:solidFill>
            <a:schemeClr val="bg1"/>
          </a:solidFill>
        </p:spPr>
        <p:txBody>
          <a:bodyPr wrap="square">
            <a:spAutoFit/>
          </a:bodyPr>
          <a:lstStyle/>
          <a:p>
            <a:pPr algn="ctr"/>
            <a:r>
              <a:rPr lang="en-US" sz="2800" b="1" dirty="0">
                <a:solidFill>
                  <a:srgbClr val="080CB8"/>
                </a:solidFill>
                <a:latin typeface="Times New Roman" panose="02020603050405020304" pitchFamily="18" charset="0"/>
                <a:cs typeface="Times New Roman" panose="02020603050405020304" pitchFamily="18" charset="0"/>
              </a:rPr>
              <a:t>I</a:t>
            </a:r>
            <a:r>
              <a:rPr lang="en-US" sz="2800" b="1" dirty="0" smtClean="0">
                <a:solidFill>
                  <a:srgbClr val="080CB8"/>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anose="02020603050405020304" pitchFamily="18" charset="0"/>
              </a:rPr>
              <a:t>SỰ CẦN </a:t>
            </a:r>
            <a:r>
              <a:rPr lang="en-US" sz="2800" b="1" dirty="0" smtClean="0">
                <a:solidFill>
                  <a:srgbClr val="080CB8"/>
                </a:solidFill>
                <a:latin typeface="Times New Roman" panose="02020603050405020304" pitchFamily="18" charset="0"/>
                <a:cs typeface="Times New Roman" panose="02020603050405020304" pitchFamily="18" charset="0"/>
              </a:rPr>
              <a:t>HIẾT </a:t>
            </a:r>
            <a:r>
              <a:rPr lang="en-US" sz="2800" b="1" dirty="0">
                <a:solidFill>
                  <a:srgbClr val="080CB8"/>
                </a:solidFill>
                <a:latin typeface="Times New Roman" panose="02020603050405020304" pitchFamily="18" charset="0"/>
                <a:cs typeface="Times New Roman" panose="02020603050405020304" pitchFamily="18" charset="0"/>
              </a:rPr>
              <a:t>PHẢI SỬA ĐỔI LUẬT BHXH</a:t>
            </a:r>
          </a:p>
        </p:txBody>
      </p:sp>
      <p:sp>
        <p:nvSpPr>
          <p:cNvPr id="14" name="Rectangle 13"/>
          <p:cNvSpPr/>
          <p:nvPr/>
        </p:nvSpPr>
        <p:spPr>
          <a:xfrm>
            <a:off x="667198" y="306458"/>
            <a:ext cx="8476802" cy="523220"/>
          </a:xfrm>
          <a:prstGeom prst="rect">
            <a:avLst/>
          </a:prstGeom>
          <a:solidFill>
            <a:schemeClr val="bg1"/>
          </a:solidFill>
        </p:spPr>
        <p:txBody>
          <a:bodyPr wrap="square">
            <a:spAutoFit/>
          </a:bodyPr>
          <a:lstStyle/>
          <a:p>
            <a:pPr algn="ctr"/>
            <a:r>
              <a:rPr lang="en-US" sz="2800" b="1" dirty="0">
                <a:solidFill>
                  <a:srgbClr val="080CB8"/>
                </a:solidFill>
                <a:latin typeface="Times New Roman" panose="02020603050405020304" pitchFamily="18" charset="0"/>
                <a:cs typeface="Times New Roman" panose="02020603050405020304" pitchFamily="18" charset="0"/>
              </a:rPr>
              <a:t>I</a:t>
            </a:r>
            <a:r>
              <a:rPr lang="en-US" sz="2800" b="1" dirty="0" smtClean="0">
                <a:solidFill>
                  <a:srgbClr val="080CB8"/>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anose="02020603050405020304" pitchFamily="18" charset="0"/>
              </a:rPr>
              <a:t>SỰ CẦN THIẾT PHẢI SỬA ĐỔI LUẬT </a:t>
            </a:r>
            <a:r>
              <a:rPr lang="en-US" sz="2800" b="1" dirty="0" smtClean="0">
                <a:solidFill>
                  <a:srgbClr val="080CB8"/>
                </a:solidFill>
                <a:latin typeface="Times New Roman" panose="02020603050405020304" pitchFamily="18" charset="0"/>
                <a:cs typeface="Times New Roman" panose="02020603050405020304" pitchFamily="18" charset="0"/>
              </a:rPr>
              <a:t>BHXH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36956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2"/>
          <p:cNvSpPr txBox="1">
            <a:spLocks/>
          </p:cNvSpPr>
          <p:nvPr/>
        </p:nvSpPr>
        <p:spPr>
          <a:xfrm>
            <a:off x="662666" y="131537"/>
            <a:ext cx="9771119" cy="819768"/>
          </a:xfrm>
          <a:prstGeom prst="rect">
            <a:avLst/>
          </a:prstGeom>
        </p:spPr>
        <p:txBody>
          <a:bodyPr vert="horz" lIns="91440" tIns="45720" rIns="91440" bIns="45720" rtlCol="0" anchor="b">
            <a:no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3600" b="1" dirty="0">
              <a:solidFill>
                <a:srgbClr val="0070C0"/>
              </a:solidFill>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619547" y="1679020"/>
            <a:ext cx="10861712" cy="4634694"/>
          </a:xfrm>
        </p:spPr>
        <p:txBody>
          <a:bodyPr>
            <a:noAutofit/>
          </a:bodyPr>
          <a:lstStyle/>
          <a:p>
            <a:pPr algn="just">
              <a:buFontTx/>
              <a:buChar char="-"/>
            </a:pPr>
            <a:r>
              <a:rPr lang="en-US" sz="2600" b="1" i="1" dirty="0" err="1">
                <a:solidFill>
                  <a:schemeClr val="accent2">
                    <a:lumMod val="75000"/>
                  </a:schemeClr>
                </a:solidFill>
                <a:latin typeface="Times New Roman" panose="02020603050405020304" pitchFamily="18" charset="0"/>
                <a:ea typeface="Roboto Condensed" panose="02000000000000000000" pitchFamily="2" charset="0"/>
                <a:cs typeface="Times New Roman" panose="02020603050405020304" pitchFamily="18" charset="0"/>
              </a:rPr>
              <a:t>Thứ</a:t>
            </a:r>
            <a:r>
              <a:rPr lang="en-US" sz="2600" b="1" i="1" dirty="0">
                <a:solidFill>
                  <a:schemeClr val="accent2">
                    <a:lumMod val="75000"/>
                  </a:schemeClr>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Roboto Condensed" panose="02000000000000000000" pitchFamily="2" charset="0"/>
                <a:cs typeface="Times New Roman" panose="02020603050405020304" pitchFamily="18" charset="0"/>
              </a:rPr>
              <a:t>hai</a:t>
            </a:r>
            <a:r>
              <a:rPr lang="en-US" sz="2600" b="1" i="1" dirty="0">
                <a:solidFill>
                  <a:schemeClr val="accent2">
                    <a:lumMod val="75000"/>
                  </a:schemeClr>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Roboto Condensed" panose="02000000000000000000" pitchFamily="2" charset="0"/>
                <a:cs typeface="Times New Roman" panose="02020603050405020304" pitchFamily="18" charset="0"/>
              </a:rPr>
              <a:t>để</a:t>
            </a:r>
            <a:r>
              <a:rPr lang="en-US" sz="2600" b="1" i="1" dirty="0">
                <a:solidFill>
                  <a:schemeClr val="accent2">
                    <a:lumMod val="75000"/>
                  </a:schemeClr>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Roboto Condensed" panose="02000000000000000000" pitchFamily="2" charset="0"/>
                <a:cs typeface="Times New Roman" panose="02020603050405020304" pitchFamily="18" charset="0"/>
              </a:rPr>
              <a:t>khắc</a:t>
            </a:r>
            <a:r>
              <a:rPr lang="en-US" sz="2600" b="1" i="1" dirty="0">
                <a:solidFill>
                  <a:schemeClr val="accent2">
                    <a:lumMod val="75000"/>
                  </a:schemeClr>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Roboto Condensed" panose="02000000000000000000" pitchFamily="2" charset="0"/>
                <a:cs typeface="Times New Roman" panose="02020603050405020304" pitchFamily="18" charset="0"/>
              </a:rPr>
              <a:t>phục</a:t>
            </a:r>
            <a:r>
              <a:rPr lang="en-US" sz="2600" b="1" i="1" dirty="0">
                <a:solidFill>
                  <a:schemeClr val="accent2">
                    <a:lumMod val="75000"/>
                  </a:schemeClr>
                </a:solidFill>
                <a:latin typeface="Times New Roman" panose="02020603050405020304" pitchFamily="18" charset="0"/>
                <a:ea typeface="Roboto Condensed" panose="02000000000000000000" pitchFamily="2" charset="0"/>
                <a:cs typeface="Times New Roman" panose="02020603050405020304" pitchFamily="18" charset="0"/>
              </a:rPr>
              <a:t> </a:t>
            </a:r>
            <a:r>
              <a:rPr lang="nl-NL" sz="2600" b="1" i="1" dirty="0">
                <a:solidFill>
                  <a:schemeClr val="accent2">
                    <a:lumMod val="75000"/>
                  </a:schemeClr>
                </a:solidFill>
                <a:latin typeface="Times New Roman" panose="02020603050405020304" pitchFamily="18" charset="0"/>
                <a:ea typeface="Roboto Condensed" panose="02000000000000000000" pitchFamily="2" charset="0"/>
                <a:cs typeface="Times New Roman" panose="02020603050405020304" pitchFamily="18" charset="0"/>
              </a:rPr>
              <a:t>những tồn tại, hạn chế thực tiễn thi hành thời gian qua như:</a:t>
            </a:r>
          </a:p>
          <a:p>
            <a:pPr marL="0" indent="0" algn="just">
              <a:buNone/>
            </a:pPr>
            <a:r>
              <a:rPr lang="nl-NL"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Chưa có hệ thống BHXH đa tầng (theo yêu cầu NQ 28-NQ/TW);</a:t>
            </a:r>
          </a:p>
          <a:p>
            <a:pPr marL="0" indent="0" algn="just">
              <a:buNone/>
            </a:pPr>
            <a:r>
              <a:rPr lang="nl-NL" sz="2600" b="1" dirty="0">
                <a:solidFill>
                  <a:srgbClr val="080CB8"/>
                </a:solidFill>
                <a:latin typeface="Times New Roman" panose="02020603050405020304" pitchFamily="18" charset="0"/>
                <a:ea typeface="Roboto Condensed" panose="02000000000000000000" pitchFamily="2" charset="0"/>
                <a:cs typeface="Times New Roman" panose="02020603050405020304" pitchFamily="18" charset="0"/>
              </a:rPr>
              <a:t>+ </a:t>
            </a:r>
            <a:r>
              <a:rPr lang="nl-NL" sz="2600" b="1" dirty="0">
                <a:solidFill>
                  <a:srgbClr val="FF0000"/>
                </a:solidFill>
                <a:latin typeface="Times New Roman" panose="02020603050405020304" pitchFamily="18" charset="0"/>
                <a:ea typeface="Roboto Condensed" panose="02000000000000000000" pitchFamily="2" charset="0"/>
                <a:cs typeface="Times New Roman" panose="02020603050405020304" pitchFamily="18" charset="0"/>
              </a:rPr>
              <a:t>D</a:t>
            </a:r>
            <a:r>
              <a:rPr lang="vi-VN" sz="2600" b="1" dirty="0">
                <a:solidFill>
                  <a:srgbClr val="FF0000"/>
                </a:solidFill>
                <a:latin typeface="Times New Roman" panose="02020603050405020304" pitchFamily="18" charset="0"/>
                <a:ea typeface="Roboto Condensed" panose="02000000000000000000" pitchFamily="2" charset="0"/>
                <a:cs typeface="Times New Roman" panose="02020603050405020304" pitchFamily="18" charset="0"/>
              </a:rPr>
              <a:t>iện bao phủ </a:t>
            </a:r>
            <a:r>
              <a:rPr lang="eu-ES" sz="2600" b="1" dirty="0">
                <a:solidFill>
                  <a:srgbClr val="FF0000"/>
                </a:solidFill>
                <a:latin typeface="Times New Roman" panose="02020603050405020304" pitchFamily="18" charset="0"/>
                <a:ea typeface="Roboto Condensed" panose="02000000000000000000" pitchFamily="2" charset="0"/>
                <a:cs typeface="Times New Roman" panose="02020603050405020304" pitchFamily="18" charset="0"/>
              </a:rPr>
              <a:t>đối tượng tham gia và thụ hưởng BHXH trên thực tế </a:t>
            </a:r>
            <a:r>
              <a:rPr lang="vi-VN" sz="2600" b="1" dirty="0">
                <a:solidFill>
                  <a:srgbClr val="FF0000"/>
                </a:solidFill>
                <a:latin typeface="Times New Roman" panose="02020603050405020304" pitchFamily="18" charset="0"/>
                <a:ea typeface="Roboto Condensed" panose="02000000000000000000" pitchFamily="2" charset="0"/>
                <a:cs typeface="Times New Roman" panose="02020603050405020304" pitchFamily="18" charset="0"/>
              </a:rPr>
              <a:t>còn thấp </a:t>
            </a:r>
            <a:r>
              <a:rPr lang="vi-VN"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so với tiềm năng</a:t>
            </a:r>
            <a:r>
              <a:rPr lang="eu-E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endPar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0" indent="0" algn="just">
              <a:buNone/>
            </a:pP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r>
              <a:rPr lang="en-US" sz="2600" b="1" dirty="0">
                <a:solidFill>
                  <a:srgbClr val="FF0000"/>
                </a:solidFill>
                <a:latin typeface="Times New Roman" panose="02020603050405020304" pitchFamily="18" charset="0"/>
                <a:ea typeface="Roboto Condensed" panose="02000000000000000000" pitchFamily="2" charset="0"/>
                <a:cs typeface="Times New Roman" panose="02020603050405020304" pitchFamily="18" charset="0"/>
              </a:rPr>
              <a:t>T</a:t>
            </a:r>
            <a:r>
              <a:rPr lang="af-ZA" sz="2600" b="1" dirty="0">
                <a:solidFill>
                  <a:srgbClr val="FF0000"/>
                </a:solidFill>
                <a:latin typeface="Times New Roman" panose="02020603050405020304" pitchFamily="18" charset="0"/>
                <a:ea typeface="Roboto Condensed" panose="02000000000000000000" pitchFamily="2" charset="0"/>
                <a:cs typeface="Times New Roman" panose="02020603050405020304" pitchFamily="18" charset="0"/>
              </a:rPr>
              <a:t>ính tuân thủ pháp luật về BHXH còn chưa cao</a:t>
            </a:r>
            <a:r>
              <a:rPr lang="af-ZA"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tình trạng chậm đóng, trốn đóng BHXH diễn ra ở nhiều doanh nghiệp, nhiều địa phương; </a:t>
            </a:r>
            <a:endPar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0" indent="0" algn="just">
              <a:buNone/>
            </a:pPr>
            <a:r>
              <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C</a:t>
            </a:r>
            <a:r>
              <a:rPr lang="af-ZA"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hính sách BHXH tự nguyện </a:t>
            </a:r>
            <a:r>
              <a:rPr lang="af-ZA" sz="2600" b="1" dirty="0">
                <a:solidFill>
                  <a:srgbClr val="FF0000"/>
                </a:solidFill>
                <a:latin typeface="Times New Roman" panose="02020603050405020304" pitchFamily="18" charset="0"/>
                <a:ea typeface="Roboto Condensed" panose="02000000000000000000" pitchFamily="2" charset="0"/>
                <a:cs typeface="Times New Roman" panose="02020603050405020304" pitchFamily="18" charset="0"/>
              </a:rPr>
              <a:t>chưa thật sự hấp dẫn </a:t>
            </a:r>
            <a:r>
              <a:rPr lang="af-ZA"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người dân tham gia; </a:t>
            </a:r>
            <a:endParaRPr lang="en-US"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0" indent="0" algn="just">
              <a:buNone/>
            </a:pPr>
            <a:r>
              <a:rPr lang="af-ZA"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Một số quy định </a:t>
            </a:r>
            <a:r>
              <a:rPr lang="af-ZA" sz="2600" b="1" dirty="0">
                <a:solidFill>
                  <a:srgbClr val="FF0000"/>
                </a:solidFill>
                <a:latin typeface="Times New Roman" panose="02020603050405020304" pitchFamily="18" charset="0"/>
                <a:ea typeface="Roboto Condensed" panose="02000000000000000000" pitchFamily="2" charset="0"/>
                <a:cs typeface="Times New Roman" panose="02020603050405020304" pitchFamily="18" charset="0"/>
              </a:rPr>
              <a:t>không còn phù hợp </a:t>
            </a:r>
            <a:r>
              <a:rPr lang="af-ZA" sz="26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với bối cảnh, điều kiện thực tiễn hiện</a:t>
            </a:r>
            <a:r>
              <a:rPr lang="af-ZA"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nay...  </a:t>
            </a:r>
            <a:endParaRPr lang="en-US"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endParaRPr>
          </a:p>
          <a:p>
            <a:pPr marL="0" indent="0" algn="just">
              <a:buNone/>
            </a:pPr>
            <a:r>
              <a:rPr lang="vi-VN" sz="2400" b="1" dirty="0">
                <a:solidFill>
                  <a:srgbClr val="0000FF"/>
                </a:solidFill>
                <a:latin typeface="Times New Roman" panose="02020603050405020304" pitchFamily="18" charset="0"/>
                <a:ea typeface="Roboto Condensed" panose="02000000000000000000" pitchFamily="2"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14" name="Rectangle 13"/>
          <p:cNvSpPr>
            <a:spLocks noChangeArrowheads="1"/>
          </p:cNvSpPr>
          <p:nvPr/>
        </p:nvSpPr>
        <p:spPr bwMode="gray">
          <a:xfrm>
            <a:off x="662666" y="829678"/>
            <a:ext cx="4006881" cy="492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14400"/>
            <a:r>
              <a:rPr lang="en-US" altLang="en-US" sz="2600" b="1" dirty="0">
                <a:solidFill>
                  <a:srgbClr val="FF0000"/>
                </a:solidFill>
                <a:latin typeface="Times New Roman" pitchFamily="18" charset="0"/>
                <a:cs typeface="Times New Roman" pitchFamily="18" charset="0"/>
              </a:rPr>
              <a:t>2. CƠ SỞ THỰC </a:t>
            </a:r>
            <a:r>
              <a:rPr lang="en-US" altLang="en-US" sz="2600" b="1" dirty="0" smtClean="0">
                <a:solidFill>
                  <a:srgbClr val="FF0000"/>
                </a:solidFill>
                <a:latin typeface="Times New Roman" pitchFamily="18" charset="0"/>
                <a:cs typeface="Times New Roman" pitchFamily="18" charset="0"/>
              </a:rPr>
              <a:t>TIỄN(</a:t>
            </a:r>
            <a:r>
              <a:rPr lang="en-US" altLang="en-US" sz="2600" b="1" dirty="0" err="1" smtClean="0">
                <a:solidFill>
                  <a:srgbClr val="FF0000"/>
                </a:solidFill>
                <a:latin typeface="Times New Roman" pitchFamily="18" charset="0"/>
                <a:cs typeface="Times New Roman" pitchFamily="18" charset="0"/>
              </a:rPr>
              <a:t>tt</a:t>
            </a:r>
            <a:r>
              <a:rPr lang="en-US" altLang="en-US" sz="2600" b="1" dirty="0" smtClean="0">
                <a:solidFill>
                  <a:srgbClr val="FF0000"/>
                </a:solidFill>
                <a:latin typeface="Times New Roman" pitchFamily="18" charset="0"/>
                <a:cs typeface="Times New Roman" pitchFamily="18" charset="0"/>
              </a:rPr>
              <a:t>)</a:t>
            </a:r>
            <a:endParaRPr lang="en-US" altLang="en-US" sz="2600" b="1" dirty="0">
              <a:solidFill>
                <a:srgbClr val="FF0000"/>
              </a:solidFill>
              <a:latin typeface="Times New Roman" pitchFamily="18" charset="0"/>
              <a:cs typeface="Times New Roman" pitchFamily="18" charset="0"/>
            </a:endParaRPr>
          </a:p>
        </p:txBody>
      </p:sp>
      <p:sp>
        <p:nvSpPr>
          <p:cNvPr id="16" name="Rectangle 15"/>
          <p:cNvSpPr/>
          <p:nvPr/>
        </p:nvSpPr>
        <p:spPr>
          <a:xfrm>
            <a:off x="667198" y="306458"/>
            <a:ext cx="8476802" cy="523220"/>
          </a:xfrm>
          <a:prstGeom prst="rect">
            <a:avLst/>
          </a:prstGeom>
          <a:solidFill>
            <a:schemeClr val="bg1"/>
          </a:solidFill>
        </p:spPr>
        <p:txBody>
          <a:bodyPr wrap="square">
            <a:spAutoFit/>
          </a:bodyPr>
          <a:lstStyle/>
          <a:p>
            <a:pPr algn="ctr"/>
            <a:r>
              <a:rPr lang="en-US" sz="2800" b="1" dirty="0">
                <a:solidFill>
                  <a:srgbClr val="080CB8"/>
                </a:solidFill>
                <a:latin typeface="Times New Roman" panose="02020603050405020304" pitchFamily="18" charset="0"/>
                <a:cs typeface="Times New Roman" panose="02020603050405020304" pitchFamily="18" charset="0"/>
              </a:rPr>
              <a:t>I</a:t>
            </a:r>
            <a:r>
              <a:rPr lang="en-US" sz="2800" b="1" dirty="0" smtClean="0">
                <a:solidFill>
                  <a:srgbClr val="080CB8"/>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anose="02020603050405020304" pitchFamily="18" charset="0"/>
              </a:rPr>
              <a:t>SỰ CẦN THIẾT PHẢI SỬA ĐỔI LUẬT </a:t>
            </a:r>
            <a:r>
              <a:rPr lang="en-US" sz="2800" b="1" dirty="0" smtClean="0">
                <a:solidFill>
                  <a:srgbClr val="080CB8"/>
                </a:solidFill>
                <a:latin typeface="Times New Roman" panose="02020603050405020304" pitchFamily="18" charset="0"/>
                <a:cs typeface="Times New Roman" panose="02020603050405020304" pitchFamily="18" charset="0"/>
              </a:rPr>
              <a:t>BHXH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7718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62666" y="1352898"/>
            <a:ext cx="10920992" cy="3578772"/>
          </a:xfrm>
        </p:spPr>
        <p:txBody>
          <a:bodyPr>
            <a:normAutofit/>
          </a:bodyPr>
          <a:lstStyle/>
          <a:p>
            <a:pPr marL="0" indent="0" algn="just">
              <a:buNone/>
            </a:pP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Thứ</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ba</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hướng</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tới</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đáp</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ứng</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tốt</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hơn</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tiêu</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chuẩn</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thông</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lệ</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hội</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nhập</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quốc</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tế</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lĩnh</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vực</a:t>
            </a:r>
            <a:r>
              <a:rPr lang="en-US" sz="26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BHXH</a:t>
            </a:r>
          </a:p>
          <a:p>
            <a:pPr marL="0" indent="0" algn="just">
              <a:buNone/>
            </a:pP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bối</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cảnh</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hội</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nhập</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hợp</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quốc</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tế</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chuyển</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dịch</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lao</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giữa</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nước</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cũng</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ngày</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càng</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tăng</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quốc</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gia</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trên</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thế</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giới</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đẩy</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mạnh</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đàm</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phán</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ký</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kết</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hiệp</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định</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song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phương</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BHXH</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Tuy</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nhiên</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Luật</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BHXH 2014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thiếu</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quy</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định</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tạo</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thuận</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lợi</a:t>
            </a:r>
            <a:r>
              <a:rPr lang="en-US" sz="2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hoạt</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đàm</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phán</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thực</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thi</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hiệp</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định</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cũng</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lao</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Việt</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Nam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tham</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gia</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thị</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trường</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lao</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quốc</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tế</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thực</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quyền</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nghĩa</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vụ</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hưởng</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chế</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độ</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BHXH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tích</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lũy</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quá</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trình</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lao</a:t>
            </a:r>
            <a:r>
              <a:rPr lang="en-US" sz="26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động</a:t>
            </a:r>
            <a:endParaRPr lang="en-US" sz="2600" b="1" dirty="0">
              <a:solidFill>
                <a:srgbClr val="0000FF"/>
              </a:solidFill>
              <a:latin typeface="Times New Roman" panose="02020603050405020304" pitchFamily="18" charset="0"/>
              <a:cs typeface="Times New Roman" panose="02020603050405020304" pitchFamily="18" charset="0"/>
            </a:endParaRPr>
          </a:p>
          <a:p>
            <a:pPr marL="0" indent="0" algn="just">
              <a:buNone/>
            </a:pPr>
            <a:endParaRPr lang="en-US" sz="2600" dirty="0">
              <a:latin typeface="Times New Roman" panose="02020603050405020304" pitchFamily="18" charset="0"/>
              <a:cs typeface="Times New Roman" panose="02020603050405020304" pitchFamily="18" charset="0"/>
            </a:endParaRPr>
          </a:p>
        </p:txBody>
      </p:sp>
      <p:sp>
        <p:nvSpPr>
          <p:cNvPr id="13" name="Rectangle 12"/>
          <p:cNvSpPr/>
          <p:nvPr/>
        </p:nvSpPr>
        <p:spPr>
          <a:xfrm>
            <a:off x="667198" y="306458"/>
            <a:ext cx="8476802" cy="523220"/>
          </a:xfrm>
          <a:prstGeom prst="rect">
            <a:avLst/>
          </a:prstGeom>
          <a:solidFill>
            <a:schemeClr val="bg1"/>
          </a:solidFill>
        </p:spPr>
        <p:txBody>
          <a:bodyPr wrap="square">
            <a:spAutoFit/>
          </a:bodyPr>
          <a:lstStyle/>
          <a:p>
            <a:pPr algn="ctr"/>
            <a:r>
              <a:rPr lang="en-US" sz="2800" b="1" dirty="0">
                <a:solidFill>
                  <a:srgbClr val="080CB8"/>
                </a:solidFill>
                <a:latin typeface="Times New Roman" panose="02020603050405020304" pitchFamily="18" charset="0"/>
                <a:cs typeface="Times New Roman" panose="02020603050405020304" pitchFamily="18" charset="0"/>
              </a:rPr>
              <a:t>I</a:t>
            </a:r>
            <a:r>
              <a:rPr lang="en-US" sz="2800" b="1" dirty="0" smtClean="0">
                <a:solidFill>
                  <a:srgbClr val="080CB8"/>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anose="02020603050405020304" pitchFamily="18" charset="0"/>
              </a:rPr>
              <a:t>SỰ CẦN THIẾT PHẢI SỬA ĐỔI LUẬT </a:t>
            </a:r>
            <a:r>
              <a:rPr lang="en-US" sz="2800" b="1" dirty="0" smtClean="0">
                <a:solidFill>
                  <a:srgbClr val="080CB8"/>
                </a:solidFill>
                <a:latin typeface="Times New Roman" panose="02020603050405020304" pitchFamily="18" charset="0"/>
                <a:cs typeface="Times New Roman" panose="02020603050405020304" pitchFamily="18" charset="0"/>
              </a:rPr>
              <a:t>BHXH (</a:t>
            </a:r>
            <a:r>
              <a:rPr lang="en-US" sz="2800" b="1" dirty="0" err="1" smtClean="0">
                <a:solidFill>
                  <a:srgbClr val="080CB8"/>
                </a:solidFill>
                <a:latin typeface="Times New Roman" panose="02020603050405020304" pitchFamily="18" charset="0"/>
                <a:cs typeface="Times New Roman" panose="02020603050405020304" pitchFamily="18" charset="0"/>
              </a:rPr>
              <a:t>tt</a:t>
            </a:r>
            <a:r>
              <a:rPr lang="en-US" sz="2800" b="1" dirty="0" smtClean="0">
                <a:solidFill>
                  <a:srgbClr val="080CB8"/>
                </a:solidFill>
                <a:latin typeface="Times New Roman" panose="02020603050405020304" pitchFamily="18" charset="0"/>
                <a:cs typeface="Times New Roman" panose="02020603050405020304" pitchFamily="18" charset="0"/>
              </a:rPr>
              <a:t>)</a:t>
            </a:r>
            <a:endParaRPr lang="en-US" sz="2800" b="1" dirty="0">
              <a:solidFill>
                <a:srgbClr val="080CB8"/>
              </a:solidFill>
              <a:latin typeface="Times New Roman" panose="02020603050405020304" pitchFamily="18" charset="0"/>
              <a:cs typeface="Times New Roman" panose="02020603050405020304" pitchFamily="18" charset="0"/>
            </a:endParaRPr>
          </a:p>
        </p:txBody>
      </p:sp>
      <p:sp>
        <p:nvSpPr>
          <p:cNvPr id="14" name="Rectangle 13"/>
          <p:cNvSpPr>
            <a:spLocks noChangeArrowheads="1"/>
          </p:cNvSpPr>
          <p:nvPr/>
        </p:nvSpPr>
        <p:spPr bwMode="gray">
          <a:xfrm>
            <a:off x="662666" y="829678"/>
            <a:ext cx="4006881" cy="492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14400"/>
            <a:r>
              <a:rPr lang="en-US" altLang="en-US" sz="2600" b="1" dirty="0">
                <a:solidFill>
                  <a:srgbClr val="FF0000"/>
                </a:solidFill>
                <a:latin typeface="Times New Roman" pitchFamily="18" charset="0"/>
                <a:cs typeface="Times New Roman" pitchFamily="18" charset="0"/>
              </a:rPr>
              <a:t>2. CƠ SỞ THỰC </a:t>
            </a:r>
            <a:r>
              <a:rPr lang="en-US" altLang="en-US" sz="2600" b="1" dirty="0" smtClean="0">
                <a:solidFill>
                  <a:srgbClr val="FF0000"/>
                </a:solidFill>
                <a:latin typeface="Times New Roman" pitchFamily="18" charset="0"/>
                <a:cs typeface="Times New Roman" pitchFamily="18" charset="0"/>
              </a:rPr>
              <a:t>TIỄN(</a:t>
            </a:r>
            <a:r>
              <a:rPr lang="en-US" altLang="en-US" sz="2600" b="1" dirty="0" err="1" smtClean="0">
                <a:solidFill>
                  <a:srgbClr val="FF0000"/>
                </a:solidFill>
                <a:latin typeface="Times New Roman" pitchFamily="18" charset="0"/>
                <a:cs typeface="Times New Roman" pitchFamily="18" charset="0"/>
              </a:rPr>
              <a:t>tt</a:t>
            </a:r>
            <a:r>
              <a:rPr lang="en-US" altLang="en-US" sz="2600" b="1" dirty="0" smtClean="0">
                <a:solidFill>
                  <a:srgbClr val="FF0000"/>
                </a:solidFill>
                <a:latin typeface="Times New Roman" pitchFamily="18" charset="0"/>
                <a:cs typeface="Times New Roman" pitchFamily="18" charset="0"/>
              </a:rPr>
              <a:t>)</a:t>
            </a:r>
            <a:endParaRPr lang="en-US" alt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15146465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2"/>
          <p:cNvSpPr txBox="1">
            <a:spLocks/>
          </p:cNvSpPr>
          <p:nvPr/>
        </p:nvSpPr>
        <p:spPr>
          <a:xfrm>
            <a:off x="662666" y="131537"/>
            <a:ext cx="9771119" cy="819768"/>
          </a:xfrm>
          <a:prstGeom prst="rect">
            <a:avLst/>
          </a:prstGeom>
        </p:spPr>
        <p:txBody>
          <a:bodyPr vert="horz" lIns="91440" tIns="45720" rIns="91440" bIns="45720" rtlCol="0" anchor="b">
            <a:no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3600" b="1" dirty="0">
              <a:solidFill>
                <a:srgbClr val="0070C0"/>
              </a:solidFill>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713164" y="1718972"/>
            <a:ext cx="10765672" cy="5139028"/>
          </a:xfrm>
        </p:spPr>
        <p:txBody>
          <a:bodyPr>
            <a:normAutofit/>
          </a:bodyPr>
          <a:lstStyle/>
          <a:p>
            <a:pPr marL="0" indent="0" algn="just">
              <a:buNone/>
            </a:pPr>
            <a:r>
              <a:rPr lang="en-US"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=&gt; </a:t>
            </a:r>
            <a:r>
              <a:rPr lang="en-US" b="1" dirty="0" err="1">
                <a:solidFill>
                  <a:srgbClr val="0000FF"/>
                </a:solidFill>
                <a:latin typeface="Times New Roman" panose="02020603050405020304" pitchFamily="18" charset="0"/>
                <a:cs typeface="Times New Roman" panose="02020603050405020304" pitchFamily="18" charset="0"/>
              </a:rPr>
              <a:t>Như</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vậy</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để</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phù</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hợp</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với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sự</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thay</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đổi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của</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thực</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tiễn</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xã</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hội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khắc</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phục</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những</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tồn</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tại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hạn</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chế</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bất</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cập</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nêu</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trên</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và</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để</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cụ</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thể</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hóa</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các</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quan</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điểm</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định</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hướng</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đã</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được</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nêu</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tại</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các</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văn</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kiện</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nghị</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quyết</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của</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Đảng</a:t>
            </a:r>
            <a:r>
              <a:rPr lang="en-US" b="1" dirty="0">
                <a:solidFill>
                  <a:srgbClr val="0000FF"/>
                </a:solidFill>
                <a:latin typeface="Times New Roman" panose="02020603050405020304" pitchFamily="18" charset="0"/>
                <a:cs typeface="Times New Roman" panose="02020603050405020304" pitchFamily="18" charset="0"/>
              </a:rPr>
              <a:t>, </a:t>
            </a:r>
            <a:r>
              <a:rPr lang="af-ZA"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việc đề xuất sửa đổi Luật BHXH 2014 là cần thiết trong bối cảnh hiện nay</a:t>
            </a:r>
            <a:r>
              <a:rPr lang="en-US" dirty="0"/>
              <a:t>.</a:t>
            </a:r>
            <a:endParaRPr lang="en-US" b="1" dirty="0">
              <a:solidFill>
                <a:srgbClr val="0000FF"/>
              </a:solidFill>
              <a:latin typeface="Times New Roman" panose="02020603050405020304" pitchFamily="18" charset="0"/>
              <a:cs typeface="Times New Roman" panose="02020603050405020304" pitchFamily="18" charset="0"/>
            </a:endParaRPr>
          </a:p>
          <a:p>
            <a:pPr marL="0" indent="0" algn="just">
              <a:buNone/>
            </a:pPr>
            <a:endParaRPr lang="en-US" b="1" dirty="0">
              <a:solidFill>
                <a:srgbClr val="0000FF"/>
              </a:solidFill>
              <a:latin typeface="Times New Roman" panose="02020603050405020304" pitchFamily="18" charset="0"/>
              <a:cs typeface="Times New Roman" panose="02020603050405020304" pitchFamily="18" charset="0"/>
            </a:endParaRPr>
          </a:p>
          <a:p>
            <a:pPr marL="0" indent="0" algn="just">
              <a:buNone/>
            </a:pPr>
            <a:endParaRPr lang="en-US" dirty="0">
              <a:latin typeface="Times New Roman" panose="02020603050405020304" pitchFamily="18" charset="0"/>
              <a:cs typeface="Times New Roman" panose="02020603050405020304" pitchFamily="18" charset="0"/>
            </a:endParaRPr>
          </a:p>
        </p:txBody>
      </p:sp>
      <p:sp>
        <p:nvSpPr>
          <p:cNvPr id="3" name="Rounded Rectangle 2"/>
          <p:cNvSpPr/>
          <p:nvPr/>
        </p:nvSpPr>
        <p:spPr>
          <a:xfrm>
            <a:off x="662666" y="3689862"/>
            <a:ext cx="10672039" cy="2538904"/>
          </a:xfrm>
          <a:prstGeom prst="roundRect">
            <a:avLst/>
          </a:prstGeom>
          <a:solidFill>
            <a:srgbClr val="9CE6F8"/>
          </a:solidFill>
          <a:ln>
            <a:solidFill>
              <a:srgbClr val="9CE6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a:spLocks noChangeArrowheads="1"/>
          </p:cNvSpPr>
          <p:nvPr/>
        </p:nvSpPr>
        <p:spPr bwMode="gray">
          <a:xfrm>
            <a:off x="966549" y="3802464"/>
            <a:ext cx="10191307"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cơ</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sở</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Luật</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BHXH 2024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Quốc</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hội</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Cộng</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hòa</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xã</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hội</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chủ</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nghĩa</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Việt</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Nam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khóa</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XV,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kỳ</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họp</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thứ</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7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ngày</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29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tháng</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6 </a:t>
            </a:r>
            <a:r>
              <a:rPr lang="en-US" sz="2800" b="1"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năm</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2024</a:t>
            </a:r>
            <a:r>
              <a:rPr lang="vi-VN" sz="2800" b="1" dirty="0">
                <a:solidFill>
                  <a:srgbClr val="0000FF"/>
                </a:solidFill>
                <a:latin typeface="Times New Roman" panose="02020603050405020304" pitchFamily="18" charset="0"/>
                <a:cs typeface="Times New Roman" panose="02020603050405020304" pitchFamily="18" charset="0"/>
              </a:rPr>
              <a:t> </a:t>
            </a:r>
            <a:r>
              <a:rPr lang="vi-VN"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gồm 11 chương, 141 điều (tăng 2 chương và 16 điều so với Luật BHXH năm 2014</a:t>
            </a:r>
            <a:r>
              <a:rPr lang="en-US" sz="28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8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hiệu</a:t>
            </a:r>
            <a:r>
              <a:rPr lang="en-US" sz="28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lực</a:t>
            </a:r>
            <a:r>
              <a:rPr lang="en-US" sz="28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thi</a:t>
            </a:r>
            <a:r>
              <a:rPr lang="en-US" sz="28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hành</a:t>
            </a:r>
            <a:r>
              <a:rPr lang="en-US" sz="28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8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ngày</a:t>
            </a:r>
            <a:r>
              <a:rPr lang="en-US" sz="28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01/7/2025</a:t>
            </a:r>
          </a:p>
        </p:txBody>
      </p:sp>
      <p:sp>
        <p:nvSpPr>
          <p:cNvPr id="11" name="Rectangle 10"/>
          <p:cNvSpPr/>
          <p:nvPr/>
        </p:nvSpPr>
        <p:spPr>
          <a:xfrm>
            <a:off x="667198" y="306458"/>
            <a:ext cx="7913915" cy="523220"/>
          </a:xfrm>
          <a:prstGeom prst="rect">
            <a:avLst/>
          </a:prstGeom>
          <a:solidFill>
            <a:schemeClr val="bg1"/>
          </a:solidFill>
        </p:spPr>
        <p:txBody>
          <a:bodyPr wrap="square">
            <a:spAutoFit/>
          </a:bodyPr>
          <a:lstStyle/>
          <a:p>
            <a:pPr algn="ctr"/>
            <a:r>
              <a:rPr lang="en-US" sz="2800" b="1" dirty="0">
                <a:solidFill>
                  <a:srgbClr val="080CB8"/>
                </a:solidFill>
                <a:latin typeface="Times New Roman" panose="02020603050405020304" pitchFamily="18" charset="0"/>
                <a:cs typeface="Times New Roman" panose="02020603050405020304" pitchFamily="18" charset="0"/>
              </a:rPr>
              <a:t>I</a:t>
            </a:r>
            <a:r>
              <a:rPr lang="en-US" sz="2800" b="1" dirty="0" smtClean="0">
                <a:solidFill>
                  <a:srgbClr val="080CB8"/>
                </a:solidFill>
                <a:latin typeface="Times New Roman" panose="02020603050405020304" pitchFamily="18" charset="0"/>
                <a:cs typeface="Times New Roman" panose="02020603050405020304" pitchFamily="18" charset="0"/>
              </a:rPr>
              <a:t>. </a:t>
            </a:r>
            <a:r>
              <a:rPr lang="en-US" sz="2800" b="1" dirty="0">
                <a:solidFill>
                  <a:srgbClr val="080CB8"/>
                </a:solidFill>
                <a:latin typeface="Times New Roman" panose="02020603050405020304" pitchFamily="18" charset="0"/>
                <a:cs typeface="Times New Roman" panose="02020603050405020304" pitchFamily="18" charset="0"/>
              </a:rPr>
              <a:t>SỰ CẦN THIẾT PHẢI SỬA ĐỔI LUẬT BHXH</a:t>
            </a:r>
          </a:p>
        </p:txBody>
      </p:sp>
      <p:sp>
        <p:nvSpPr>
          <p:cNvPr id="14" name="Rectangle 13"/>
          <p:cNvSpPr>
            <a:spLocks noChangeArrowheads="1"/>
          </p:cNvSpPr>
          <p:nvPr/>
        </p:nvSpPr>
        <p:spPr bwMode="gray">
          <a:xfrm>
            <a:off x="662666" y="829678"/>
            <a:ext cx="413793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14400"/>
            <a:r>
              <a:rPr lang="en-US" altLang="en-US" sz="2600" b="1" dirty="0">
                <a:solidFill>
                  <a:srgbClr val="FF0000"/>
                </a:solidFill>
                <a:latin typeface="Times New Roman" pitchFamily="18" charset="0"/>
                <a:cs typeface="Times New Roman" pitchFamily="18" charset="0"/>
              </a:rPr>
              <a:t>2. CƠ SỞ THỰC </a:t>
            </a:r>
            <a:r>
              <a:rPr lang="en-US" altLang="en-US" sz="2600" b="1" dirty="0" smtClean="0">
                <a:solidFill>
                  <a:srgbClr val="FF0000"/>
                </a:solidFill>
                <a:latin typeface="Times New Roman" pitchFamily="18" charset="0"/>
                <a:cs typeface="Times New Roman" pitchFamily="18" charset="0"/>
              </a:rPr>
              <a:t>TIỄN(</a:t>
            </a:r>
            <a:r>
              <a:rPr lang="en-US" altLang="en-US" sz="2600" b="1" dirty="0" err="1" smtClean="0">
                <a:solidFill>
                  <a:srgbClr val="FF0000"/>
                </a:solidFill>
                <a:latin typeface="Times New Roman" pitchFamily="18" charset="0"/>
                <a:cs typeface="Times New Roman" pitchFamily="18" charset="0"/>
              </a:rPr>
              <a:t>tt</a:t>
            </a:r>
            <a:r>
              <a:rPr lang="en-US" altLang="en-US" sz="2600" b="1" dirty="0" smtClean="0">
                <a:solidFill>
                  <a:srgbClr val="FF0000"/>
                </a:solidFill>
                <a:latin typeface="Times New Roman" pitchFamily="18" charset="0"/>
                <a:cs typeface="Times New Roman" pitchFamily="18" charset="0"/>
              </a:rPr>
              <a:t>)</a:t>
            </a:r>
            <a:endParaRPr lang="en-US" alt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6587278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2434</TotalTime>
  <Words>6952</Words>
  <Application>Microsoft Office PowerPoint</Application>
  <PresentationFormat>Widescreen</PresentationFormat>
  <Paragraphs>512</Paragraphs>
  <Slides>56</Slides>
  <Notes>22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56</vt:i4>
      </vt:variant>
    </vt:vector>
  </HeadingPairs>
  <TitlesOfParts>
    <vt:vector size="68" baseType="lpstr">
      <vt:lpstr>Arial</vt:lpstr>
      <vt:lpstr>Arvo</vt:lpstr>
      <vt:lpstr>Calibri</vt:lpstr>
      <vt:lpstr>Calibri Light</vt:lpstr>
      <vt:lpstr>Carlito</vt:lpstr>
      <vt:lpstr>Montserrat</vt:lpstr>
      <vt:lpstr>Roboto</vt:lpstr>
      <vt:lpstr>Roboto Condensed</vt:lpstr>
      <vt:lpstr>Roboto Condensed Light</vt:lpstr>
      <vt:lpstr>Times New Roman</vt:lpstr>
      <vt:lpstr>Wingdings</vt:lpstr>
      <vt:lpstr>Office Theme</vt:lpstr>
      <vt:lpstr>MỘT SỐ ĐIỂM MỚI  CỦA LUẬT BHXH 41/2024/QH15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5.1. HỒ SƠ THAM GIA BHXH (Điều 27)</vt:lpstr>
      <vt:lpstr>5.2. ĐĂNG KÝ THAM GIA BHXH (Điều 28)</vt:lpstr>
      <vt:lpstr>PowerPoint Presentation</vt:lpstr>
      <vt:lpstr>6.1. CHẬM ĐÓNG BHXH, BHTN (Điều 38)</vt:lpstr>
      <vt:lpstr>6.1. CHẬM ĐÓNG BHXH, BHTN (Điều 38)</vt:lpstr>
      <vt:lpstr>6.2. ĐÔN ĐỐC THỰC HIỆN TRÁCH NHIỆM ĐÓNG (Điều 35)</vt:lpstr>
      <vt:lpstr>6.2. TRỐN ĐÓNG BHXH, BHTN(Điều 39)</vt:lpstr>
      <vt:lpstr>6.2. TRỐN ĐÓNG BHXH, BHTN(tt)</vt:lpstr>
      <vt:lpstr>6.3. XỬ LÝ CHẬM, TRỐN ĐÓNG BHXH (Điều 40,41)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LOREM IPSUM</dc:title>
  <dc:creator>viethwng  macbook pro</dc:creator>
  <cp:lastModifiedBy>THI HONG THAO  NGUYEN</cp:lastModifiedBy>
  <cp:revision>176</cp:revision>
  <cp:lastPrinted>2024-11-08T09:38:24Z</cp:lastPrinted>
  <dcterms:created xsi:type="dcterms:W3CDTF">2023-12-28T08:52:22Z</dcterms:created>
  <dcterms:modified xsi:type="dcterms:W3CDTF">2024-11-23T04:51:44Z</dcterms:modified>
</cp:coreProperties>
</file>