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85" r:id="rId2"/>
    <p:sldId id="398" r:id="rId3"/>
    <p:sldId id="446" r:id="rId4"/>
    <p:sldId id="447" r:id="rId5"/>
    <p:sldId id="448" r:id="rId6"/>
    <p:sldId id="449" r:id="rId7"/>
    <p:sldId id="450" r:id="rId8"/>
    <p:sldId id="451" r:id="rId9"/>
    <p:sldId id="452" r:id="rId10"/>
    <p:sldId id="453" r:id="rId11"/>
    <p:sldId id="454" r:id="rId12"/>
    <p:sldId id="455" r:id="rId13"/>
    <p:sldId id="456" r:id="rId14"/>
    <p:sldId id="457" r:id="rId15"/>
    <p:sldId id="444" r:id="rId16"/>
    <p:sldId id="321" r:id="rId17"/>
    <p:sldId id="298" r:id="rId18"/>
    <p:sldId id="431" r:id="rId19"/>
    <p:sldId id="322" r:id="rId20"/>
    <p:sldId id="432" r:id="rId21"/>
    <p:sldId id="374" r:id="rId22"/>
    <p:sldId id="433" r:id="rId23"/>
    <p:sldId id="434" r:id="rId24"/>
    <p:sldId id="435" r:id="rId25"/>
    <p:sldId id="436" r:id="rId26"/>
    <p:sldId id="445" r:id="rId27"/>
    <p:sldId id="437" r:id="rId28"/>
    <p:sldId id="439" r:id="rId29"/>
    <p:sldId id="421" r:id="rId30"/>
  </p:sldIdLst>
  <p:sldSz cx="9144000" cy="6858000" type="screen4x3"/>
  <p:notesSz cx="6858000" cy="9144000"/>
  <p:defaultTextStyle>
    <a:defPPr>
      <a:defRPr lang="vi-V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00FF"/>
    <a:srgbClr val="FFFF6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73" d="100"/>
          <a:sy n="73" d="100"/>
        </p:scale>
        <p:origin x="-1074" y="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5C1544-15C1-43D3-95D9-EB8561668D4A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1EAAE-5339-49D9-922E-FB2331F1FF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A778B-038B-4134-AEDC-ADEE969E51C9}" type="datetimeFigureOut">
              <a:rPr lang="vi-VN"/>
              <a:pPr>
                <a:defRPr/>
              </a:pPr>
              <a:t>15/10/2015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705DC-8EE9-4BDC-B023-E130676100D0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78560-E55B-43F2-A83F-D4708DE866FC}" type="datetimeFigureOut">
              <a:rPr lang="vi-VN"/>
              <a:pPr>
                <a:defRPr/>
              </a:pPr>
              <a:t>15/10/2015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05DF1-07F5-4BAD-8DD2-0D2CD5A825B6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9A3D8-67D4-4B18-9062-88BB5FF7F6F4}" type="datetimeFigureOut">
              <a:rPr lang="vi-VN"/>
              <a:pPr>
                <a:defRPr/>
              </a:pPr>
              <a:t>15/10/2015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91BE9-B3FD-443E-B4DE-F6701D0A247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6F5B6-B77E-4F39-B0EC-1168FBCD56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E0C31-06E6-4184-BCE5-04718820D982}" type="datetimeFigureOut">
              <a:rPr lang="vi-VN"/>
              <a:pPr>
                <a:defRPr/>
              </a:pPr>
              <a:t>15/10/2015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87D5A-6DB0-41CE-B14B-BCDE833AFFC0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66AD0-354C-467C-86A2-3155B2981452}" type="datetimeFigureOut">
              <a:rPr lang="vi-VN"/>
              <a:pPr>
                <a:defRPr/>
              </a:pPr>
              <a:t>15/10/2015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A22DB-EE21-4C34-B459-1ED5A7C12A4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98A48-E6B1-4321-84A7-C13569AA5CB8}" type="datetimeFigureOut">
              <a:rPr lang="vi-VN"/>
              <a:pPr>
                <a:defRPr/>
              </a:pPr>
              <a:t>15/10/2015</a:t>
            </a:fld>
            <a:endParaRPr lang="vi-V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40230-BBDD-4E1F-B37A-204741195C6C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F6106-D024-4606-A3F3-B6CDB3DC6B47}" type="datetimeFigureOut">
              <a:rPr lang="vi-VN"/>
              <a:pPr>
                <a:defRPr/>
              </a:pPr>
              <a:t>15/10/2015</a:t>
            </a:fld>
            <a:endParaRPr lang="vi-V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DD984-EDB4-44C2-A40B-607145E10928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6D0CF-C0A0-4C66-B868-C6C70ECCA600}" type="datetimeFigureOut">
              <a:rPr lang="vi-VN"/>
              <a:pPr>
                <a:defRPr/>
              </a:pPr>
              <a:t>15/10/2015</a:t>
            </a:fld>
            <a:endParaRPr lang="vi-V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10A41-9B93-4635-9791-07A029DDB557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CBF31-9BAF-4C0C-B2CD-EC7584FE19D3}" type="datetimeFigureOut">
              <a:rPr lang="vi-VN"/>
              <a:pPr>
                <a:defRPr/>
              </a:pPr>
              <a:t>15/10/2015</a:t>
            </a:fld>
            <a:endParaRPr lang="vi-V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493DD-59AA-470D-B000-CE7B147B56FF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6C8C9-C26A-48F4-A75E-11D6832E48D6}" type="datetimeFigureOut">
              <a:rPr lang="vi-VN"/>
              <a:pPr>
                <a:defRPr/>
              </a:pPr>
              <a:t>15/10/2015</a:t>
            </a:fld>
            <a:endParaRPr lang="vi-V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08DFB-2EF3-46B2-BD30-B190644D64B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E8FB-CA3E-4F04-9476-996AA905F410}" type="datetimeFigureOut">
              <a:rPr lang="vi-VN"/>
              <a:pPr>
                <a:defRPr/>
              </a:pPr>
              <a:t>15/10/2015</a:t>
            </a:fld>
            <a:endParaRPr lang="vi-V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9E9E-DEA0-4EC9-824D-F7CFE9D347F2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7000" t="3000" r="-7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031949-54EE-4A36-8072-09E5B13EF6CF}" type="datetimeFigureOut">
              <a:rPr lang="vi-VN"/>
              <a:pPr>
                <a:defRPr/>
              </a:pPr>
              <a:t>15/10/2015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1EAC34-BDF7-4842-B3C9-4CE09167D2A4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6" r:id="rId2"/>
    <p:sldLayoutId id="2147483825" r:id="rId3"/>
    <p:sldLayoutId id="2147483824" r:id="rId4"/>
    <p:sldLayoutId id="2147483823" r:id="rId5"/>
    <p:sldLayoutId id="2147483822" r:id="rId6"/>
    <p:sldLayoutId id="2147483821" r:id="rId7"/>
    <p:sldLayoutId id="2147483820" r:id="rId8"/>
    <p:sldLayoutId id="2147483819" r:id="rId9"/>
    <p:sldLayoutId id="2147483818" r:id="rId10"/>
    <p:sldLayoutId id="2147483817" r:id="rId11"/>
    <p:sldLayoutId id="2147483828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PHI&#7870;U%20QUAN%20S&#193;T%20TR&#7866;-.docx" TargetMode="External"/><Relationship Id="rId3" Type="http://schemas.openxmlformats.org/officeDocument/2006/relationships/hyperlink" Target="BAI%20GIANG/KH%20quan%20sat%20danh%20gia%20tre%202015-2016%20.doc" TargetMode="External"/><Relationship Id="rId7" Type="http://schemas.openxmlformats.org/officeDocument/2006/relationships/hyperlink" Target="K&#223;&#166;+%20hoQUAN%20SAT%20&#272;ANH%20GIA.docx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hyperlink" Target="KH%20&#272;&#193;NH%20GI&#193;%20CHU&#7848;N%20NH%202014%20-%202015.mmap" TargetMode="External"/><Relationship Id="rId5" Type="http://schemas.openxmlformats.org/officeDocument/2006/relationships/hyperlink" Target="KEHOACH-DANHGIA-TRE%205%20TU&#7892;I%202.docx" TargetMode="External"/><Relationship Id="rId4" Type="http://schemas.openxmlformats.org/officeDocument/2006/relationships/hyperlink" Target="bang%20theo%20doi%20Danh%20gia%20ca%20nhan%20tre-1.docx" TargetMode="External"/><Relationship Id="rId9" Type="http://schemas.openxmlformats.org/officeDocument/2006/relationships/hyperlink" Target="Quan%20sat%20&#273;&#225;nh%20gi&#225;%20tr&#7867;.mmap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304800" y="1197045"/>
            <a:ext cx="8382000" cy="335476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endParaRPr lang="en-US" sz="32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en-US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QUAN SÁT, ĐÁNH GIÁ </a:t>
            </a:r>
          </a:p>
          <a:p>
            <a:pPr algn="ctr">
              <a:defRPr/>
            </a:pPr>
            <a:r>
              <a:rPr lang="en-US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VÀ LẬP KẾ HỌACH </a:t>
            </a:r>
          </a:p>
          <a:p>
            <a:pPr algn="ctr">
              <a:defRPr/>
            </a:pPr>
            <a:r>
              <a:rPr lang="en-US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THỰC </a:t>
            </a:r>
            <a:r>
              <a:rPr lang="en-US" sz="3600" b="1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HiỆN</a:t>
            </a:r>
            <a:r>
              <a:rPr lang="en-US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CHƯƠNG TRÌNH </a:t>
            </a:r>
          </a:p>
          <a:p>
            <a:pPr algn="ctr">
              <a:defRPr/>
            </a:pPr>
            <a:r>
              <a:rPr lang="en-US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GIÁO DỤC MẦM NON   </a:t>
            </a:r>
          </a:p>
          <a:p>
            <a:pPr>
              <a:defRPr/>
            </a:pPr>
            <a:endParaRPr lang="en-US" sz="3600" dirty="0" smtClean="0"/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1371600" y="5638800"/>
            <a:ext cx="6400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err="1"/>
              <a:t>Phòng</a:t>
            </a:r>
            <a:r>
              <a:rPr lang="en-US" sz="2400" b="1" dirty="0"/>
              <a:t>  </a:t>
            </a:r>
            <a:r>
              <a:rPr lang="en-US" sz="2400" b="1" dirty="0" err="1"/>
              <a:t>Mầm</a:t>
            </a:r>
            <a:r>
              <a:rPr lang="en-US" sz="2400" b="1" dirty="0"/>
              <a:t> Non </a:t>
            </a:r>
            <a:r>
              <a:rPr lang="en-US" sz="2400" b="1" dirty="0" err="1"/>
              <a:t>Sở</a:t>
            </a:r>
            <a:r>
              <a:rPr lang="en-US" sz="2400" b="1" dirty="0"/>
              <a:t> </a:t>
            </a:r>
            <a:r>
              <a:rPr lang="en-US" sz="2400" b="1" dirty="0" err="1"/>
              <a:t>G</a:t>
            </a:r>
            <a:r>
              <a:rPr lang="en-US" sz="2400" b="1" dirty="0" err="1" smtClean="0"/>
              <a:t>iáo</a:t>
            </a:r>
            <a:r>
              <a:rPr lang="en-US" sz="2400" b="1" dirty="0" smtClean="0"/>
              <a:t> </a:t>
            </a:r>
            <a:r>
              <a:rPr lang="en-US" sz="2400" b="1" dirty="0" err="1"/>
              <a:t>dục</a:t>
            </a:r>
            <a:r>
              <a:rPr lang="en-US" sz="2400" b="1" dirty="0"/>
              <a:t> &amp; </a:t>
            </a:r>
            <a:r>
              <a:rPr lang="en-US" sz="2400" b="1" dirty="0" err="1"/>
              <a:t>Đào</a:t>
            </a:r>
            <a:r>
              <a:rPr lang="en-US" sz="2400" b="1" dirty="0"/>
              <a:t> </a:t>
            </a:r>
            <a:r>
              <a:rPr lang="en-US" sz="2400" b="1" dirty="0" err="1"/>
              <a:t>tạo</a:t>
            </a:r>
            <a:r>
              <a:rPr lang="en-US" sz="2400" b="1" dirty="0"/>
              <a:t> </a:t>
            </a:r>
          </a:p>
          <a:p>
            <a:pPr algn="ctr"/>
            <a:r>
              <a:rPr lang="en-US" sz="2400" b="1" dirty="0" err="1"/>
              <a:t>Tháng</a:t>
            </a:r>
            <a:r>
              <a:rPr lang="en-US" sz="2400" b="1" dirty="0"/>
              <a:t> </a:t>
            </a:r>
            <a:r>
              <a:rPr lang="en-US" sz="2400" b="1" dirty="0" smtClean="0"/>
              <a:t>10/2015</a:t>
            </a:r>
            <a:endParaRPr lang="en-US" sz="2400" dirty="0"/>
          </a:p>
          <a:p>
            <a:pPr>
              <a:spcBef>
                <a:spcPct val="50000"/>
              </a:spcBef>
            </a:pPr>
            <a:endParaRPr lang="en-US" sz="2400" dirty="0">
              <a:solidFill>
                <a:schemeClr val="bg2"/>
              </a:solidFill>
            </a:endParaRPr>
          </a:p>
          <a:p>
            <a:endParaRPr lang="en-US" sz="2400" b="1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9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8011" y="653142"/>
            <a:ext cx="8399418" cy="5878287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9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1258" y="182880"/>
            <a:ext cx="8464732" cy="6348549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9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383" y="274320"/>
            <a:ext cx="8673737" cy="6204857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9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0446" y="287383"/>
            <a:ext cx="8621485" cy="6283234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Untitle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257" y="182879"/>
            <a:ext cx="8647612" cy="632242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>
              <a:latin typeface="Calibri" pitchFamily="34" charset="0"/>
            </a:endParaRPr>
          </a:p>
        </p:txBody>
      </p:sp>
      <p:pic>
        <p:nvPicPr>
          <p:cNvPr id="5" name="Picture 4" descr="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1715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77457" y="2666360"/>
            <a:ext cx="54787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 smtClean="0">
                <a:solidFill>
                  <a:srgbClr val="FF0000"/>
                </a:solidFill>
              </a:rPr>
              <a:t>MỘT SỐ ĐIỀU LƯU Ý</a:t>
            </a:r>
          </a:p>
          <a:p>
            <a:pPr lvl="0" algn="ctr"/>
            <a:r>
              <a:rPr lang="en-US" sz="3200" b="1" dirty="0" smtClean="0">
                <a:solidFill>
                  <a:srgbClr val="FF0000"/>
                </a:solidFill>
              </a:rPr>
              <a:t>KHI THỰC HIỆN QUAN SÁT VÀ ĐÁNH GÍA  TRẺ  </a:t>
            </a:r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18457" y="561702"/>
            <a:ext cx="7889965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rgbClr val="0000FF"/>
                </a:solidFill>
              </a:rPr>
              <a:t>Mục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đích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quan</a:t>
            </a:r>
            <a:r>
              <a:rPr lang="en-US" sz="2400" b="1" dirty="0" smtClean="0">
                <a:solidFill>
                  <a:srgbClr val="0000FF"/>
                </a:solidFill>
              </a:rPr>
              <a:t>  </a:t>
            </a:r>
            <a:r>
              <a:rPr lang="en-US" sz="2400" b="1" dirty="0" err="1" smtClean="0">
                <a:solidFill>
                  <a:srgbClr val="0000FF"/>
                </a:solidFill>
              </a:rPr>
              <a:t>sát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và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đánh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giá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hoạt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động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trẻ</a:t>
            </a:r>
            <a:r>
              <a:rPr lang="en-US" sz="2400" b="1" dirty="0" smtClean="0">
                <a:solidFill>
                  <a:srgbClr val="0000FF"/>
                </a:solidFill>
              </a:rPr>
              <a:t> : 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Cung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cấp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tin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bộ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họat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đánh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qua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tốt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hiểu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yêu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.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bộ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sở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quyết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định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dục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từng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Cung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cấp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tin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quyết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định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</a:t>
            </a:r>
          </a:p>
          <a:p>
            <a:pPr lvl="0" algn="just"/>
            <a:r>
              <a:rPr lang="en-US" sz="2400" b="1" dirty="0" smtClean="0"/>
              <a:t>	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đánh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sẵn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sàng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chuyển</a:t>
            </a:r>
            <a:r>
              <a:rPr lang="en-US" sz="2400" b="1" dirty="0" smtClean="0"/>
              <a:t> sang </a:t>
            </a:r>
            <a:r>
              <a:rPr lang="en-US" sz="2400" b="1" dirty="0" err="1" smtClean="0"/>
              <a:t>giai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đoạn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</a:t>
            </a:r>
          </a:p>
          <a:p>
            <a:pPr algn="just"/>
            <a:endParaRPr lang="en-US" sz="2400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2960" y="587829"/>
            <a:ext cx="7641771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rgbClr val="0000FF"/>
                </a:solidFill>
              </a:rPr>
              <a:t>Kĩ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năng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và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phương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pháp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quan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sát</a:t>
            </a:r>
            <a:r>
              <a:rPr lang="en-US" sz="2400" dirty="0" smtClean="0">
                <a:solidFill>
                  <a:srgbClr val="0000FF"/>
                </a:solidFill>
              </a:rPr>
              <a:t>: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kĩ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năng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nhiệm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vụ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trọng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chuyên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môn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hàng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mầm</a:t>
            </a:r>
            <a:r>
              <a:rPr lang="en-US" sz="2400" b="1" dirty="0" smtClean="0"/>
              <a:t> non </a:t>
            </a:r>
            <a:r>
              <a:rPr lang="en-US" sz="2400" b="1" dirty="0" err="1" smtClean="0"/>
              <a:t>khi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ở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tuổi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nhau</a:t>
            </a:r>
            <a:r>
              <a:rPr lang="en-US" sz="2400" b="1" dirty="0" smtClean="0"/>
              <a:t>.</a:t>
            </a:r>
          </a:p>
          <a:p>
            <a:pPr lvl="0" algn="just"/>
            <a:r>
              <a:rPr lang="en-US" sz="2400" b="1" dirty="0" smtClean="0"/>
              <a:t>	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chính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thức</a:t>
            </a:r>
            <a:r>
              <a:rPr lang="en-US" sz="2400" b="1" dirty="0" smtClean="0"/>
              <a:t> (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) </a:t>
            </a:r>
            <a:r>
              <a:rPr lang="en-US" sz="2400" b="1" dirty="0" err="1" smtClean="0"/>
              <a:t>nhưng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lớn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chính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thứ</a:t>
            </a:r>
            <a:r>
              <a:rPr lang="en-US" sz="2400" b="1" dirty="0" smtClean="0"/>
              <a:t> (</a:t>
            </a:r>
            <a:r>
              <a:rPr lang="en-US" sz="2400" b="1" dirty="0" err="1" smtClean="0"/>
              <a:t>tức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nhiên</a:t>
            </a:r>
            <a:r>
              <a:rPr lang="en-US" sz="2400" b="1" dirty="0" smtClean="0"/>
              <a:t>)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</a:t>
            </a:r>
          </a:p>
          <a:p>
            <a:pPr lvl="0" algn="just"/>
            <a:endParaRPr lang="en-US" sz="2400" b="1" dirty="0" smtClean="0">
              <a:solidFill>
                <a:srgbClr val="0000FF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8011" y="287383"/>
            <a:ext cx="8268789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thường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xuyên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vô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cùng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trọng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coi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trọng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triển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kĩ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năng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năng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xuất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ở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qua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.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phép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định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thích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phản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trước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huống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nhau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biết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nghiệm</a:t>
            </a:r>
            <a:r>
              <a:rPr lang="en-US" sz="2400" b="1" dirty="0" smtClean="0"/>
              <a:t> hay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gặp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khăn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lo </a:t>
            </a:r>
            <a:r>
              <a:rPr lang="en-US" sz="2400" b="1" dirty="0" err="1" smtClean="0"/>
              <a:t>lắng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đánh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bộ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hiểu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tập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khám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sóc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từng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bước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.</a:t>
            </a:r>
          </a:p>
          <a:p>
            <a:pPr algn="just"/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40525" y="1084216"/>
            <a:ext cx="7367451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en-US" sz="2400" b="1" i="1" dirty="0" err="1" smtClean="0">
                <a:solidFill>
                  <a:srgbClr val="660066"/>
                </a:solidFill>
              </a:rPr>
              <a:t>Các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kĩ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năng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quan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sát</a:t>
            </a:r>
            <a:endParaRPr lang="en-US" sz="2400" b="1" i="1" dirty="0" smtClean="0">
              <a:solidFill>
                <a:srgbClr val="660066"/>
              </a:solidFill>
            </a:endParaRP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Nhìn</a:t>
            </a:r>
            <a:r>
              <a:rPr lang="en-US" sz="2400" b="1" dirty="0" smtClean="0"/>
              <a:t>/</a:t>
            </a:r>
            <a:r>
              <a:rPr lang="en-US" sz="2400" b="1" dirty="0" err="1" smtClean="0"/>
              <a:t>xem</a:t>
            </a:r>
            <a:r>
              <a:rPr lang="en-US" sz="2400" b="1" dirty="0" smtClean="0"/>
              <a:t> - 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hiểu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rõ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tìm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kiếm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gì</a:t>
            </a:r>
            <a:endParaRPr lang="en-US" sz="2400" b="1" dirty="0" smtClean="0"/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Lắng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nghe</a:t>
            </a:r>
            <a:r>
              <a:rPr lang="en-US" sz="2400" b="1" dirty="0" smtClean="0"/>
              <a:t> -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chú</a:t>
            </a:r>
            <a:r>
              <a:rPr lang="en-US" sz="2400" b="1" dirty="0" smtClean="0"/>
              <a:t> ý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tương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người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lớn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giữa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Ghi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chép</a:t>
            </a:r>
            <a:r>
              <a:rPr lang="en-US" sz="2400" b="1" dirty="0" smtClean="0"/>
              <a:t> -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trọng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hành</a:t>
            </a:r>
            <a:r>
              <a:rPr lang="en-US" sz="2400" b="1" dirty="0" smtClean="0"/>
              <a:t> vi,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</a:t>
            </a:r>
            <a:r>
              <a:rPr lang="en-US" sz="2400" b="1" dirty="0" smtClean="0"/>
              <a:t>/ </a:t>
            </a:r>
            <a:r>
              <a:rPr lang="en-US" sz="2400" b="1" dirty="0" err="1" smtClean="0"/>
              <a:t>mức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thái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chính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ngay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</a:t>
            </a:r>
          </a:p>
          <a:p>
            <a:pPr lvl="0"/>
            <a:endParaRPr lang="en-US" sz="2400" dirty="0" smtClean="0">
              <a:solidFill>
                <a:srgbClr val="660066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394" y="456247"/>
            <a:ext cx="8003689" cy="595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hành</a:t>
            </a:r>
            <a:endParaRPr lang="en-US" sz="2400" b="1" dirty="0" smtClean="0"/>
          </a:p>
          <a:p>
            <a:pPr algn="just">
              <a:spcAft>
                <a:spcPts val="6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Trao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đổi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thảo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luận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phiếu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đánh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</a:p>
          <a:p>
            <a:pPr algn="just">
              <a:spcAft>
                <a:spcPts val="600"/>
              </a:spcAft>
            </a:pPr>
            <a:r>
              <a:rPr lang="en-US" sz="2400" b="1" dirty="0" smtClean="0"/>
              <a:t>	</a:t>
            </a:r>
            <a:r>
              <a:rPr lang="it-IT" sz="2400" b="1" dirty="0" smtClean="0">
                <a:hlinkClick r:id="rId3" action="ppaction://hlinkfile"/>
              </a:rPr>
              <a:t>BAI GIANG\KH quan sat danh gia tre 2015-2016 .doc</a:t>
            </a:r>
            <a:endParaRPr lang="it-IT" sz="2400" b="1" dirty="0" smtClean="0"/>
          </a:p>
          <a:p>
            <a:pPr algn="just">
              <a:spcAft>
                <a:spcPts val="600"/>
              </a:spcAft>
            </a:pPr>
            <a:r>
              <a:rPr lang="it-IT" sz="2400" b="1" dirty="0" smtClean="0"/>
              <a:t>	</a:t>
            </a:r>
            <a:r>
              <a:rPr lang="it-IT" sz="2400" b="1" dirty="0" smtClean="0">
                <a:hlinkClick r:id="rId4" action="ppaction://hlinkfile"/>
              </a:rPr>
              <a:t>bang theo doi Danh gia ca nhan tre-1.docx</a:t>
            </a:r>
            <a:endParaRPr lang="it-IT" sz="2400" b="1" dirty="0" smtClean="0"/>
          </a:p>
          <a:p>
            <a:pPr algn="just">
              <a:spcAft>
                <a:spcPts val="600"/>
              </a:spcAft>
            </a:pPr>
            <a:r>
              <a:rPr lang="it-IT" sz="2400" b="1" dirty="0" smtClean="0"/>
              <a:t>	</a:t>
            </a:r>
            <a:r>
              <a:rPr lang="it-IT" sz="2400" b="1" dirty="0" smtClean="0">
                <a:hlinkClick r:id="rId5" action="ppaction://hlinkfile"/>
              </a:rPr>
              <a:t>KEHOACH-DANHGIA-TRE 5 TUỔI 2.docx</a:t>
            </a:r>
            <a:endParaRPr lang="it-IT" sz="2400" b="1" dirty="0" smtClean="0"/>
          </a:p>
          <a:p>
            <a:pPr algn="just">
              <a:spcAft>
                <a:spcPts val="600"/>
              </a:spcAft>
            </a:pPr>
            <a:r>
              <a:rPr lang="it-IT" sz="2400" b="1" dirty="0" smtClean="0"/>
              <a:t>	</a:t>
            </a:r>
            <a:r>
              <a:rPr lang="it-IT" sz="2400" b="1" dirty="0" smtClean="0">
                <a:hlinkClick r:id="rId6" action="ppaction://hlinkfile"/>
              </a:rPr>
              <a:t>KH ĐÁNH GIÁ CHUẨN NH 2014 - 2015.mmap</a:t>
            </a:r>
            <a:endParaRPr lang="it-IT" sz="2400" b="1" dirty="0" smtClean="0"/>
          </a:p>
          <a:p>
            <a:pPr algn="just">
              <a:spcAft>
                <a:spcPts val="600"/>
              </a:spcAft>
            </a:pPr>
            <a:r>
              <a:rPr lang="it-IT" sz="2400" b="1" dirty="0" smtClean="0"/>
              <a:t>	</a:t>
            </a:r>
            <a:r>
              <a:rPr lang="it-IT" sz="2400" b="1" dirty="0" smtClean="0">
                <a:hlinkClick r:id="rId7" action="ppaction://hlinkfile"/>
              </a:rPr>
              <a:t>Kß¦+ hoQUAN SAT ĐANH GIA.docx</a:t>
            </a:r>
            <a:endParaRPr lang="it-IT" sz="2400" b="1" dirty="0" smtClean="0"/>
          </a:p>
          <a:p>
            <a:pPr algn="just">
              <a:spcAft>
                <a:spcPts val="600"/>
              </a:spcAft>
            </a:pPr>
            <a:r>
              <a:rPr lang="it-IT" sz="2400" b="1" dirty="0" smtClean="0"/>
              <a:t>	</a:t>
            </a:r>
            <a:r>
              <a:rPr lang="it-IT" sz="2400" b="1" dirty="0" smtClean="0">
                <a:hlinkClick r:id="rId8" action="ppaction://hlinkfile"/>
              </a:rPr>
              <a:t>PHIẾU QUAN SÁT TRẺ-.docx</a:t>
            </a:r>
            <a:endParaRPr lang="it-IT" sz="2400" b="1" dirty="0" smtClean="0"/>
          </a:p>
          <a:p>
            <a:pPr algn="just">
              <a:spcAft>
                <a:spcPts val="600"/>
              </a:spcAft>
            </a:pPr>
            <a:r>
              <a:rPr lang="it-IT" sz="2400" b="1" dirty="0" smtClean="0"/>
              <a:t>	</a:t>
            </a:r>
            <a:r>
              <a:rPr lang="vi-VN" sz="2400" b="1" dirty="0" smtClean="0">
                <a:hlinkClick r:id="rId9" action="ppaction://hlinkfile"/>
              </a:rPr>
              <a:t>Quan sat đánh giá trẻ.mmap</a:t>
            </a:r>
            <a:r>
              <a:rPr lang="en-US" sz="2400" b="1" dirty="0" smtClean="0"/>
              <a:t>	</a:t>
            </a:r>
            <a:endParaRPr lang="fr-FR" sz="2400" b="1" dirty="0" smtClean="0"/>
          </a:p>
          <a:p>
            <a:pPr algn="just">
              <a:spcAft>
                <a:spcPts val="600"/>
              </a:spcAft>
            </a:pPr>
            <a:r>
              <a:rPr lang="fr-FR" sz="2400" b="1" dirty="0" smtClean="0"/>
              <a:t>	</a:t>
            </a:r>
            <a:endParaRPr lang="en-US" sz="2400" b="1" dirty="0" smtClean="0"/>
          </a:p>
          <a:p>
            <a:pPr algn="just"/>
            <a:r>
              <a:rPr lang="en-US" sz="2400" b="1" dirty="0" smtClean="0"/>
              <a:t>	</a:t>
            </a:r>
          </a:p>
          <a:p>
            <a:pPr algn="just"/>
            <a:r>
              <a:rPr lang="en-US" sz="2400" b="1" dirty="0" smtClean="0"/>
              <a:t> </a:t>
            </a:r>
            <a:endParaRPr lang="en-US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153" y="862149"/>
            <a:ext cx="7380515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Suy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nghĩ</a:t>
            </a:r>
            <a:r>
              <a:rPr lang="en-US" sz="2400" b="1" dirty="0" smtClean="0"/>
              <a:t> -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suy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nghĩ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nhìn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thấy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giúp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đánh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</a:t>
            </a:r>
            <a:r>
              <a:rPr lang="en-US" sz="2400" b="1" dirty="0" smtClean="0"/>
              <a:t>/</a:t>
            </a:r>
            <a:r>
              <a:rPr lang="en-US" sz="2400" b="1" dirty="0" err="1" smtClean="0"/>
              <a:t>suy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xét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. 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Đặt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câu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hỏi</a:t>
            </a:r>
            <a:r>
              <a:rPr lang="en-US" sz="2400" b="1" dirty="0" smtClean="0"/>
              <a:t> -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đặt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số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câu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hỏi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rõ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thêm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khẳng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định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loại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bỏ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số</a:t>
            </a:r>
            <a:r>
              <a:rPr lang="en-US" sz="2400" b="1" dirty="0" smtClean="0"/>
              <a:t> ý </a:t>
            </a:r>
            <a:r>
              <a:rPr lang="en-US" sz="2400" b="1" dirty="0" err="1" smtClean="0"/>
              <a:t>kiến</a:t>
            </a:r>
            <a:r>
              <a:rPr lang="en-US" sz="2400" b="1" dirty="0" smtClean="0"/>
              <a:t>/ </a:t>
            </a:r>
            <a:r>
              <a:rPr lang="en-US" sz="2400" b="1" dirty="0" err="1" smtClean="0"/>
              <a:t>nhận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định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.</a:t>
            </a:r>
          </a:p>
          <a:p>
            <a:pPr algn="just"/>
            <a:r>
              <a:rPr lang="en-US" sz="2400" b="1" dirty="0" smtClean="0"/>
              <a:t>	</a:t>
            </a:r>
            <a:r>
              <a:rPr lang="en-US" sz="2400" b="1" dirty="0" err="1" smtClean="0"/>
              <a:t>Nhìn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lắng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nghe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ghi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chép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suy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nghĩ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đòi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hỏi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cứ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suy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diễn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ảnh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hưởng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2960" y="966652"/>
            <a:ext cx="765483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en-US" sz="2400" b="1" i="1" dirty="0" err="1" smtClean="0">
                <a:solidFill>
                  <a:srgbClr val="660066"/>
                </a:solidFill>
              </a:rPr>
              <a:t>Phương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pháp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quan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sát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và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lưu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giữ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thông</a:t>
            </a:r>
            <a:r>
              <a:rPr lang="en-US" sz="2400" b="1" i="1" dirty="0" smtClean="0">
                <a:solidFill>
                  <a:srgbClr val="660066"/>
                </a:solidFill>
              </a:rPr>
              <a:t> tin</a:t>
            </a:r>
            <a:r>
              <a:rPr lang="en-US" sz="2400" b="1" dirty="0" smtClean="0">
                <a:solidFill>
                  <a:srgbClr val="660066"/>
                </a:solidFill>
              </a:rPr>
              <a:t>: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err="1" smtClean="0"/>
              <a:t>Dựa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mục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lựa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chọn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phương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2400" b="1" i="1" dirty="0" smtClean="0"/>
              <a:t>	</a:t>
            </a:r>
            <a:r>
              <a:rPr lang="en-US" sz="2400" b="1" i="1" dirty="0" err="1" smtClean="0"/>
              <a:t>Quan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sát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kiểu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hồi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kí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bản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mô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hành</a:t>
            </a:r>
            <a:r>
              <a:rPr lang="en-US" sz="2400" b="1" dirty="0" smtClean="0"/>
              <a:t> vi, </a:t>
            </a:r>
            <a:r>
              <a:rPr lang="en-US" sz="2400" b="1" dirty="0" err="1" smtClean="0"/>
              <a:t>tình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huống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sau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diễn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</a:t>
            </a:r>
            <a:r>
              <a:rPr lang="en-US" sz="2400" b="1" dirty="0" smtClean="0"/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2400" b="1" i="1" dirty="0" smtClean="0"/>
              <a:t>	</a:t>
            </a:r>
            <a:r>
              <a:rPr lang="en-US" sz="2400" b="1" i="1" dirty="0" err="1" smtClean="0"/>
              <a:t>Ghi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chép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tại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chỗ</a:t>
            </a:r>
            <a:r>
              <a:rPr lang="en-US" sz="2400" b="1" i="1" dirty="0" smtClean="0"/>
              <a:t>: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tường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thuật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khoảng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đó</a:t>
            </a:r>
            <a:r>
              <a:rPr lang="en-US" sz="2400" b="1" dirty="0" smtClean="0"/>
              <a:t>.</a:t>
            </a:r>
          </a:p>
          <a:p>
            <a:pPr algn="just"/>
            <a:r>
              <a:rPr lang="en-US" sz="2400" b="1" i="1" dirty="0" smtClean="0"/>
              <a:t>	</a:t>
            </a:r>
            <a:r>
              <a:rPr lang="en-US" sz="2400" b="1" i="1" dirty="0" err="1" smtClean="0"/>
              <a:t>Ghi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chép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theo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mẫu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tường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thuật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mẫu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thực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chép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trình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đang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diễn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</a:t>
            </a:r>
            <a:r>
              <a:rPr lang="en-US" sz="2400" b="1" dirty="0" smtClean="0"/>
              <a:t>.</a:t>
            </a:r>
          </a:p>
          <a:p>
            <a:pPr algn="just"/>
            <a:endParaRPr lang="en-US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5394" y="627017"/>
            <a:ext cx="769402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Bảng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mục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mục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sẵn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đánh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dấu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mục</a:t>
            </a:r>
            <a:r>
              <a:rPr lang="en-US" sz="2400" b="1" dirty="0" smtClean="0"/>
              <a:t> ( </a:t>
            </a:r>
            <a:r>
              <a:rPr lang="en-US" sz="2400" b="1" dirty="0" err="1" smtClean="0"/>
              <a:t>bộ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chuẩn</a:t>
            </a:r>
            <a:r>
              <a:rPr lang="en-US" sz="2400" b="1" dirty="0" smtClean="0"/>
              <a:t>) 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lưu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giữ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tin </a:t>
            </a:r>
            <a:r>
              <a:rPr lang="en-US" sz="2400" b="1" dirty="0" err="1" smtClean="0"/>
              <a:t>liên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triển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bao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gồm</a:t>
            </a:r>
            <a:r>
              <a:rPr lang="en-US" sz="2400" b="1" dirty="0" smtClean="0"/>
              <a:t>:</a:t>
            </a:r>
          </a:p>
          <a:p>
            <a:pPr algn="just"/>
            <a:r>
              <a:rPr lang="en-US" sz="2400" b="1" dirty="0" smtClean="0"/>
              <a:t>	</a:t>
            </a:r>
            <a:r>
              <a:rPr lang="en-US" sz="2400" b="1" dirty="0" err="1" smtClean="0"/>
              <a:t>Ghi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chép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thành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nét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vẽ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tranh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sản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phẩm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hình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câu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chuyện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bài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thơ</a:t>
            </a:r>
            <a:r>
              <a:rPr lang="en-US" sz="2400" b="1" dirty="0" smtClean="0"/>
              <a:t> do </a:t>
            </a:r>
            <a:r>
              <a:rPr lang="en-US" sz="2400" b="1" dirty="0" err="1" smtClean="0"/>
              <a:t>chính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ra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tháng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dưới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mỗi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phẩm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dõi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bộ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9713" y="1136468"/>
            <a:ext cx="745889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hỏi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chép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tin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từ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phụ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huynh</a:t>
            </a:r>
            <a:r>
              <a:rPr lang="en-US" sz="2400" b="1" dirty="0" smtClean="0"/>
              <a:t>.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tin </a:t>
            </a:r>
            <a:r>
              <a:rPr lang="en-US" sz="2400" b="1" dirty="0" err="1" smtClean="0"/>
              <a:t>ghi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chép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tương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phụ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huynh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bao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gồm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tin </a:t>
            </a:r>
            <a:r>
              <a:rPr lang="en-US" sz="2400" b="1" dirty="0" err="1" smtClean="0"/>
              <a:t>mà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trao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đổi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cha </a:t>
            </a:r>
            <a:r>
              <a:rPr lang="en-US" sz="2400" b="1" dirty="0" err="1" smtClean="0"/>
              <a:t>mẹ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định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hoặc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thường</a:t>
            </a:r>
            <a:r>
              <a:rPr lang="en-US" sz="2400" b="1" dirty="0" smtClean="0"/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coi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phương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quả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nhất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việc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. </a:t>
            </a:r>
          </a:p>
          <a:p>
            <a:pPr algn="just"/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6651" y="1240972"/>
            <a:ext cx="728907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400" b="1" i="1" dirty="0" err="1" smtClean="0">
                <a:solidFill>
                  <a:srgbClr val="660066"/>
                </a:solidFill>
              </a:rPr>
              <a:t>Những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vấn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đề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cần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cân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nhắc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khi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quan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sát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lập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kế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hoạch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một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ngày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hiệu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quả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cho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trẻ</a:t>
            </a:r>
            <a:r>
              <a:rPr lang="en-US" sz="2400" b="1" i="1" dirty="0" smtClean="0">
                <a:solidFill>
                  <a:srgbClr val="660066"/>
                </a:solidFill>
              </a:rPr>
              <a:t> </a:t>
            </a:r>
            <a:r>
              <a:rPr lang="en-US" sz="2400" b="1" i="1" dirty="0" err="1" smtClean="0">
                <a:solidFill>
                  <a:srgbClr val="660066"/>
                </a:solidFill>
              </a:rPr>
              <a:t>mầm</a:t>
            </a:r>
            <a:r>
              <a:rPr lang="en-US" sz="2400" b="1" i="1" dirty="0" smtClean="0">
                <a:solidFill>
                  <a:srgbClr val="660066"/>
                </a:solidFill>
              </a:rPr>
              <a:t> non: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Giờ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đón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phụ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huynh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chú</a:t>
            </a:r>
            <a:r>
              <a:rPr lang="en-US" sz="2400" b="1" dirty="0" smtClean="0"/>
              <a:t> ý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cha </a:t>
            </a:r>
            <a:r>
              <a:rPr lang="en-US" sz="2400" b="1" dirty="0" err="1" smtClean="0"/>
              <a:t>mẹ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đón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?Cha </a:t>
            </a:r>
            <a:r>
              <a:rPr lang="en-US" sz="2400" b="1" dirty="0" err="1" smtClean="0"/>
              <a:t>mẹ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trao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đổi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? Cha </a:t>
            </a:r>
            <a:r>
              <a:rPr lang="en-US" sz="2400" b="1" dirty="0" err="1" smtClean="0"/>
              <a:t>mẹ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8092" y="1214847"/>
            <a:ext cx="72629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400" b="1" dirty="0" smtClean="0"/>
              <a:t>	</a:t>
            </a:r>
            <a:r>
              <a:rPr lang="en-US" sz="2400" b="1" dirty="0" err="1" smtClean="0"/>
              <a:t>Giờ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do/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nghiệm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chọn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thú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thư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giãn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mình</a:t>
            </a:r>
            <a:r>
              <a:rPr lang="en-US" sz="2400" b="1" dirty="0" smtClean="0"/>
              <a:t> hay 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theo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nhóm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nhỏ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lựa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chọn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nghiệm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tĩnh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giữa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ngoài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phòng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nhóm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22961" y="1606730"/>
            <a:ext cx="7680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400" b="1" dirty="0" smtClean="0"/>
              <a:t>        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chuyển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/</a:t>
            </a:r>
            <a:r>
              <a:rPr lang="en-US" sz="2400" b="1" dirty="0" err="1" smtClean="0"/>
              <a:t>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trưa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nhắc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vấn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đề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như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tương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bạn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triển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ngôn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ngữ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nhóm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nhỏ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</a:t>
            </a:r>
            <a:r>
              <a:rPr lang="en-US" sz="2400" dirty="0" smtClean="0"/>
              <a:t> </a:t>
            </a:r>
            <a:r>
              <a:rPr lang="en-US" sz="2400" b="1" dirty="0" err="1" smtClean="0"/>
              <a:t>Giáo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dành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ngồi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cùng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dành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đáp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mục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đích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lệnh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chuyển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như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nào</a:t>
            </a:r>
            <a:r>
              <a:rPr lang="en-US" sz="2400" b="1" dirty="0" smtClean="0"/>
              <a:t>?</a:t>
            </a:r>
          </a:p>
          <a:p>
            <a:pPr algn="just"/>
            <a:r>
              <a:rPr lang="en-US" sz="2400" b="1" dirty="0" smtClean="0"/>
              <a:t> </a:t>
            </a:r>
          </a:p>
          <a:p>
            <a:pPr algn="just"/>
            <a:r>
              <a:rPr lang="en-US" sz="2400" b="1" dirty="0" smtClean="0"/>
              <a:t>	</a:t>
            </a:r>
            <a:endParaRPr lang="en-US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6205" y="731522"/>
            <a:ext cx="770708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400" b="1" dirty="0" smtClean="0"/>
              <a:t>	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chuyển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/ </a:t>
            </a:r>
            <a:r>
              <a:rPr lang="en-US" sz="2400" b="1" dirty="0" err="1" smtClean="0"/>
              <a:t>ngủ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trưa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trong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tính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biệt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ngủ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ít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ngủ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nhiều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ngủ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trưa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nghiệm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gì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phù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hợp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của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ngủ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trưa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tính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dậy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những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điểm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nhau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thức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nhau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để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cô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tiếp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xúc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với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từng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62000" r="-10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868363" y="960438"/>
            <a:ext cx="7497762" cy="13849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/>
              <a:t>	</a:t>
            </a:r>
          </a:p>
          <a:p>
            <a:pPr algn="just"/>
            <a:r>
              <a:rPr lang="en-US" sz="2800" b="1" dirty="0"/>
              <a:t>  </a:t>
            </a:r>
          </a:p>
          <a:p>
            <a:pPr algn="ctr"/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4949" y="287383"/>
            <a:ext cx="8281851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ăn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phụ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buổi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sáng</a:t>
            </a:r>
            <a:r>
              <a:rPr lang="en-US" sz="2400" b="1" dirty="0" smtClean="0"/>
              <a:t>/ </a:t>
            </a:r>
            <a:r>
              <a:rPr lang="en-US" sz="2400" b="1" dirty="0" err="1" smtClean="0"/>
              <a:t>chiều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động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chọn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Kế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hoạch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tính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ở </a:t>
            </a:r>
            <a:r>
              <a:rPr lang="en-US" sz="2400" b="1" dirty="0" err="1" smtClean="0"/>
              <a:t>trường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tính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đến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biệt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cảm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xúc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nhân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</a:t>
            </a:r>
          </a:p>
          <a:p>
            <a:pPr lvl="0" algn="just">
              <a:spcAft>
                <a:spcPts val="1200"/>
              </a:spcAft>
            </a:pPr>
            <a:r>
              <a:rPr lang="en-US" sz="2400" b="1" dirty="0" smtClean="0"/>
              <a:t>	Thu </a:t>
            </a:r>
            <a:r>
              <a:rPr lang="en-US" sz="2400" b="1" dirty="0" err="1" smtClean="0"/>
              <a:t>dọn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khoảng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lệnh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báo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hiệu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trước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giờ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dọn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xem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này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cũng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một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nghiệm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hội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tập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</a:t>
            </a:r>
          </a:p>
          <a:p>
            <a:pPr lvl="0" algn="just"/>
            <a:r>
              <a:rPr lang="en-US" sz="2400" b="1" dirty="0" smtClean="0"/>
              <a:t>	</a:t>
            </a:r>
            <a:r>
              <a:rPr lang="en-US" sz="2400" b="1" dirty="0" err="1" smtClean="0"/>
              <a:t>Chơi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yên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tĩnh</a:t>
            </a:r>
            <a:r>
              <a:rPr lang="en-US" sz="2400" b="1" dirty="0" smtClean="0"/>
              <a:t>/ </a:t>
            </a:r>
            <a:r>
              <a:rPr lang="en-US" sz="2400" b="1" dirty="0" err="1" smtClean="0"/>
              <a:t>nhóm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nhỏ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hay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gia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vào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trãi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nghiệm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nhóm</a:t>
            </a:r>
            <a:r>
              <a:rPr lang="en-US" sz="2400" b="1" dirty="0" smtClean="0"/>
              <a:t>? </a:t>
            </a:r>
            <a:r>
              <a:rPr lang="en-US" sz="2400" b="1" dirty="0" err="1" smtClean="0"/>
              <a:t>Như</a:t>
            </a:r>
            <a:r>
              <a:rPr lang="en-US" sz="2400" b="1" dirty="0" smtClean="0"/>
              <a:t> ở </a:t>
            </a:r>
            <a:r>
              <a:rPr lang="en-US" sz="2400" b="1" dirty="0" err="1" smtClean="0"/>
              <a:t>giờ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đón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, cha </a:t>
            </a:r>
            <a:r>
              <a:rPr lang="en-US" sz="2400" b="1" dirty="0" err="1" smtClean="0"/>
              <a:t>mẹ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và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có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nhận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được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sự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chú</a:t>
            </a:r>
            <a:r>
              <a:rPr lang="en-US" sz="2400" b="1" dirty="0" smtClean="0"/>
              <a:t> ý, </a:t>
            </a:r>
            <a:r>
              <a:rPr lang="en-US" sz="2400" b="1" dirty="0" err="1" smtClean="0"/>
              <a:t>quan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tâm</a:t>
            </a:r>
            <a:r>
              <a:rPr lang="en-US" sz="2400" b="1" dirty="0" smtClean="0"/>
              <a:t> ở </a:t>
            </a:r>
            <a:r>
              <a:rPr lang="en-US" sz="2400" b="1" dirty="0" err="1" smtClean="0"/>
              <a:t>giờ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trẻ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không</a:t>
            </a:r>
            <a:r>
              <a:rPr lang="en-US" sz="2400" b="1" dirty="0" smtClean="0"/>
              <a:t>?</a:t>
            </a:r>
          </a:p>
          <a:p>
            <a:pPr algn="just"/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136" y="16475"/>
            <a:ext cx="9176657" cy="68415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88951" y="2906359"/>
            <a:ext cx="6131858" cy="135421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38400" y="2667000"/>
            <a:ext cx="6096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4139" y="2850776"/>
            <a:ext cx="6554096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Xin chân thành cảm ơn</a:t>
            </a:r>
          </a:p>
          <a:p>
            <a:pPr algn="ctr"/>
            <a:r>
              <a:rPr lang="vi-VN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sự theo dõi của các bạn </a:t>
            </a:r>
            <a:endParaRPr lang="en-US" sz="3600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193" y="169817"/>
            <a:ext cx="8660675" cy="6113417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9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6389" y="261256"/>
            <a:ext cx="8360228" cy="629629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9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4320" y="365760"/>
            <a:ext cx="8503920" cy="6100354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9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4950" y="248194"/>
            <a:ext cx="8386354" cy="6426926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9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1886" y="195943"/>
            <a:ext cx="8255725" cy="642692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9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131" y="404948"/>
            <a:ext cx="8660675" cy="606116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SC019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79" y="274320"/>
            <a:ext cx="8608423" cy="590264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2545</TotalTime>
  <Words>217</Words>
  <Application>Microsoft Office PowerPoint</Application>
  <PresentationFormat>On-screen Show (4:3)</PresentationFormat>
  <Paragraphs>82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NHAN</dc:creator>
  <cp:lastModifiedBy>User</cp:lastModifiedBy>
  <cp:revision>270</cp:revision>
  <dcterms:created xsi:type="dcterms:W3CDTF">2014-03-12T14:17:49Z</dcterms:created>
  <dcterms:modified xsi:type="dcterms:W3CDTF">2015-10-15T13:36:45Z</dcterms:modified>
</cp:coreProperties>
</file>