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79" r:id="rId1"/>
  </p:sldMasterIdLst>
  <p:notesMasterIdLst>
    <p:notesMasterId r:id="rId17"/>
  </p:notesMasterIdLst>
  <p:sldIdLst>
    <p:sldId id="256" r:id="rId2"/>
    <p:sldId id="865" r:id="rId3"/>
    <p:sldId id="870" r:id="rId4"/>
    <p:sldId id="889" r:id="rId5"/>
    <p:sldId id="954" r:id="rId6"/>
    <p:sldId id="873" r:id="rId7"/>
    <p:sldId id="959" r:id="rId8"/>
    <p:sldId id="956" r:id="rId9"/>
    <p:sldId id="957" r:id="rId10"/>
    <p:sldId id="958" r:id="rId11"/>
    <p:sldId id="965" r:id="rId12"/>
    <p:sldId id="960" r:id="rId13"/>
    <p:sldId id="961" r:id="rId14"/>
    <p:sldId id="963" r:id="rId15"/>
    <p:sldId id="863" r:id="rId1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1600F"/>
    <a:srgbClr val="FFFF00"/>
    <a:srgbClr val="E5E3DB"/>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660"/>
  </p:normalViewPr>
  <p:slideViewPr>
    <p:cSldViewPr snapToGrid="0">
      <p:cViewPr varScale="1">
        <p:scale>
          <a:sx n="92" d="100"/>
          <a:sy n="92" d="100"/>
        </p:scale>
        <p:origin x="4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7EF296F-59DA-48AD-A548-D11485D71D62}" type="datetimeFigureOut">
              <a:rPr lang="en-US"/>
              <a:pPr>
                <a:defRPr/>
              </a:pPr>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59CCE3A-F852-406C-A78C-6A21AEBE62D7}" type="slidenum">
              <a:rPr lang="en-US" altLang="en-US"/>
              <a:pPr/>
              <a:t>‹#›</a:t>
            </a:fld>
            <a:endParaRPr lang="en-US" altLang="en-US"/>
          </a:p>
        </p:txBody>
      </p:sp>
    </p:spTree>
    <p:extLst>
      <p:ext uri="{BB962C8B-B14F-4D97-AF65-F5344CB8AC3E}">
        <p14:creationId xmlns:p14="http://schemas.microsoft.com/office/powerpoint/2010/main" val="2164661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04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06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003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B69970A-668C-4A9D-9F21-7E5D83D07291}" type="datetimeFigureOut">
              <a:rPr lang="en-US" smtClean="0"/>
              <a:pPr>
                <a:defRPr/>
              </a:pPr>
              <a:t>6/22/2021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C72875F-2A12-4EB7-8E6D-CA746A593E93}" type="slidenum">
              <a:rPr lang="en-US" altLang="en-US" smtClean="0"/>
              <a:pPr/>
              <a:t>‹#›</a:t>
            </a:fld>
            <a:endParaRPr lang="en-US" altLang="en-US"/>
          </a:p>
        </p:txBody>
      </p:sp>
    </p:spTree>
    <p:extLst>
      <p:ext uri="{BB962C8B-B14F-4D97-AF65-F5344CB8AC3E}">
        <p14:creationId xmlns:p14="http://schemas.microsoft.com/office/powerpoint/2010/main" val="275879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4807138-7A32-446A-9BAF-1F6263F4CFA1}" type="datetimeFigureOut">
              <a:rPr lang="en-US" smtClean="0"/>
              <a:pPr>
                <a:defRPr/>
              </a:pPr>
              <a:t>6/22/2021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4D07574-A6FE-4C80-B602-EA16808ED583}" type="slidenum">
              <a:rPr lang="en-US" altLang="en-US" smtClean="0"/>
              <a:pPr/>
              <a:t>‹#›</a:t>
            </a:fld>
            <a:endParaRPr lang="en-US" altLang="en-US"/>
          </a:p>
        </p:txBody>
      </p:sp>
    </p:spTree>
    <p:extLst>
      <p:ext uri="{BB962C8B-B14F-4D97-AF65-F5344CB8AC3E}">
        <p14:creationId xmlns:p14="http://schemas.microsoft.com/office/powerpoint/2010/main" val="313881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4807138-7A32-446A-9BAF-1F6263F4CFA1}" type="datetimeFigureOut">
              <a:rPr lang="en-US" smtClean="0"/>
              <a:pPr>
                <a:defRPr/>
              </a:pPr>
              <a:t>6/22/2021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4D07574-A6FE-4C80-B602-EA16808ED583}" type="slidenum">
              <a:rPr lang="en-US" altLang="en-US" smtClean="0"/>
              <a:pPr/>
              <a:t>‹#›</a:t>
            </a:fld>
            <a:endParaRPr lang="en-US" altLang="en-US"/>
          </a:p>
        </p:txBody>
      </p:sp>
    </p:spTree>
    <p:extLst>
      <p:ext uri="{BB962C8B-B14F-4D97-AF65-F5344CB8AC3E}">
        <p14:creationId xmlns:p14="http://schemas.microsoft.com/office/powerpoint/2010/main" val="918117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4807138-7A32-446A-9BAF-1F6263F4CFA1}" type="datetimeFigureOut">
              <a:rPr lang="en-US" smtClean="0"/>
              <a:pPr>
                <a:defRPr/>
              </a:pPr>
              <a:t>6/22/2021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4D07574-A6FE-4C80-B602-EA16808ED583}" type="slidenum">
              <a:rPr lang="en-US" altLang="en-US" smtClean="0"/>
              <a:pPr/>
              <a:t>‹#›</a:t>
            </a:fld>
            <a:endParaRPr lang="en-US"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061219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4807138-7A32-446A-9BAF-1F6263F4CFA1}" type="datetimeFigureOut">
              <a:rPr lang="en-US" smtClean="0"/>
              <a:pPr>
                <a:defRPr/>
              </a:pPr>
              <a:t>6/22/2021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4D07574-A6FE-4C80-B602-EA16808ED583}" type="slidenum">
              <a:rPr lang="en-US" altLang="en-US" smtClean="0"/>
              <a:pPr/>
              <a:t>‹#›</a:t>
            </a:fld>
            <a:endParaRPr lang="en-US" altLang="en-US"/>
          </a:p>
        </p:txBody>
      </p:sp>
    </p:spTree>
    <p:extLst>
      <p:ext uri="{BB962C8B-B14F-4D97-AF65-F5344CB8AC3E}">
        <p14:creationId xmlns:p14="http://schemas.microsoft.com/office/powerpoint/2010/main" val="992410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44807138-7A32-446A-9BAF-1F6263F4CFA1}" type="datetimeFigureOut">
              <a:rPr lang="en-US" smtClean="0"/>
              <a:pPr>
                <a:defRPr/>
              </a:pPr>
              <a:t>6/22/2021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4D07574-A6FE-4C80-B602-EA16808ED583}" type="slidenum">
              <a:rPr lang="en-US" altLang="en-US" smtClean="0"/>
              <a:pPr/>
              <a:t>‹#›</a:t>
            </a:fld>
            <a:endParaRPr lang="en-US" altLang="en-US"/>
          </a:p>
        </p:txBody>
      </p:sp>
    </p:spTree>
    <p:extLst>
      <p:ext uri="{BB962C8B-B14F-4D97-AF65-F5344CB8AC3E}">
        <p14:creationId xmlns:p14="http://schemas.microsoft.com/office/powerpoint/2010/main" val="294055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44807138-7A32-446A-9BAF-1F6263F4CFA1}" type="datetimeFigureOut">
              <a:rPr lang="en-US" smtClean="0"/>
              <a:pPr>
                <a:defRPr/>
              </a:pPr>
              <a:t>6/22/2021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4D07574-A6FE-4C80-B602-EA16808ED583}" type="slidenum">
              <a:rPr lang="en-US" altLang="en-US" smtClean="0"/>
              <a:pPr/>
              <a:t>‹#›</a:t>
            </a:fld>
            <a:endParaRPr lang="en-US" altLang="en-US"/>
          </a:p>
        </p:txBody>
      </p:sp>
    </p:spTree>
    <p:extLst>
      <p:ext uri="{BB962C8B-B14F-4D97-AF65-F5344CB8AC3E}">
        <p14:creationId xmlns:p14="http://schemas.microsoft.com/office/powerpoint/2010/main" val="868152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B07745E-BE6A-4FAD-8876-C97B16E678AF}" type="datetimeFigureOut">
              <a:rPr lang="en-US" smtClean="0"/>
              <a:pPr>
                <a:defRPr/>
              </a:pPr>
              <a:t>6/22/2021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266E0CE-3A67-4AFB-ADF7-034C31A9264A}" type="slidenum">
              <a:rPr lang="en-US" altLang="en-US" smtClean="0"/>
              <a:pPr/>
              <a:t>‹#›</a:t>
            </a:fld>
            <a:endParaRPr lang="en-US" altLang="en-US"/>
          </a:p>
        </p:txBody>
      </p:sp>
    </p:spTree>
    <p:extLst>
      <p:ext uri="{BB962C8B-B14F-4D97-AF65-F5344CB8AC3E}">
        <p14:creationId xmlns:p14="http://schemas.microsoft.com/office/powerpoint/2010/main" val="2445489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0DDD205-AF23-46CB-A3AD-F6F00F224255}" type="datetimeFigureOut">
              <a:rPr lang="en-US" smtClean="0"/>
              <a:pPr>
                <a:defRPr/>
              </a:pPr>
              <a:t>6/22/2021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EE5E2A0-B767-4391-B62C-35DEA891FE6A}" type="slidenum">
              <a:rPr lang="en-US" altLang="en-US" smtClean="0"/>
              <a:pPr/>
              <a:t>‹#›</a:t>
            </a:fld>
            <a:endParaRPr lang="en-US" altLang="en-US"/>
          </a:p>
        </p:txBody>
      </p:sp>
    </p:spTree>
    <p:extLst>
      <p:ext uri="{BB962C8B-B14F-4D97-AF65-F5344CB8AC3E}">
        <p14:creationId xmlns:p14="http://schemas.microsoft.com/office/powerpoint/2010/main" val="406859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1768634-C935-4F44-B496-736DD56E4EA6}" type="datetimeFigureOut">
              <a:rPr lang="en-US" smtClean="0"/>
              <a:pPr>
                <a:defRPr/>
              </a:pPr>
              <a:t>6/22/2021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C1FB10-CC19-4E89-B673-DF9A318A9DAF}" type="slidenum">
              <a:rPr lang="en-US" altLang="en-US" smtClean="0"/>
              <a:pPr/>
              <a:t>‹#›</a:t>
            </a:fld>
            <a:endParaRPr lang="en-US" altLang="en-US"/>
          </a:p>
        </p:txBody>
      </p:sp>
    </p:spTree>
    <p:extLst>
      <p:ext uri="{BB962C8B-B14F-4D97-AF65-F5344CB8AC3E}">
        <p14:creationId xmlns:p14="http://schemas.microsoft.com/office/powerpoint/2010/main" val="292713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965B4A4-9D68-47D5-923E-CBD7C67CDE3E}" type="datetimeFigureOut">
              <a:rPr lang="en-US" smtClean="0"/>
              <a:pPr>
                <a:defRPr/>
              </a:pPr>
              <a:t>6/22/2021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D0CE9D0-3D24-4E1C-BF85-FBC04483FD81}" type="slidenum">
              <a:rPr lang="en-US" altLang="en-US" smtClean="0"/>
              <a:pPr/>
              <a:t>‹#›</a:t>
            </a:fld>
            <a:endParaRPr lang="en-US" altLang="en-US"/>
          </a:p>
        </p:txBody>
      </p:sp>
    </p:spTree>
    <p:extLst>
      <p:ext uri="{BB962C8B-B14F-4D97-AF65-F5344CB8AC3E}">
        <p14:creationId xmlns:p14="http://schemas.microsoft.com/office/powerpoint/2010/main" val="156503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D62805D5-A71D-40E6-B9B4-F2B59EEBEDAE}" type="datetimeFigureOut">
              <a:rPr lang="en-US" smtClean="0"/>
              <a:pPr>
                <a:defRPr/>
              </a:pPr>
              <a:t>6/22/2021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299E824-175C-479E-89B0-D87384954D24}" type="slidenum">
              <a:rPr lang="en-US" altLang="en-US" smtClean="0"/>
              <a:pPr/>
              <a:t>‹#›</a:t>
            </a:fld>
            <a:endParaRPr lang="en-US" altLang="en-US"/>
          </a:p>
        </p:txBody>
      </p:sp>
    </p:spTree>
    <p:extLst>
      <p:ext uri="{BB962C8B-B14F-4D97-AF65-F5344CB8AC3E}">
        <p14:creationId xmlns:p14="http://schemas.microsoft.com/office/powerpoint/2010/main" val="151712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E1A044F-6EDD-480E-B0ED-FE22B70076ED}" type="datetimeFigureOut">
              <a:rPr lang="en-US" smtClean="0"/>
              <a:pPr>
                <a:defRPr/>
              </a:pPr>
              <a:t>6/22/2021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28C8DF9-8859-4310-9A7D-EAE2E3B39724}" type="slidenum">
              <a:rPr lang="en-US" altLang="en-US" smtClean="0"/>
              <a:pPr/>
              <a:t>‹#›</a:t>
            </a:fld>
            <a:endParaRPr lang="en-US" altLang="en-US"/>
          </a:p>
        </p:txBody>
      </p:sp>
    </p:spTree>
    <p:extLst>
      <p:ext uri="{BB962C8B-B14F-4D97-AF65-F5344CB8AC3E}">
        <p14:creationId xmlns:p14="http://schemas.microsoft.com/office/powerpoint/2010/main" val="294810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D03207E-C026-4CCC-A843-B27314BE4A1C}" type="datetimeFigureOut">
              <a:rPr lang="en-US" smtClean="0"/>
              <a:pPr>
                <a:defRPr/>
              </a:pPr>
              <a:t>6/22/2021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C07DAC1-3AF5-456A-8CF0-DF787890E1A4}" type="slidenum">
              <a:rPr lang="en-US" altLang="en-US" smtClean="0"/>
              <a:pPr/>
              <a:t>‹#›</a:t>
            </a:fld>
            <a:endParaRPr lang="en-US" altLang="en-US"/>
          </a:p>
        </p:txBody>
      </p:sp>
    </p:spTree>
    <p:extLst>
      <p:ext uri="{BB962C8B-B14F-4D97-AF65-F5344CB8AC3E}">
        <p14:creationId xmlns:p14="http://schemas.microsoft.com/office/powerpoint/2010/main" val="417179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a:defRPr/>
            </a:pPr>
            <a:fld id="{1D2587B9-2C1A-4443-92C3-4770F24869D9}" type="datetimeFigureOut">
              <a:rPr lang="en-US" smtClean="0"/>
              <a:pPr>
                <a:defRPr/>
              </a:pPr>
              <a:t>6/22/2021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3DC6FBBA-6D86-426D-A7B0-D3576320CC9E}" type="slidenum">
              <a:rPr lang="en-US" altLang="en-US" smtClean="0"/>
              <a:pPr/>
              <a:t>‹#›</a:t>
            </a:fld>
            <a:endParaRPr lang="en-US" altLang="en-US"/>
          </a:p>
        </p:txBody>
      </p:sp>
    </p:spTree>
    <p:extLst>
      <p:ext uri="{BB962C8B-B14F-4D97-AF65-F5344CB8AC3E}">
        <p14:creationId xmlns:p14="http://schemas.microsoft.com/office/powerpoint/2010/main" val="136499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6F08D070-51F7-409A-B89D-B3E96DC63869}" type="datetimeFigureOut">
              <a:rPr lang="en-US" smtClean="0"/>
              <a:pPr>
                <a:defRPr/>
              </a:pPr>
              <a:t>6/22/2021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E4987F4-A0F8-4276-B736-F735EEFE2612}" type="slidenum">
              <a:rPr lang="en-US" altLang="en-US" smtClean="0"/>
              <a:pPr/>
              <a:t>‹#›</a:t>
            </a:fld>
            <a:endParaRPr lang="en-US" altLang="en-US"/>
          </a:p>
        </p:txBody>
      </p:sp>
    </p:spTree>
    <p:extLst>
      <p:ext uri="{BB962C8B-B14F-4D97-AF65-F5344CB8AC3E}">
        <p14:creationId xmlns:p14="http://schemas.microsoft.com/office/powerpoint/2010/main" val="274653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78D7259-A52A-4DC7-8FCF-ACBAD9CECCC2}" type="datetimeFigureOut">
              <a:rPr lang="en-US" smtClean="0"/>
              <a:pPr>
                <a:defRPr/>
              </a:pPr>
              <a:t>6/22/2021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D5AAA32-6837-4F2E-9374-E0481A52E242}" type="slidenum">
              <a:rPr lang="en-US" altLang="en-US" smtClean="0"/>
              <a:pPr/>
              <a:t>‹#›</a:t>
            </a:fld>
            <a:endParaRPr lang="en-US" altLang="en-US"/>
          </a:p>
        </p:txBody>
      </p:sp>
    </p:spTree>
    <p:extLst>
      <p:ext uri="{BB962C8B-B14F-4D97-AF65-F5344CB8AC3E}">
        <p14:creationId xmlns:p14="http://schemas.microsoft.com/office/powerpoint/2010/main" val="116338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44807138-7A32-446A-9BAF-1F6263F4CFA1}" type="datetimeFigureOut">
              <a:rPr lang="en-US" smtClean="0"/>
              <a:pPr>
                <a:defRPr/>
              </a:pPr>
              <a:t>6/22/2021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4D07574-A6FE-4C80-B602-EA16808ED583}" type="slidenum">
              <a:rPr lang="en-US" altLang="en-US" smtClean="0"/>
              <a:pPr/>
              <a:t>‹#›</a:t>
            </a:fld>
            <a:endParaRPr lang="en-US" altLang="en-US"/>
          </a:p>
        </p:txBody>
      </p:sp>
    </p:spTree>
    <p:extLst>
      <p:ext uri="{BB962C8B-B14F-4D97-AF65-F5344CB8AC3E}">
        <p14:creationId xmlns:p14="http://schemas.microsoft.com/office/powerpoint/2010/main" val="418678686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 id="214748439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299" y="2437081"/>
            <a:ext cx="11372850" cy="1967494"/>
          </a:xfrm>
        </p:spPr>
        <p:txBody>
          <a:bodyPr rtlCol="0">
            <a:normAutofit fontScale="90000"/>
          </a:bodyPr>
          <a:lstStyle/>
          <a:p>
            <a:pPr algn="ctr" eaLnBrk="1" fontAlgn="auto" hangingPunct="1">
              <a:spcAft>
                <a:spcPts val="0"/>
              </a:spcAft>
              <a:defRPr/>
            </a:pPr>
            <a:r>
              <a:rPr lang="en-US" sz="3600" b="1" dirty="0">
                <a:solidFill>
                  <a:srgbClr val="002060"/>
                </a:solidFill>
                <a:latin typeface="Times New Roman" panose="02020603050405020304" pitchFamily="18" charset="0"/>
                <a:cs typeface="Times New Roman" panose="02020603050405020304" pitchFamily="18" charset="0"/>
              </a:rPr>
              <a:t/>
            </a:r>
            <a:br>
              <a:rPr lang="en-US" sz="3600" b="1" dirty="0">
                <a:solidFill>
                  <a:srgbClr val="002060"/>
                </a:solidFill>
                <a:latin typeface="Times New Roman" panose="02020603050405020304" pitchFamily="18" charset="0"/>
                <a:cs typeface="Times New Roman" panose="02020603050405020304" pitchFamily="18" charset="0"/>
              </a:rPr>
            </a:br>
            <a:r>
              <a:rPr lang="en-US" sz="3300" b="1" dirty="0" smtClean="0">
                <a:solidFill>
                  <a:srgbClr val="0000CC"/>
                </a:solidFill>
                <a:latin typeface="Times New Roman" panose="02020603050405020304" pitchFamily="18" charset="0"/>
                <a:cs typeface="Times New Roman" panose="02020603050405020304" pitchFamily="18" charset="0"/>
              </a:rPr>
              <a:t>GIỚI </a:t>
            </a:r>
            <a:r>
              <a:rPr lang="en-US" sz="3300" b="1" dirty="0">
                <a:solidFill>
                  <a:srgbClr val="0000CC"/>
                </a:solidFill>
                <a:latin typeface="Times New Roman" panose="02020603050405020304" pitchFamily="18" charset="0"/>
                <a:cs typeface="Times New Roman" panose="02020603050405020304" pitchFamily="18" charset="0"/>
              </a:rPr>
              <a:t>THIỆU CH</a:t>
            </a:r>
            <a:r>
              <a:rPr lang="vi-VN" sz="3300" b="1" dirty="0">
                <a:solidFill>
                  <a:srgbClr val="0000CC"/>
                </a:solidFill>
                <a:latin typeface="Times New Roman" panose="02020603050405020304" pitchFamily="18" charset="0"/>
                <a:cs typeface="Times New Roman" panose="02020603050405020304" pitchFamily="18" charset="0"/>
              </a:rPr>
              <a:t>Ư</a:t>
            </a:r>
            <a:r>
              <a:rPr lang="en-US" sz="3300" b="1" dirty="0">
                <a:solidFill>
                  <a:srgbClr val="0000CC"/>
                </a:solidFill>
                <a:latin typeface="Times New Roman" panose="02020603050405020304" pitchFamily="18" charset="0"/>
                <a:cs typeface="Times New Roman" panose="02020603050405020304" pitchFamily="18" charset="0"/>
              </a:rPr>
              <a:t>ƠNG TRÌNH </a:t>
            </a:r>
            <a:br>
              <a:rPr lang="en-US" sz="3300" b="1" dirty="0">
                <a:solidFill>
                  <a:srgbClr val="0000CC"/>
                </a:solidFill>
                <a:latin typeface="Times New Roman" panose="02020603050405020304" pitchFamily="18" charset="0"/>
                <a:cs typeface="Times New Roman" panose="02020603050405020304" pitchFamily="18" charset="0"/>
              </a:rPr>
            </a:br>
            <a:r>
              <a:rPr lang="en-US" sz="3300" b="1" dirty="0">
                <a:solidFill>
                  <a:srgbClr val="0000CC"/>
                </a:solidFill>
                <a:latin typeface="Times New Roman" panose="02020603050405020304" pitchFamily="18" charset="0"/>
                <a:cs typeface="Times New Roman" panose="02020603050405020304" pitchFamily="18" charset="0"/>
              </a:rPr>
              <a:t>GIÁO DỤC PHỔ THÔNG </a:t>
            </a:r>
            <a:r>
              <a:rPr lang="en-US" sz="3300" b="1" dirty="0" smtClean="0">
                <a:solidFill>
                  <a:srgbClr val="0000CC"/>
                </a:solidFill>
                <a:latin typeface="Times New Roman" panose="02020603050405020304" pitchFamily="18" charset="0"/>
                <a:cs typeface="Times New Roman" panose="02020603050405020304" pitchFamily="18" charset="0"/>
              </a:rPr>
              <a:t>2018 </a:t>
            </a:r>
            <a:r>
              <a:rPr lang="en-US" sz="3300" b="1" dirty="0" smtClean="0">
                <a:solidFill>
                  <a:srgbClr val="0000CC"/>
                </a:solidFill>
                <a:latin typeface="Times New Roman" panose="02020603050405020304" pitchFamily="18" charset="0"/>
                <a:cs typeface="Times New Roman" panose="02020603050405020304" pitchFamily="18" charset="0"/>
              </a:rPr>
              <a:t/>
            </a:r>
            <a:br>
              <a:rPr lang="en-US" sz="3300" b="1" dirty="0" smtClean="0">
                <a:solidFill>
                  <a:srgbClr val="0000CC"/>
                </a:solidFill>
                <a:latin typeface="Times New Roman" panose="02020603050405020304" pitchFamily="18" charset="0"/>
                <a:cs typeface="Times New Roman" panose="02020603050405020304" pitchFamily="18" charset="0"/>
              </a:rPr>
            </a:br>
            <a:r>
              <a:rPr lang="en-US" sz="3300" b="1" dirty="0" smtClean="0">
                <a:solidFill>
                  <a:srgbClr val="00B050"/>
                </a:solidFill>
                <a:latin typeface="Times New Roman" panose="02020603050405020304" pitchFamily="18" charset="0"/>
                <a:cs typeface="Times New Roman" panose="02020603050405020304" pitchFamily="18" charset="0"/>
              </a:rPr>
              <a:t/>
            </a:r>
            <a:br>
              <a:rPr lang="en-US" sz="3300" b="1" dirty="0" smtClean="0">
                <a:solidFill>
                  <a:srgbClr val="00B050"/>
                </a:solidFill>
                <a:latin typeface="Times New Roman" panose="02020603050405020304" pitchFamily="18" charset="0"/>
                <a:cs typeface="Times New Roman" panose="02020603050405020304" pitchFamily="18" charset="0"/>
              </a:rPr>
            </a:br>
            <a:r>
              <a:rPr lang="en-US" sz="5600" b="1" dirty="0" smtClean="0">
                <a:solidFill>
                  <a:srgbClr val="C00000"/>
                </a:solidFill>
                <a:latin typeface="Times New Roman" panose="02020603050405020304" pitchFamily="18" charset="0"/>
                <a:cs typeface="Times New Roman" panose="02020603050405020304" pitchFamily="18" charset="0"/>
              </a:rPr>
              <a:t>MÔN TIN HỌC LỚP 6</a:t>
            </a:r>
            <a:endParaRPr lang="en-US" sz="5600" b="1" dirty="0">
              <a:solidFill>
                <a:srgbClr val="C00000"/>
              </a:solidFill>
              <a:latin typeface="Times New Roman" panose="02020603050405020304" pitchFamily="18" charset="0"/>
              <a:cs typeface="Times New Roman" panose="02020603050405020304" pitchFamily="18" charset="0"/>
            </a:endParaRPr>
          </a:p>
        </p:txBody>
      </p:sp>
      <p:sp>
        <p:nvSpPr>
          <p:cNvPr id="18436" name="TextBox 3"/>
          <p:cNvSpPr txBox="1">
            <a:spLocks noChangeArrowheads="1"/>
          </p:cNvSpPr>
          <p:nvPr/>
        </p:nvSpPr>
        <p:spPr bwMode="auto">
          <a:xfrm>
            <a:off x="6931025" y="5657850"/>
            <a:ext cx="610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en-US" altLang="en-US" sz="2800" b="1">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5490" y="334851"/>
            <a:ext cx="12098482" cy="830997"/>
          </a:xfrm>
          <a:prstGeom prst="rect">
            <a:avLst/>
          </a:prstGeom>
          <a:noFill/>
        </p:spPr>
        <p:txBody>
          <a:bodyPr wrap="square" rtlCol="0">
            <a:spAutoFit/>
          </a:bodyPr>
          <a:lstStyle/>
          <a:p>
            <a:pPr algn="ctr"/>
            <a:r>
              <a:rPr lang="en-US" sz="2400" dirty="0" smtClean="0">
                <a:solidFill>
                  <a:srgbClr val="0000CC"/>
                </a:solidFill>
                <a:latin typeface="Arial" pitchFamily="34" charset="0"/>
                <a:cs typeface="Arial" pitchFamily="34" charset="0"/>
              </a:rPr>
              <a:t>ỦY BAN NHÂN DÂN QUẬN 1</a:t>
            </a:r>
          </a:p>
          <a:p>
            <a:pPr algn="ctr"/>
            <a:r>
              <a:rPr lang="en-US" sz="2400" b="1" dirty="0" smtClean="0">
                <a:solidFill>
                  <a:srgbClr val="0000CC"/>
                </a:solidFill>
                <a:latin typeface="Arial" pitchFamily="34" charset="0"/>
                <a:cs typeface="Arial" pitchFamily="34" charset="0"/>
              </a:rPr>
              <a:t>PHÒNG GIÁO DỤC VÀ ĐÀO  TẠO</a:t>
            </a: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621937" y="192270"/>
            <a:ext cx="11182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4000" b="1">
                <a:solidFill>
                  <a:srgbClr val="0070C0"/>
                </a:solidFill>
                <a:latin typeface="Times New Roman" panose="02020603050405020304" pitchFamily="18" charset="0"/>
                <a:cs typeface="Times New Roman" panose="02020603050405020304" pitchFamily="18" charset="0"/>
              </a:rPr>
              <a:t>5</a:t>
            </a:r>
            <a:r>
              <a:rPr lang="en-US" altLang="en-US" sz="4000" b="1" smtClean="0">
                <a:solidFill>
                  <a:srgbClr val="0070C0"/>
                </a:solidFill>
                <a:latin typeface="Times New Roman" panose="02020603050405020304" pitchFamily="18" charset="0"/>
                <a:cs typeface="Times New Roman" panose="02020603050405020304" pitchFamily="18" charset="0"/>
              </a:rPr>
              <a:t>. KIỂM TRA ĐÁNH GIÁ</a:t>
            </a:r>
            <a:endParaRPr lang="en-US" altLang="en-US" sz="4000" b="1">
              <a:solidFill>
                <a:srgbClr val="F1600F"/>
              </a:solidFill>
              <a:latin typeface="Times New Roman" panose="02020603050405020304" pitchFamily="18" charset="0"/>
              <a:cs typeface="Times New Roman" panose="02020603050405020304" pitchFamily="18" charset="0"/>
            </a:endParaRPr>
          </a:p>
          <a:p>
            <a:pPr algn="ctr"/>
            <a:endParaRPr lang="en-US" altLang="en-US" sz="2000" b="1" i="1">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01338" y="1355923"/>
            <a:ext cx="10502535" cy="5078313"/>
          </a:xfrm>
          <a:prstGeom prst="rect">
            <a:avLst/>
          </a:prstGeom>
          <a:noFill/>
        </p:spPr>
        <p:txBody>
          <a:bodyPr wrap="square" rtlCol="0">
            <a:spAutoFit/>
          </a:bodyPr>
          <a:lstStyle/>
          <a:p>
            <a:pPr algn="just">
              <a:lnSpc>
                <a:spcPct val="150000"/>
              </a:lnSpc>
            </a:pPr>
            <a:r>
              <a:rPr lang="en-US" sz="2400" smtClean="0">
                <a:solidFill>
                  <a:srgbClr val="002060"/>
                </a:solidFill>
                <a:latin typeface="Times New Roman" panose="02020603050405020304" pitchFamily="18" charset="0"/>
                <a:cs typeface="Times New Roman" panose="02020603050405020304" pitchFamily="18" charset="0"/>
              </a:rPr>
              <a:t>	Thực hiện theo thông tư số 20/2020/TT-BGDĐT ngày 26 tháng 8 năm 2020 của Bộ Giáo dục và Đào tạo về sửa đổi, bổ sung một số điều của Quy chế đánh giá, xếp loại học sinh trung học cơ sở và học sinh trung học phổ thông ban hành kèm theo thông tư 58/2011/TT-BGDĐT ngày 12 tháng 12 năm 2011 của Bộ trưởng Bộ Giáo dục và Đào tạo, thì trong mỗi học kỳ số ĐĐG</a:t>
            </a:r>
            <a:r>
              <a:rPr lang="en-US" sz="2400" baseline="-25000" smtClean="0">
                <a:solidFill>
                  <a:srgbClr val="002060"/>
                </a:solidFill>
                <a:latin typeface="Times New Roman" panose="02020603050405020304" pitchFamily="18" charset="0"/>
                <a:cs typeface="Times New Roman" panose="02020603050405020304" pitchFamily="18" charset="0"/>
              </a:rPr>
              <a:t>tx</a:t>
            </a:r>
            <a:r>
              <a:rPr lang="en-US" sz="2400" smtClean="0">
                <a:solidFill>
                  <a:srgbClr val="002060"/>
                </a:solidFill>
                <a:latin typeface="Times New Roman" panose="02020603050405020304" pitchFamily="18" charset="0"/>
                <a:cs typeface="Times New Roman" panose="02020603050405020304" pitchFamily="18" charset="0"/>
              </a:rPr>
              <a:t>, ĐĐG</a:t>
            </a:r>
            <a:r>
              <a:rPr lang="en-US" sz="2400" baseline="-25000" smtClean="0">
                <a:solidFill>
                  <a:srgbClr val="002060"/>
                </a:solidFill>
                <a:latin typeface="Times New Roman" panose="02020603050405020304" pitchFamily="18" charset="0"/>
                <a:cs typeface="Times New Roman" panose="02020603050405020304" pitchFamily="18" charset="0"/>
              </a:rPr>
              <a:t>gk</a:t>
            </a:r>
            <a:r>
              <a:rPr lang="en-US" sz="2400" baseline="-25000">
                <a:solidFill>
                  <a:srgbClr val="002060"/>
                </a:solidFill>
                <a:latin typeface="Times New Roman" panose="02020603050405020304" pitchFamily="18" charset="0"/>
                <a:cs typeface="Times New Roman" panose="02020603050405020304" pitchFamily="18" charset="0"/>
              </a:rPr>
              <a:t> </a:t>
            </a:r>
            <a:r>
              <a:rPr lang="en-US" sz="2400" baseline="-25000" smtClean="0">
                <a:solidFill>
                  <a:srgbClr val="002060"/>
                </a:solidFill>
                <a:latin typeface="Times New Roman" panose="02020603050405020304" pitchFamily="18" charset="0"/>
                <a:cs typeface="Times New Roman" panose="02020603050405020304" pitchFamily="18" charset="0"/>
              </a:rPr>
              <a:t>và</a:t>
            </a:r>
            <a:r>
              <a:rPr lang="en-US" sz="2400" smtClean="0">
                <a:solidFill>
                  <a:srgbClr val="002060"/>
                </a:solidFill>
                <a:latin typeface="Times New Roman" panose="02020603050405020304" pitchFamily="18" charset="0"/>
                <a:cs typeface="Times New Roman" panose="02020603050405020304" pitchFamily="18" charset="0"/>
              </a:rPr>
              <a:t> ĐĐG</a:t>
            </a:r>
            <a:r>
              <a:rPr lang="en-US" sz="2400" baseline="-25000" smtClean="0">
                <a:solidFill>
                  <a:srgbClr val="002060"/>
                </a:solidFill>
                <a:latin typeface="Times New Roman" panose="02020603050405020304" pitchFamily="18" charset="0"/>
                <a:cs typeface="Times New Roman" panose="02020603050405020304" pitchFamily="18" charset="0"/>
              </a:rPr>
              <a:t>ck</a:t>
            </a:r>
            <a:r>
              <a:rPr lang="en-US" sz="2400" smtClean="0">
                <a:solidFill>
                  <a:srgbClr val="002060"/>
                </a:solidFill>
                <a:latin typeface="Times New Roman" panose="02020603050405020304" pitchFamily="18" charset="0"/>
                <a:cs typeface="Times New Roman" panose="02020603050405020304" pitchFamily="18" charset="0"/>
              </a:rPr>
              <a:t> của mỗi học sinh như sau:</a:t>
            </a: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a:t>
            </a:r>
            <a:r>
              <a:rPr lang="en-US" sz="2400" smtClean="0">
                <a:solidFill>
                  <a:srgbClr val="002060"/>
                </a:solidFill>
                <a:latin typeface="Times New Roman" panose="02020603050405020304" pitchFamily="18" charset="0"/>
                <a:cs typeface="Times New Roman" panose="02020603050405020304" pitchFamily="18" charset="0"/>
              </a:rPr>
              <a:t>- ĐĐG</a:t>
            </a:r>
            <a:r>
              <a:rPr lang="en-US" sz="2400" baseline="-25000" smtClean="0">
                <a:solidFill>
                  <a:srgbClr val="002060"/>
                </a:solidFill>
                <a:latin typeface="Times New Roman" panose="02020603050405020304" pitchFamily="18" charset="0"/>
                <a:cs typeface="Times New Roman" panose="02020603050405020304" pitchFamily="18" charset="0"/>
              </a:rPr>
              <a:t>tx</a:t>
            </a:r>
            <a:r>
              <a:rPr lang="en-US" sz="2400" smtClean="0">
                <a:solidFill>
                  <a:srgbClr val="002060"/>
                </a:solidFill>
                <a:latin typeface="Times New Roman" panose="02020603050405020304" pitchFamily="18" charset="0"/>
                <a:cs typeface="Times New Roman" panose="02020603050405020304" pitchFamily="18" charset="0"/>
              </a:rPr>
              <a:t>: 2 lần</a:t>
            </a: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a:t>
            </a:r>
            <a:r>
              <a:rPr lang="en-US" sz="2400" smtClean="0">
                <a:solidFill>
                  <a:srgbClr val="002060"/>
                </a:solidFill>
                <a:latin typeface="Times New Roman" panose="02020603050405020304" pitchFamily="18" charset="0"/>
                <a:cs typeface="Times New Roman" panose="02020603050405020304" pitchFamily="18" charset="0"/>
              </a:rPr>
              <a:t>- ĐĐG</a:t>
            </a:r>
            <a:r>
              <a:rPr lang="en-US" sz="2400" baseline="-25000" smtClean="0">
                <a:solidFill>
                  <a:srgbClr val="002060"/>
                </a:solidFill>
                <a:latin typeface="Times New Roman" panose="02020603050405020304" pitchFamily="18" charset="0"/>
                <a:cs typeface="Times New Roman" panose="02020603050405020304" pitchFamily="18" charset="0"/>
              </a:rPr>
              <a:t>gk</a:t>
            </a:r>
            <a:r>
              <a:rPr lang="en-US" sz="2400" smtClean="0">
                <a:solidFill>
                  <a:srgbClr val="002060"/>
                </a:solidFill>
                <a:latin typeface="Times New Roman" panose="02020603050405020304" pitchFamily="18" charset="0"/>
                <a:cs typeface="Times New Roman" panose="02020603050405020304" pitchFamily="18" charset="0"/>
              </a:rPr>
              <a:t>: 1 lần</a:t>
            </a: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a:t>
            </a:r>
            <a:r>
              <a:rPr lang="en-US" sz="2400" smtClean="0">
                <a:solidFill>
                  <a:srgbClr val="002060"/>
                </a:solidFill>
                <a:latin typeface="Times New Roman" panose="02020603050405020304" pitchFamily="18" charset="0"/>
                <a:cs typeface="Times New Roman" panose="02020603050405020304" pitchFamily="18" charset="0"/>
              </a:rPr>
              <a:t>- ĐĐG</a:t>
            </a:r>
            <a:r>
              <a:rPr lang="en-US" sz="2400" baseline="-25000" smtClean="0">
                <a:solidFill>
                  <a:srgbClr val="002060"/>
                </a:solidFill>
                <a:latin typeface="Times New Roman" panose="02020603050405020304" pitchFamily="18" charset="0"/>
                <a:cs typeface="Times New Roman" panose="02020603050405020304" pitchFamily="18" charset="0"/>
              </a:rPr>
              <a:t>ck</a:t>
            </a:r>
            <a:r>
              <a:rPr lang="en-US" sz="2400" smtClean="0">
                <a:solidFill>
                  <a:srgbClr val="002060"/>
                </a:solidFill>
                <a:latin typeface="Times New Roman" panose="02020603050405020304" pitchFamily="18" charset="0"/>
                <a:cs typeface="Times New Roman" panose="02020603050405020304" pitchFamily="18" charset="0"/>
              </a:rPr>
              <a:t>: 1 lần</a:t>
            </a:r>
          </a:p>
        </p:txBody>
      </p:sp>
    </p:spTree>
    <p:extLst>
      <p:ext uri="{BB962C8B-B14F-4D97-AF65-F5344CB8AC3E}">
        <p14:creationId xmlns:p14="http://schemas.microsoft.com/office/powerpoint/2010/main" val="716862564"/>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92270"/>
            <a:ext cx="121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4000" b="1" smtClean="0">
                <a:solidFill>
                  <a:srgbClr val="0070C0"/>
                </a:solidFill>
                <a:latin typeface="Times New Roman" panose="02020603050405020304" pitchFamily="18" charset="0"/>
                <a:cs typeface="Times New Roman" panose="02020603050405020304" pitchFamily="18" charset="0"/>
              </a:rPr>
              <a:t>6. MỘT SỐ HƯỚNG DẪN HỌC TỐT MÔN TIN HỌC</a:t>
            </a:r>
            <a:endParaRPr lang="en-US" altLang="en-US" sz="4000" b="1">
              <a:solidFill>
                <a:srgbClr val="F1600F"/>
              </a:solidFill>
              <a:latin typeface="Times New Roman" panose="02020603050405020304" pitchFamily="18" charset="0"/>
              <a:cs typeface="Times New Roman" panose="02020603050405020304" pitchFamily="18" charset="0"/>
            </a:endParaRPr>
          </a:p>
          <a:p>
            <a:pPr algn="ctr"/>
            <a:endParaRPr lang="en-US" altLang="en-US" sz="2000" b="1" i="1">
              <a:solidFill>
                <a:srgbClr val="C0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92881845"/>
              </p:ext>
            </p:extLst>
          </p:nvPr>
        </p:nvGraphicFramePr>
        <p:xfrm>
          <a:off x="852867" y="937907"/>
          <a:ext cx="10486265" cy="5656077"/>
        </p:xfrm>
        <a:graphic>
          <a:graphicData uri="http://schemas.openxmlformats.org/drawingml/2006/table">
            <a:tbl>
              <a:tblPr firstRow="1" bandRow="1">
                <a:tableStyleId>{5C22544A-7EE6-4342-B048-85BDC9FD1C3A}</a:tableStyleId>
              </a:tblPr>
              <a:tblGrid>
                <a:gridCol w="2509271"/>
                <a:gridCol w="7976994"/>
              </a:tblGrid>
              <a:tr h="543594">
                <a:tc gridSpan="2">
                  <a:txBody>
                    <a:bodyPr/>
                    <a:lstStyle/>
                    <a:p>
                      <a:pPr algn="l">
                        <a:spcBef>
                          <a:spcPts val="300"/>
                        </a:spcBef>
                        <a:spcAft>
                          <a:spcPts val="300"/>
                        </a:spcAft>
                      </a:pPr>
                      <a:r>
                        <a:rPr lang="en-US" sz="2400" dirty="0" err="1" smtClean="0">
                          <a:solidFill>
                            <a:schemeClr val="bg1"/>
                          </a:solidFill>
                          <a:latin typeface="Arial" pitchFamily="34" charset="0"/>
                          <a:cs typeface="Arial" pitchFamily="34" charset="0"/>
                        </a:rPr>
                        <a:t>Trước</a:t>
                      </a:r>
                      <a:r>
                        <a:rPr lang="en-US" sz="2400" baseline="0" dirty="0" smtClean="0">
                          <a:solidFill>
                            <a:schemeClr val="bg1"/>
                          </a:solidFill>
                          <a:latin typeface="Arial" pitchFamily="34" charset="0"/>
                          <a:cs typeface="Arial" pitchFamily="34" charset="0"/>
                        </a:rPr>
                        <a:t> </a:t>
                      </a:r>
                      <a:r>
                        <a:rPr lang="en-US" sz="2400" baseline="0" dirty="0" err="1" smtClean="0">
                          <a:solidFill>
                            <a:schemeClr val="bg1"/>
                          </a:solidFill>
                          <a:latin typeface="Arial" pitchFamily="34" charset="0"/>
                          <a:cs typeface="Arial" pitchFamily="34" charset="0"/>
                        </a:rPr>
                        <a:t>khi</a:t>
                      </a:r>
                      <a:r>
                        <a:rPr lang="en-US" sz="2400" baseline="0" dirty="0" smtClean="0">
                          <a:solidFill>
                            <a:schemeClr val="bg1"/>
                          </a:solidFill>
                          <a:latin typeface="Arial" pitchFamily="34" charset="0"/>
                          <a:cs typeface="Arial" pitchFamily="34" charset="0"/>
                        </a:rPr>
                        <a:t> </a:t>
                      </a:r>
                      <a:r>
                        <a:rPr lang="en-US" sz="2400" baseline="0" dirty="0" err="1" smtClean="0">
                          <a:solidFill>
                            <a:schemeClr val="bg1"/>
                          </a:solidFill>
                          <a:latin typeface="Arial" pitchFamily="34" charset="0"/>
                          <a:cs typeface="Arial" pitchFamily="34" charset="0"/>
                        </a:rPr>
                        <a:t>vào</a:t>
                      </a:r>
                      <a:r>
                        <a:rPr lang="en-US" sz="2400" baseline="0" dirty="0" smtClean="0">
                          <a:solidFill>
                            <a:schemeClr val="bg1"/>
                          </a:solidFill>
                          <a:latin typeface="Arial" pitchFamily="34" charset="0"/>
                          <a:cs typeface="Arial" pitchFamily="34" charset="0"/>
                        </a:rPr>
                        <a:t> </a:t>
                      </a:r>
                      <a:r>
                        <a:rPr lang="en-US" sz="2400" baseline="0" dirty="0" err="1" smtClean="0">
                          <a:solidFill>
                            <a:schemeClr val="bg1"/>
                          </a:solidFill>
                          <a:latin typeface="Arial" pitchFamily="34" charset="0"/>
                          <a:cs typeface="Arial" pitchFamily="34" charset="0"/>
                        </a:rPr>
                        <a:t>lớp</a:t>
                      </a:r>
                      <a:r>
                        <a:rPr lang="en-US" sz="2400" baseline="0" dirty="0" smtClean="0">
                          <a:solidFill>
                            <a:schemeClr val="bg1"/>
                          </a:solidFill>
                          <a:latin typeface="Arial" pitchFamily="34" charset="0"/>
                          <a:cs typeface="Arial" pitchFamily="34" charset="0"/>
                        </a:rPr>
                        <a:t> 6, </a:t>
                      </a:r>
                      <a:r>
                        <a:rPr lang="en-US" sz="2400" baseline="0" dirty="0" err="1" smtClean="0">
                          <a:solidFill>
                            <a:schemeClr val="bg1"/>
                          </a:solidFill>
                          <a:latin typeface="Arial" pitchFamily="34" charset="0"/>
                          <a:cs typeface="Arial" pitchFamily="34" charset="0"/>
                        </a:rPr>
                        <a:t>học</a:t>
                      </a:r>
                      <a:r>
                        <a:rPr lang="en-US" sz="2400" baseline="0" dirty="0" smtClean="0">
                          <a:solidFill>
                            <a:schemeClr val="bg1"/>
                          </a:solidFill>
                          <a:latin typeface="Arial" pitchFamily="34" charset="0"/>
                          <a:cs typeface="Arial" pitchFamily="34" charset="0"/>
                        </a:rPr>
                        <a:t> </a:t>
                      </a:r>
                      <a:r>
                        <a:rPr lang="en-US" sz="2400" baseline="0" dirty="0" err="1" smtClean="0">
                          <a:solidFill>
                            <a:schemeClr val="bg1"/>
                          </a:solidFill>
                          <a:latin typeface="Arial" pitchFamily="34" charset="0"/>
                          <a:cs typeface="Arial" pitchFamily="34" charset="0"/>
                        </a:rPr>
                        <a:t>sinh</a:t>
                      </a:r>
                      <a:r>
                        <a:rPr lang="en-US" sz="2400" baseline="0" dirty="0" smtClean="0">
                          <a:solidFill>
                            <a:schemeClr val="bg1"/>
                          </a:solidFill>
                          <a:latin typeface="Arial" pitchFamily="34" charset="0"/>
                          <a:cs typeface="Arial" pitchFamily="34" charset="0"/>
                        </a:rPr>
                        <a:t> </a:t>
                      </a:r>
                      <a:r>
                        <a:rPr lang="en-US" sz="2400" baseline="0" dirty="0" err="1" smtClean="0">
                          <a:solidFill>
                            <a:schemeClr val="bg1"/>
                          </a:solidFill>
                          <a:latin typeface="Arial" pitchFamily="34" charset="0"/>
                          <a:cs typeface="Arial" pitchFamily="34" charset="0"/>
                        </a:rPr>
                        <a:t>cần</a:t>
                      </a:r>
                      <a:r>
                        <a:rPr lang="en-US" sz="2400" baseline="0" dirty="0" smtClean="0">
                          <a:solidFill>
                            <a:schemeClr val="bg1"/>
                          </a:solidFill>
                          <a:latin typeface="Arial" pitchFamily="34" charset="0"/>
                          <a:cs typeface="Arial" pitchFamily="34" charset="0"/>
                        </a:rPr>
                        <a:t> </a:t>
                      </a:r>
                      <a:r>
                        <a:rPr lang="en-US" sz="2400" baseline="0" dirty="0" err="1" smtClean="0">
                          <a:solidFill>
                            <a:schemeClr val="bg1"/>
                          </a:solidFill>
                          <a:latin typeface="Arial" pitchFamily="34" charset="0"/>
                          <a:cs typeface="Arial" pitchFamily="34" charset="0"/>
                        </a:rPr>
                        <a:t>phải</a:t>
                      </a:r>
                      <a:r>
                        <a:rPr lang="en-US" sz="2400" baseline="0" dirty="0" smtClean="0">
                          <a:solidFill>
                            <a:schemeClr val="bg1"/>
                          </a:solidFill>
                          <a:latin typeface="Arial" pitchFamily="34" charset="0"/>
                          <a:cs typeface="Arial" pitchFamily="34" charset="0"/>
                        </a:rPr>
                        <a:t>:</a:t>
                      </a:r>
                      <a:endParaRPr lang="en-US" sz="2400" dirty="0">
                        <a:solidFill>
                          <a:schemeClr val="bg1"/>
                        </a:solidFill>
                        <a:latin typeface="Arial" pitchFamily="34" charset="0"/>
                        <a:cs typeface="Arial" pitchFamily="34" charset="0"/>
                      </a:endParaRPr>
                    </a:p>
                  </a:txBody>
                  <a:tcPr anchor="ctr">
                    <a:solidFill>
                      <a:srgbClr val="0070C0"/>
                    </a:solidFill>
                  </a:tcPr>
                </a:tc>
                <a:tc hMerge="1">
                  <a:txBody>
                    <a:bodyPr/>
                    <a:lstStyle/>
                    <a:p>
                      <a:pPr marL="342900" lvl="0" indent="-342900">
                        <a:spcBef>
                          <a:spcPts val="600"/>
                        </a:spcBef>
                        <a:spcAft>
                          <a:spcPts val="600"/>
                        </a:spcAft>
                        <a:buFont typeface="Wingdings" pitchFamily="2" charset="2"/>
                        <a:buChar char="§"/>
                      </a:pPr>
                      <a:endParaRPr lang="en-US" sz="2400" b="0" smtClean="0">
                        <a:solidFill>
                          <a:schemeClr val="accent3">
                            <a:lumMod val="50000"/>
                          </a:schemeClr>
                        </a:solidFill>
                      </a:endParaRPr>
                    </a:p>
                  </a:txBody>
                  <a:tcPr anchor="ctr">
                    <a:solidFill>
                      <a:schemeClr val="accent1">
                        <a:lumMod val="60000"/>
                        <a:lumOff val="40000"/>
                      </a:schemeClr>
                    </a:solidFill>
                  </a:tcPr>
                </a:tc>
              </a:tr>
              <a:tr h="1020112">
                <a:tc gridSpan="2">
                  <a:txBody>
                    <a:bodyPr/>
                    <a:lstStyle/>
                    <a:p>
                      <a:pPr marL="800100" lvl="1" indent="-342900" algn="just">
                        <a:spcBef>
                          <a:spcPts val="300"/>
                        </a:spcBef>
                        <a:spcAft>
                          <a:spcPts val="300"/>
                        </a:spcAft>
                        <a:buFont typeface="Wingdings" pitchFamily="2" charset="2"/>
                        <a:buChar char="§"/>
                      </a:pPr>
                      <a:r>
                        <a:rPr lang="en-US" sz="2400" smtClean="0">
                          <a:solidFill>
                            <a:schemeClr val="accent6">
                              <a:lumMod val="50000"/>
                            </a:schemeClr>
                          </a:solidFill>
                          <a:latin typeface="Arial" pitchFamily="34" charset="0"/>
                          <a:cs typeface="Arial" pitchFamily="34" charset="0"/>
                        </a:rPr>
                        <a:t>Biết</a:t>
                      </a:r>
                      <a:r>
                        <a:rPr lang="en-US" sz="2400" baseline="0" smtClean="0">
                          <a:solidFill>
                            <a:schemeClr val="accent6">
                              <a:lumMod val="50000"/>
                            </a:schemeClr>
                          </a:solidFill>
                          <a:latin typeface="Arial" pitchFamily="34" charset="0"/>
                          <a:cs typeface="Arial" pitchFamily="34" charset="0"/>
                        </a:rPr>
                        <a:t> sử dụng máy tính cơ bản (Mở máy, tắt máy, …)</a:t>
                      </a:r>
                    </a:p>
                    <a:p>
                      <a:pPr marL="800100" lvl="1" indent="-342900" algn="just">
                        <a:spcBef>
                          <a:spcPts val="300"/>
                        </a:spcBef>
                        <a:spcAft>
                          <a:spcPts val="300"/>
                        </a:spcAft>
                        <a:buFont typeface="Wingdings" pitchFamily="2" charset="2"/>
                        <a:buChar char="§"/>
                      </a:pPr>
                      <a:r>
                        <a:rPr lang="en-US" sz="2400" baseline="0" smtClean="0">
                          <a:solidFill>
                            <a:schemeClr val="accent6">
                              <a:lumMod val="50000"/>
                            </a:schemeClr>
                          </a:solidFill>
                          <a:latin typeface="Arial" pitchFamily="34" charset="0"/>
                          <a:cs typeface="Arial" pitchFamily="34" charset="0"/>
                        </a:rPr>
                        <a:t>Các thiết bị cơ bản của máy tính (màn hình, bàn phím, chuột,…)</a:t>
                      </a:r>
                    </a:p>
                    <a:p>
                      <a:pPr marL="800100" lvl="1" indent="-342900" algn="just">
                        <a:spcBef>
                          <a:spcPts val="300"/>
                        </a:spcBef>
                        <a:spcAft>
                          <a:spcPts val="300"/>
                        </a:spcAft>
                        <a:buFont typeface="Wingdings" pitchFamily="2" charset="2"/>
                        <a:buChar char="§"/>
                      </a:pPr>
                      <a:r>
                        <a:rPr lang="en-US" sz="2400" baseline="0" smtClean="0">
                          <a:solidFill>
                            <a:schemeClr val="accent6">
                              <a:lumMod val="50000"/>
                            </a:schemeClr>
                          </a:solidFill>
                          <a:latin typeface="Arial" pitchFamily="34" charset="0"/>
                          <a:cs typeface="Arial" pitchFamily="34" charset="0"/>
                        </a:rPr>
                        <a:t>Biết cách sử dụng các thiết bị cơ bản của máy tính.</a:t>
                      </a:r>
                    </a:p>
                    <a:p>
                      <a:pPr marL="800100" lvl="1" indent="-342900" algn="just">
                        <a:spcBef>
                          <a:spcPts val="300"/>
                        </a:spcBef>
                        <a:spcAft>
                          <a:spcPts val="300"/>
                        </a:spcAft>
                        <a:buFont typeface="Wingdings" pitchFamily="2" charset="2"/>
                        <a:buChar char="§"/>
                      </a:pPr>
                      <a:r>
                        <a:rPr lang="en-US" sz="2400" baseline="0" smtClean="0">
                          <a:solidFill>
                            <a:schemeClr val="accent6">
                              <a:lumMod val="50000"/>
                            </a:schemeClr>
                          </a:solidFill>
                          <a:latin typeface="Arial" pitchFamily="34" charset="0"/>
                          <a:cs typeface="Arial" pitchFamily="34" charset="0"/>
                        </a:rPr>
                        <a:t>Biết cách tìm kiếm thông tin trên Internet.</a:t>
                      </a:r>
                      <a:endParaRPr lang="en-US" sz="2400">
                        <a:solidFill>
                          <a:schemeClr val="accent6">
                            <a:lumMod val="50000"/>
                          </a:schemeClr>
                        </a:solidFill>
                        <a:latin typeface="Arial" pitchFamily="34" charset="0"/>
                        <a:cs typeface="Arial" pitchFamily="34" charset="0"/>
                      </a:endParaRPr>
                    </a:p>
                  </a:txBody>
                  <a:tcPr anchor="ctr">
                    <a:solidFill>
                      <a:schemeClr val="accent1">
                        <a:lumMod val="60000"/>
                        <a:lumOff val="40000"/>
                      </a:schemeClr>
                    </a:solidFill>
                  </a:tcPr>
                </a:tc>
                <a:tc hMerge="1">
                  <a:txBody>
                    <a:bodyPr/>
                    <a:lstStyle/>
                    <a:p>
                      <a:pPr marL="342900" lvl="0" indent="-342900">
                        <a:spcBef>
                          <a:spcPts val="600"/>
                        </a:spcBef>
                        <a:spcAft>
                          <a:spcPts val="600"/>
                        </a:spcAft>
                        <a:buFont typeface="Wingdings" pitchFamily="2" charset="2"/>
                        <a:buChar char="§"/>
                      </a:pPr>
                      <a:endParaRPr lang="en-US" sz="2400" b="0" smtClean="0">
                        <a:solidFill>
                          <a:schemeClr val="accent3">
                            <a:lumMod val="50000"/>
                          </a:schemeClr>
                        </a:solidFill>
                      </a:endParaRPr>
                    </a:p>
                  </a:txBody>
                  <a:tcPr anchor="ctr">
                    <a:solidFill>
                      <a:schemeClr val="accent1">
                        <a:lumMod val="60000"/>
                        <a:lumOff val="40000"/>
                      </a:schemeClr>
                    </a:solidFill>
                  </a:tcPr>
                </a:tc>
              </a:tr>
              <a:tr h="483171">
                <a:tc gridSpan="2">
                  <a:txBody>
                    <a:bodyPr/>
                    <a:lstStyle/>
                    <a:p>
                      <a:pPr marL="0" lvl="0" indent="0" algn="just">
                        <a:spcBef>
                          <a:spcPts val="300"/>
                        </a:spcBef>
                        <a:spcAft>
                          <a:spcPts val="300"/>
                        </a:spcAft>
                        <a:buFont typeface="Wingdings" pitchFamily="2" charset="2"/>
                        <a:buNone/>
                      </a:pPr>
                      <a:r>
                        <a:rPr lang="en-US" sz="2400" b="1" baseline="0" smtClean="0">
                          <a:solidFill>
                            <a:schemeClr val="bg1"/>
                          </a:solidFill>
                          <a:latin typeface="Arial" pitchFamily="34" charset="0"/>
                          <a:cs typeface="Arial" pitchFamily="34" charset="0"/>
                        </a:rPr>
                        <a:t>Khi vào lớp 6, học sinh cần phải:</a:t>
                      </a:r>
                      <a:endParaRPr lang="en-US" sz="2400" b="1">
                        <a:solidFill>
                          <a:schemeClr val="accent3">
                            <a:lumMod val="50000"/>
                          </a:schemeClr>
                        </a:solidFill>
                        <a:latin typeface="Arial" pitchFamily="34" charset="0"/>
                        <a:cs typeface="Arial" pitchFamily="34" charset="0"/>
                      </a:endParaRPr>
                    </a:p>
                  </a:txBody>
                  <a:tcPr anchor="ctr">
                    <a:solidFill>
                      <a:srgbClr val="0070C0"/>
                    </a:solidFill>
                  </a:tcPr>
                </a:tc>
                <a:tc hMerge="1">
                  <a:txBody>
                    <a:bodyPr/>
                    <a:lstStyle/>
                    <a:p>
                      <a:endParaRPr lang="en-US"/>
                    </a:p>
                  </a:txBody>
                  <a:tcPr/>
                </a:tc>
              </a:tr>
              <a:tr h="1429555">
                <a:tc>
                  <a:txBody>
                    <a:bodyPr/>
                    <a:lstStyle/>
                    <a:p>
                      <a:pPr algn="ctr">
                        <a:spcBef>
                          <a:spcPts val="300"/>
                        </a:spcBef>
                        <a:spcAft>
                          <a:spcPts val="300"/>
                        </a:spcAft>
                      </a:pPr>
                      <a:r>
                        <a:rPr lang="en-US" sz="2400" b="1" smtClean="0">
                          <a:solidFill>
                            <a:schemeClr val="bg1"/>
                          </a:solidFill>
                          <a:latin typeface="Arial" pitchFamily="34" charset="0"/>
                          <a:cs typeface="Arial" pitchFamily="34" charset="0"/>
                        </a:rPr>
                        <a:t>Trên</a:t>
                      </a:r>
                      <a:r>
                        <a:rPr lang="en-US" sz="2400" b="1" baseline="0" smtClean="0">
                          <a:solidFill>
                            <a:schemeClr val="bg1"/>
                          </a:solidFill>
                          <a:latin typeface="Arial" pitchFamily="34" charset="0"/>
                          <a:cs typeface="Arial" pitchFamily="34" charset="0"/>
                        </a:rPr>
                        <a:t> lớp</a:t>
                      </a:r>
                      <a:endParaRPr lang="en-US" sz="2400" b="1">
                        <a:solidFill>
                          <a:schemeClr val="bg1"/>
                        </a:solidFill>
                        <a:latin typeface="Arial" pitchFamily="34" charset="0"/>
                        <a:cs typeface="Arial" pitchFamily="34" charset="0"/>
                      </a:endParaRPr>
                    </a:p>
                  </a:txBody>
                  <a:tcPr anchor="ctr">
                    <a:solidFill>
                      <a:srgbClr val="0070C0"/>
                    </a:solidFill>
                  </a:tcPr>
                </a:tc>
                <a:tc>
                  <a:txBody>
                    <a:bodyPr/>
                    <a:lstStyle/>
                    <a:p>
                      <a:pPr marL="342900" lvl="0" indent="-342900" algn="just">
                        <a:spcBef>
                          <a:spcPts val="300"/>
                        </a:spcBef>
                        <a:spcAft>
                          <a:spcPts val="300"/>
                        </a:spcAft>
                        <a:buFont typeface="Wingdings" pitchFamily="2" charset="2"/>
                        <a:buChar char="§"/>
                      </a:pPr>
                      <a:r>
                        <a:rPr lang="en-US" sz="2400" b="0" dirty="0" err="1" smtClean="0">
                          <a:solidFill>
                            <a:schemeClr val="accent6">
                              <a:lumMod val="50000"/>
                            </a:schemeClr>
                          </a:solidFill>
                          <a:latin typeface="Arial" pitchFamily="34" charset="0"/>
                          <a:cs typeface="Arial" pitchFamily="34" charset="0"/>
                        </a:rPr>
                        <a:t>Chú</a:t>
                      </a:r>
                      <a:r>
                        <a:rPr lang="en-US" sz="2400" b="0" dirty="0" smtClean="0">
                          <a:solidFill>
                            <a:schemeClr val="accent6">
                              <a:lumMod val="50000"/>
                            </a:schemeClr>
                          </a:solidFill>
                          <a:latin typeface="Arial" pitchFamily="34" charset="0"/>
                          <a:cs typeface="Arial" pitchFamily="34" charset="0"/>
                        </a:rPr>
                        <a:t> ý </a:t>
                      </a:r>
                      <a:r>
                        <a:rPr lang="en-US" sz="2400" b="0" dirty="0" err="1" smtClean="0">
                          <a:solidFill>
                            <a:schemeClr val="accent6">
                              <a:lumMod val="50000"/>
                            </a:schemeClr>
                          </a:solidFill>
                          <a:latin typeface="Arial" pitchFamily="34" charset="0"/>
                          <a:cs typeface="Arial" pitchFamily="34" charset="0"/>
                        </a:rPr>
                        <a:t>lắng</a:t>
                      </a:r>
                      <a:r>
                        <a:rPr lang="en-US" sz="2400" b="0" baseline="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nghe</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Thầy</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Cô</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giảng</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bài</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và</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ghi</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bài</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đầy</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đủ</a:t>
                      </a:r>
                      <a:r>
                        <a:rPr lang="en-US" sz="2400" b="0" dirty="0" smtClean="0">
                          <a:solidFill>
                            <a:schemeClr val="accent6">
                              <a:lumMod val="50000"/>
                            </a:schemeClr>
                          </a:solidFill>
                          <a:latin typeface="Arial" pitchFamily="34" charset="0"/>
                          <a:cs typeface="Arial" pitchFamily="34" charset="0"/>
                        </a:rPr>
                        <a:t>.</a:t>
                      </a:r>
                    </a:p>
                    <a:p>
                      <a:pPr marL="342900" lvl="0" indent="-342900" algn="just">
                        <a:spcBef>
                          <a:spcPts val="300"/>
                        </a:spcBef>
                        <a:spcAft>
                          <a:spcPts val="300"/>
                        </a:spcAft>
                        <a:buFont typeface="Wingdings" pitchFamily="2" charset="2"/>
                        <a:buChar char="§"/>
                      </a:pPr>
                      <a:r>
                        <a:rPr lang="en-US" sz="2400" b="0" dirty="0" err="1" smtClean="0">
                          <a:solidFill>
                            <a:schemeClr val="accent6">
                              <a:lumMod val="50000"/>
                            </a:schemeClr>
                          </a:solidFill>
                          <a:latin typeface="Arial" pitchFamily="34" charset="0"/>
                          <a:cs typeface="Arial" pitchFamily="34" charset="0"/>
                        </a:rPr>
                        <a:t>Làm</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các</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bài</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thực</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hành</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theo</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hướng</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dẫn</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của</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giáo</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viên</a:t>
                      </a:r>
                      <a:r>
                        <a:rPr lang="en-US" sz="2400" b="0" dirty="0" smtClean="0">
                          <a:solidFill>
                            <a:schemeClr val="accent6">
                              <a:lumMod val="50000"/>
                            </a:schemeClr>
                          </a:solidFill>
                          <a:latin typeface="Arial" pitchFamily="34" charset="0"/>
                          <a:cs typeface="Arial" pitchFamily="34" charset="0"/>
                        </a:rPr>
                        <a:t>.</a:t>
                      </a:r>
                    </a:p>
                    <a:p>
                      <a:pPr marL="342900" lvl="0" indent="-342900">
                        <a:spcBef>
                          <a:spcPts val="300"/>
                        </a:spcBef>
                        <a:spcAft>
                          <a:spcPts val="300"/>
                        </a:spcAft>
                        <a:buFont typeface="Wingdings" pitchFamily="2" charset="2"/>
                        <a:buChar char="§"/>
                      </a:pPr>
                      <a:r>
                        <a:rPr lang="en-US" sz="2400" b="0" dirty="0" err="1" smtClean="0">
                          <a:solidFill>
                            <a:schemeClr val="accent6">
                              <a:lumMod val="50000"/>
                            </a:schemeClr>
                          </a:solidFill>
                          <a:latin typeface="Arial" pitchFamily="34" charset="0"/>
                          <a:cs typeface="Arial" pitchFamily="34" charset="0"/>
                        </a:rPr>
                        <a:t>Trao</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đổi</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với</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giáo</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viên</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nội</a:t>
                      </a:r>
                      <a:r>
                        <a:rPr lang="en-US" sz="2400" b="0" dirty="0" smtClean="0">
                          <a:solidFill>
                            <a:schemeClr val="accent6">
                              <a:lumMod val="50000"/>
                            </a:schemeClr>
                          </a:solidFill>
                          <a:latin typeface="Arial" pitchFamily="34" charset="0"/>
                          <a:cs typeface="Arial" pitchFamily="34" charset="0"/>
                        </a:rPr>
                        <a:t> dung </a:t>
                      </a:r>
                      <a:r>
                        <a:rPr lang="en-US" sz="2400" b="0" dirty="0" err="1" smtClean="0">
                          <a:solidFill>
                            <a:schemeClr val="accent6">
                              <a:lumMod val="50000"/>
                            </a:schemeClr>
                          </a:solidFill>
                          <a:latin typeface="Arial" pitchFamily="34" charset="0"/>
                          <a:cs typeface="Arial" pitchFamily="34" charset="0"/>
                        </a:rPr>
                        <a:t>bài</a:t>
                      </a:r>
                      <a:r>
                        <a:rPr lang="en-US" sz="2400" b="0" dirty="0" smtClean="0">
                          <a:solidFill>
                            <a:schemeClr val="accent6">
                              <a:lumMod val="50000"/>
                            </a:schemeClr>
                          </a:solidFill>
                          <a:latin typeface="Arial" pitchFamily="34" charset="0"/>
                          <a:cs typeface="Arial" pitchFamily="34" charset="0"/>
                        </a:rPr>
                        <a:t> </a:t>
                      </a:r>
                      <a:r>
                        <a:rPr lang="en-US" sz="2400" b="0" dirty="0" err="1" smtClean="0">
                          <a:solidFill>
                            <a:schemeClr val="accent6">
                              <a:lumMod val="50000"/>
                            </a:schemeClr>
                          </a:solidFill>
                          <a:latin typeface="Arial" pitchFamily="34" charset="0"/>
                          <a:cs typeface="Arial" pitchFamily="34" charset="0"/>
                        </a:rPr>
                        <a:t>học</a:t>
                      </a:r>
                      <a:r>
                        <a:rPr lang="en-US" sz="2400" b="0" dirty="0" smtClean="0">
                          <a:solidFill>
                            <a:schemeClr val="accent6">
                              <a:lumMod val="50000"/>
                            </a:schemeClr>
                          </a:solidFill>
                          <a:latin typeface="Arial" pitchFamily="34" charset="0"/>
                          <a:cs typeface="Arial" pitchFamily="34" charset="0"/>
                        </a:rPr>
                        <a:t>.</a:t>
                      </a:r>
                      <a:endParaRPr lang="en-US" sz="2400" b="0" dirty="0" smtClean="0">
                        <a:solidFill>
                          <a:schemeClr val="accent6">
                            <a:lumMod val="50000"/>
                          </a:schemeClr>
                        </a:solidFill>
                      </a:endParaRPr>
                    </a:p>
                  </a:txBody>
                  <a:tcPr anchor="ctr">
                    <a:solidFill>
                      <a:schemeClr val="accent1">
                        <a:lumMod val="60000"/>
                        <a:lumOff val="40000"/>
                      </a:schemeClr>
                    </a:solidFill>
                  </a:tcPr>
                </a:tc>
              </a:tr>
              <a:tr h="1416677">
                <a:tc>
                  <a:txBody>
                    <a:bodyPr/>
                    <a:lstStyle/>
                    <a:p>
                      <a:pPr algn="ctr">
                        <a:spcBef>
                          <a:spcPts val="300"/>
                        </a:spcBef>
                        <a:spcAft>
                          <a:spcPts val="300"/>
                        </a:spcAft>
                      </a:pPr>
                      <a:r>
                        <a:rPr lang="en-US" sz="2400" b="1" smtClean="0">
                          <a:solidFill>
                            <a:schemeClr val="bg1"/>
                          </a:solidFill>
                          <a:latin typeface="Arial" pitchFamily="34" charset="0"/>
                          <a:cs typeface="Arial" pitchFamily="34" charset="0"/>
                        </a:rPr>
                        <a:t>Ở</a:t>
                      </a:r>
                      <a:r>
                        <a:rPr lang="en-US" sz="2400" b="1" baseline="0" smtClean="0">
                          <a:solidFill>
                            <a:schemeClr val="bg1"/>
                          </a:solidFill>
                          <a:latin typeface="Arial" pitchFamily="34" charset="0"/>
                          <a:cs typeface="Arial" pitchFamily="34" charset="0"/>
                        </a:rPr>
                        <a:t> nhà</a:t>
                      </a:r>
                      <a:endParaRPr lang="en-US" sz="2400" b="1">
                        <a:solidFill>
                          <a:schemeClr val="bg1"/>
                        </a:solidFill>
                        <a:latin typeface="Arial" pitchFamily="34" charset="0"/>
                        <a:cs typeface="Arial" pitchFamily="34" charset="0"/>
                      </a:endParaRPr>
                    </a:p>
                  </a:txBody>
                  <a:tcPr anchor="ctr">
                    <a:solidFill>
                      <a:srgbClr val="0070C0"/>
                    </a:solidFill>
                  </a:tcPr>
                </a:tc>
                <a:tc>
                  <a:txBody>
                    <a:bodyPr/>
                    <a:lstStyle/>
                    <a:p>
                      <a:pPr marL="342900" indent="-342900">
                        <a:spcBef>
                          <a:spcPts val="300"/>
                        </a:spcBef>
                        <a:spcAft>
                          <a:spcPts val="300"/>
                        </a:spcAft>
                        <a:buFont typeface="Wingdings" pitchFamily="2" charset="2"/>
                        <a:buChar char="§"/>
                      </a:pPr>
                      <a:r>
                        <a:rPr lang="en-US" sz="2400" dirty="0" err="1" smtClean="0">
                          <a:solidFill>
                            <a:schemeClr val="accent6">
                              <a:lumMod val="50000"/>
                            </a:schemeClr>
                          </a:solidFill>
                          <a:latin typeface="Arial" pitchFamily="34" charset="0"/>
                          <a:cs typeface="Arial" pitchFamily="34" charset="0"/>
                        </a:rPr>
                        <a:t>Xem</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lại</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bài</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đã</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học</a:t>
                      </a:r>
                      <a:r>
                        <a:rPr lang="en-US" sz="2400" baseline="0" dirty="0" smtClean="0">
                          <a:solidFill>
                            <a:schemeClr val="accent6">
                              <a:lumMod val="50000"/>
                            </a:schemeClr>
                          </a:solidFill>
                          <a:latin typeface="Arial" pitchFamily="34" charset="0"/>
                          <a:cs typeface="Arial" pitchFamily="34" charset="0"/>
                        </a:rPr>
                        <a:t>.</a:t>
                      </a:r>
                    </a:p>
                    <a:p>
                      <a:pPr marL="342900" indent="-342900">
                        <a:spcBef>
                          <a:spcPts val="300"/>
                        </a:spcBef>
                        <a:spcAft>
                          <a:spcPts val="300"/>
                        </a:spcAft>
                        <a:buFont typeface="Wingdings" pitchFamily="2" charset="2"/>
                        <a:buChar char="§"/>
                      </a:pPr>
                      <a:r>
                        <a:rPr lang="en-US" sz="2400" baseline="0" dirty="0" err="1" smtClean="0">
                          <a:solidFill>
                            <a:schemeClr val="accent6">
                              <a:lumMod val="50000"/>
                            </a:schemeClr>
                          </a:solidFill>
                          <a:latin typeface="Arial" pitchFamily="34" charset="0"/>
                          <a:cs typeface="Arial" pitchFamily="34" charset="0"/>
                        </a:rPr>
                        <a:t>Hoàn</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thành</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các</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bài</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tập</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thực</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hành</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giáo</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viên</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giao</a:t>
                      </a:r>
                      <a:r>
                        <a:rPr lang="en-US" sz="2400" baseline="0" dirty="0" smtClean="0">
                          <a:solidFill>
                            <a:schemeClr val="accent6">
                              <a:lumMod val="50000"/>
                            </a:schemeClr>
                          </a:solidFill>
                          <a:latin typeface="Arial" pitchFamily="34" charset="0"/>
                          <a:cs typeface="Arial" pitchFamily="34" charset="0"/>
                        </a:rPr>
                        <a:t>.</a:t>
                      </a:r>
                    </a:p>
                    <a:p>
                      <a:pPr marL="342900" indent="-342900">
                        <a:spcBef>
                          <a:spcPts val="300"/>
                        </a:spcBef>
                        <a:spcAft>
                          <a:spcPts val="300"/>
                        </a:spcAft>
                        <a:buFont typeface="Wingdings" pitchFamily="2" charset="2"/>
                        <a:buChar char="§"/>
                      </a:pPr>
                      <a:r>
                        <a:rPr lang="en-US" sz="2400" baseline="0" dirty="0" err="1" smtClean="0">
                          <a:solidFill>
                            <a:schemeClr val="accent6">
                              <a:lumMod val="50000"/>
                            </a:schemeClr>
                          </a:solidFill>
                          <a:latin typeface="Arial" pitchFamily="34" charset="0"/>
                          <a:cs typeface="Arial" pitchFamily="34" charset="0"/>
                        </a:rPr>
                        <a:t>Tìm</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hiểu</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nội</a:t>
                      </a:r>
                      <a:r>
                        <a:rPr lang="en-US" sz="2400" baseline="0" dirty="0" smtClean="0">
                          <a:solidFill>
                            <a:schemeClr val="accent6">
                              <a:lumMod val="50000"/>
                            </a:schemeClr>
                          </a:solidFill>
                          <a:latin typeface="Arial" pitchFamily="34" charset="0"/>
                          <a:cs typeface="Arial" pitchFamily="34" charset="0"/>
                        </a:rPr>
                        <a:t> dung </a:t>
                      </a:r>
                      <a:r>
                        <a:rPr lang="en-US" sz="2400" baseline="0" dirty="0" err="1" smtClean="0">
                          <a:solidFill>
                            <a:schemeClr val="accent6">
                              <a:lumMod val="50000"/>
                            </a:schemeClr>
                          </a:solidFill>
                          <a:latin typeface="Arial" pitchFamily="34" charset="0"/>
                          <a:cs typeface="Arial" pitchFamily="34" charset="0"/>
                        </a:rPr>
                        <a:t>bài</a:t>
                      </a:r>
                      <a:r>
                        <a:rPr lang="en-US" sz="2400" baseline="0" dirty="0" smtClean="0">
                          <a:solidFill>
                            <a:schemeClr val="accent6">
                              <a:lumMod val="50000"/>
                            </a:schemeClr>
                          </a:solidFill>
                          <a:latin typeface="Arial" pitchFamily="34" charset="0"/>
                          <a:cs typeface="Arial" pitchFamily="34" charset="0"/>
                        </a:rPr>
                        <a:t> </a:t>
                      </a:r>
                      <a:r>
                        <a:rPr lang="en-US" sz="2400" baseline="0" dirty="0" err="1" smtClean="0">
                          <a:solidFill>
                            <a:schemeClr val="accent6">
                              <a:lumMod val="50000"/>
                            </a:schemeClr>
                          </a:solidFill>
                          <a:latin typeface="Arial" pitchFamily="34" charset="0"/>
                          <a:cs typeface="Arial" pitchFamily="34" charset="0"/>
                        </a:rPr>
                        <a:t>mới</a:t>
                      </a:r>
                      <a:r>
                        <a:rPr lang="en-US" sz="2400" baseline="0" dirty="0" smtClean="0">
                          <a:solidFill>
                            <a:schemeClr val="accent6">
                              <a:lumMod val="50000"/>
                            </a:schemeClr>
                          </a:solidFill>
                          <a:latin typeface="Arial" pitchFamily="34" charset="0"/>
                          <a:cs typeface="Arial" pitchFamily="34" charset="0"/>
                        </a:rPr>
                        <a:t>.</a:t>
                      </a:r>
                      <a:endParaRPr lang="en-US" sz="2400" dirty="0">
                        <a:solidFill>
                          <a:schemeClr val="accent6">
                            <a:lumMod val="50000"/>
                          </a:schemeClr>
                        </a:solidFill>
                        <a:latin typeface="Arial" pitchFamily="34" charset="0"/>
                        <a:cs typeface="Arial" pitchFamily="34" charset="0"/>
                      </a:endParaRPr>
                    </a:p>
                  </a:txBody>
                  <a:tcPr anchor="ctr">
                    <a:solidFill>
                      <a:schemeClr val="accent1">
                        <a:lumMod val="60000"/>
                        <a:lumOff val="40000"/>
                      </a:schemeClr>
                    </a:solidFill>
                  </a:tcPr>
                </a:tc>
              </a:tr>
            </a:tbl>
          </a:graphicData>
        </a:graphic>
      </p:graphicFrame>
    </p:spTree>
    <p:extLst>
      <p:ext uri="{BB962C8B-B14F-4D97-AF65-F5344CB8AC3E}">
        <p14:creationId xmlns:p14="http://schemas.microsoft.com/office/powerpoint/2010/main" val="1384035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7"/>
          <p:cNvSpPr txBox="1">
            <a:spLocks noGrp="1"/>
          </p:cNvSpPr>
          <p:nvPr>
            <p:ph type="title"/>
          </p:nvPr>
        </p:nvSpPr>
        <p:spPr>
          <a:xfrm>
            <a:off x="20552" y="-1"/>
            <a:ext cx="12171447" cy="1223493"/>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1"/>
              </a:buClr>
              <a:buSzPct val="100000"/>
              <a:buFont typeface="Times New Roman"/>
              <a:buNone/>
            </a:pPr>
            <a:r>
              <a:rPr lang="en-US" b="1" smtClean="0">
                <a:solidFill>
                  <a:srgbClr val="0070C0"/>
                </a:solidFill>
                <a:latin typeface="Times New Roman"/>
                <a:ea typeface="Times New Roman"/>
                <a:cs typeface="Times New Roman"/>
                <a:sym typeface="Times New Roman"/>
              </a:rPr>
              <a:t>7. VAI </a:t>
            </a:r>
            <a:r>
              <a:rPr lang="en-US" b="1">
                <a:solidFill>
                  <a:srgbClr val="0070C0"/>
                </a:solidFill>
                <a:latin typeface="Times New Roman"/>
                <a:ea typeface="Times New Roman"/>
                <a:cs typeface="Times New Roman"/>
                <a:sym typeface="Times New Roman"/>
              </a:rPr>
              <a:t>TRÒ CỦA PHỤ HUYNH TRONG VIỆC HỖ TRỢ HỌC SINH TỰ HỌC TẠI NHÀ</a:t>
            </a:r>
            <a:endParaRPr sz="4800" b="1">
              <a:solidFill>
                <a:srgbClr val="0070C0"/>
              </a:solidFill>
              <a:latin typeface="Times New Roman"/>
              <a:ea typeface="Times New Roman"/>
              <a:cs typeface="Times New Roman"/>
              <a:sym typeface="Times New Roman"/>
            </a:endParaRPr>
          </a:p>
        </p:txBody>
      </p:sp>
      <p:sp>
        <p:nvSpPr>
          <p:cNvPr id="319" name="Google Shape;319;p17"/>
          <p:cNvSpPr txBox="1"/>
          <p:nvPr/>
        </p:nvSpPr>
        <p:spPr>
          <a:xfrm>
            <a:off x="1874352" y="1367954"/>
            <a:ext cx="101584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smtClean="0">
                <a:solidFill>
                  <a:srgbClr val="FF0000"/>
                </a:solidFill>
                <a:latin typeface="Arial" pitchFamily="34" charset="0"/>
                <a:ea typeface="Corbel"/>
                <a:cs typeface="Arial" pitchFamily="34" charset="0"/>
                <a:sym typeface="Corbel"/>
              </a:rPr>
              <a:t>C</a:t>
            </a:r>
            <a:r>
              <a:rPr lang="vi-VN" sz="2400" b="1" dirty="0" smtClean="0">
                <a:solidFill>
                  <a:srgbClr val="FF0000"/>
                </a:solidFill>
                <a:latin typeface="Arial" pitchFamily="34" charset="0"/>
                <a:ea typeface="Corbel"/>
                <a:cs typeface="Arial" pitchFamily="34" charset="0"/>
                <a:sym typeface="Corbel"/>
              </a:rPr>
              <a:t>huẩn bị đầy đủ đồ dùng học tập bộ </a:t>
            </a:r>
            <a:r>
              <a:rPr lang="vi-VN" sz="2400" b="1" dirty="0" smtClean="0">
                <a:solidFill>
                  <a:srgbClr val="FF0000"/>
                </a:solidFill>
                <a:latin typeface="Arial" pitchFamily="34" charset="0"/>
                <a:ea typeface="Corbel"/>
                <a:cs typeface="Arial" pitchFamily="34" charset="0"/>
                <a:sym typeface="Corbel"/>
              </a:rPr>
              <a:t>môn</a:t>
            </a:r>
            <a:r>
              <a:rPr lang="en-US" sz="2400" b="1" dirty="0" smtClean="0">
                <a:solidFill>
                  <a:srgbClr val="FF0000"/>
                </a:solidFill>
                <a:latin typeface="Arial" pitchFamily="34" charset="0"/>
                <a:ea typeface="Corbel"/>
                <a:cs typeface="Arial" pitchFamily="34" charset="0"/>
                <a:sym typeface="Corbel"/>
              </a:rPr>
              <a:t> </a:t>
            </a:r>
            <a:r>
              <a:rPr lang="en-US" sz="2400" b="1" dirty="0" err="1" smtClean="0">
                <a:solidFill>
                  <a:srgbClr val="FF0000"/>
                </a:solidFill>
                <a:latin typeface="Arial" pitchFamily="34" charset="0"/>
                <a:ea typeface="Corbel"/>
                <a:cs typeface="Arial" pitchFamily="34" charset="0"/>
                <a:sym typeface="Corbel"/>
              </a:rPr>
              <a:t>cho</a:t>
            </a:r>
            <a:r>
              <a:rPr lang="en-US" sz="2400" b="1" dirty="0" smtClean="0">
                <a:solidFill>
                  <a:srgbClr val="FF0000"/>
                </a:solidFill>
                <a:latin typeface="Arial" pitchFamily="34" charset="0"/>
                <a:ea typeface="Corbel"/>
                <a:cs typeface="Arial" pitchFamily="34" charset="0"/>
                <a:sym typeface="Corbel"/>
              </a:rPr>
              <a:t> </a:t>
            </a:r>
            <a:r>
              <a:rPr lang="en-US" sz="2400" b="1" dirty="0" err="1" smtClean="0">
                <a:solidFill>
                  <a:srgbClr val="FF0000"/>
                </a:solidFill>
                <a:latin typeface="Arial" pitchFamily="34" charset="0"/>
                <a:ea typeface="Corbel"/>
                <a:cs typeface="Arial" pitchFamily="34" charset="0"/>
                <a:sym typeface="Corbel"/>
              </a:rPr>
              <a:t>học</a:t>
            </a:r>
            <a:r>
              <a:rPr lang="en-US" sz="2400" b="1" dirty="0" smtClean="0">
                <a:solidFill>
                  <a:srgbClr val="FF0000"/>
                </a:solidFill>
                <a:latin typeface="Arial" pitchFamily="34" charset="0"/>
                <a:ea typeface="Corbel"/>
                <a:cs typeface="Arial" pitchFamily="34" charset="0"/>
                <a:sym typeface="Corbel"/>
              </a:rPr>
              <a:t> </a:t>
            </a:r>
            <a:r>
              <a:rPr lang="en-US" sz="2400" b="1" dirty="0" err="1" smtClean="0">
                <a:solidFill>
                  <a:srgbClr val="FF0000"/>
                </a:solidFill>
                <a:latin typeface="Arial" pitchFamily="34" charset="0"/>
                <a:ea typeface="Corbel"/>
                <a:cs typeface="Arial" pitchFamily="34" charset="0"/>
                <a:sym typeface="Corbel"/>
              </a:rPr>
              <a:t>sinh</a:t>
            </a:r>
            <a:endParaRPr lang="vi-VN" sz="2400" b="1" dirty="0">
              <a:solidFill>
                <a:srgbClr val="FF0000"/>
              </a:solidFill>
              <a:latin typeface="Arial" pitchFamily="34" charset="0"/>
              <a:ea typeface="Corbel"/>
              <a:cs typeface="Arial" pitchFamily="34" charset="0"/>
              <a:sym typeface="Corbel"/>
            </a:endParaRPr>
          </a:p>
        </p:txBody>
      </p:sp>
      <p:sp>
        <p:nvSpPr>
          <p:cNvPr id="322" name="Google Shape;322;p17"/>
          <p:cNvSpPr txBox="1"/>
          <p:nvPr/>
        </p:nvSpPr>
        <p:spPr>
          <a:xfrm>
            <a:off x="2414342" y="5385621"/>
            <a:ext cx="348664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latin typeface="Arial" pitchFamily="34" charset="0"/>
                <a:ea typeface="Corbel"/>
                <a:cs typeface="Arial" pitchFamily="34" charset="0"/>
                <a:sym typeface="Corbel"/>
              </a:rPr>
              <a:t>SÁCH GIÁO KHOA </a:t>
            </a:r>
            <a:r>
              <a:rPr lang="en-US" sz="1800" b="1" dirty="0" smtClean="0">
                <a:latin typeface="Arial" pitchFamily="34" charset="0"/>
                <a:ea typeface="Corbel"/>
                <a:cs typeface="Arial" pitchFamily="34" charset="0"/>
                <a:sym typeface="Corbel"/>
              </a:rPr>
              <a:t>TIN HỌC  </a:t>
            </a:r>
            <a:r>
              <a:rPr lang="en-US" sz="1800" b="1" dirty="0">
                <a:latin typeface="Arial" pitchFamily="34" charset="0"/>
                <a:ea typeface="Corbel"/>
                <a:cs typeface="Arial" pitchFamily="34" charset="0"/>
                <a:sym typeface="Corbel"/>
              </a:rPr>
              <a:t>6 </a:t>
            </a:r>
            <a:endParaRPr lang="en-US" sz="1800" b="1" dirty="0" smtClean="0">
              <a:latin typeface="Arial" pitchFamily="34" charset="0"/>
              <a:ea typeface="Corbel"/>
              <a:cs typeface="Arial" pitchFamily="34" charset="0"/>
              <a:sym typeface="Corbel"/>
            </a:endParaRPr>
          </a:p>
          <a:p>
            <a:pPr marL="0" marR="0" lvl="0" indent="0" algn="ctr" rtl="0">
              <a:spcBef>
                <a:spcPts val="0"/>
              </a:spcBef>
              <a:spcAft>
                <a:spcPts val="0"/>
              </a:spcAft>
              <a:buNone/>
            </a:pPr>
            <a:r>
              <a:rPr lang="en-US" sz="1800" b="1" dirty="0" smtClean="0">
                <a:latin typeface="Arial" pitchFamily="34" charset="0"/>
                <a:ea typeface="Corbel"/>
                <a:cs typeface="Arial" pitchFamily="34" charset="0"/>
                <a:sym typeface="Corbel"/>
              </a:rPr>
              <a:t>(</a:t>
            </a:r>
            <a:r>
              <a:rPr lang="en-US" b="1" dirty="0" smtClean="0">
                <a:latin typeface="Arial" pitchFamily="34" charset="0"/>
                <a:ea typeface="Corbel"/>
                <a:cs typeface="Arial" pitchFamily="34" charset="0"/>
                <a:sym typeface="Corbel"/>
              </a:rPr>
              <a:t>CÁNH DIỀU</a:t>
            </a:r>
            <a:r>
              <a:rPr lang="en-US" sz="1800" b="1" dirty="0" smtClean="0">
                <a:latin typeface="Arial" pitchFamily="34" charset="0"/>
                <a:ea typeface="Corbel"/>
                <a:cs typeface="Arial" pitchFamily="34" charset="0"/>
                <a:sym typeface="Corbel"/>
              </a:rPr>
              <a:t>)</a:t>
            </a:r>
            <a:endParaRPr b="1" dirty="0">
              <a:latin typeface="Arial" pitchFamily="34" charset="0"/>
              <a:cs typeface="Arial" pitchFamily="34" charset="0"/>
            </a:endParaRPr>
          </a:p>
        </p:txBody>
      </p:sp>
      <p:pic>
        <p:nvPicPr>
          <p:cNvPr id="10" name="Picture 9"/>
          <p:cNvPicPr>
            <a:picLocks noChangeAspect="1"/>
          </p:cNvPicPr>
          <p:nvPr/>
        </p:nvPicPr>
        <p:blipFill rotWithShape="1">
          <a:blip r:embed="rId3"/>
          <a:srcRect l="21019" t="13483" r="51372" b="16696"/>
          <a:stretch/>
        </p:blipFill>
        <p:spPr>
          <a:xfrm>
            <a:off x="3037201" y="2024734"/>
            <a:ext cx="2240924" cy="3186188"/>
          </a:xfrm>
          <a:prstGeom prst="rect">
            <a:avLst/>
          </a:prstGeom>
        </p:spPr>
      </p:pic>
      <p:sp>
        <p:nvSpPr>
          <p:cNvPr id="2" name="AutoShape 2" descr="Máy tính để bàn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Máy tính để bàn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559" y="2024734"/>
            <a:ext cx="3890654" cy="2810997"/>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322;p17"/>
          <p:cNvSpPr txBox="1"/>
          <p:nvPr/>
        </p:nvSpPr>
        <p:spPr>
          <a:xfrm>
            <a:off x="7155565" y="5213174"/>
            <a:ext cx="3486642"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smtClean="0">
                <a:latin typeface="Arial" pitchFamily="34" charset="0"/>
                <a:ea typeface="Corbel"/>
                <a:cs typeface="Arial" pitchFamily="34" charset="0"/>
                <a:sym typeface="Corbel"/>
              </a:rPr>
              <a:t>MÁY TÍNH ĐỂ BÀN (LAPTOP)</a:t>
            </a:r>
            <a:endParaRPr b="1">
              <a:latin typeface="Arial" pitchFamily="34" charset="0"/>
              <a:cs typeface="Arial" pitchFamily="34" charset="0"/>
            </a:endParaRPr>
          </a:p>
        </p:txBody>
      </p:sp>
    </p:spTree>
    <p:extLst>
      <p:ext uri="{BB962C8B-B14F-4D97-AF65-F5344CB8AC3E}">
        <p14:creationId xmlns:p14="http://schemas.microsoft.com/office/powerpoint/2010/main" val="2140328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p18"/>
          <p:cNvSpPr txBox="1"/>
          <p:nvPr/>
        </p:nvSpPr>
        <p:spPr>
          <a:xfrm>
            <a:off x="685800" y="1505621"/>
            <a:ext cx="1108549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Arial" pitchFamily="34" charset="0"/>
                <a:ea typeface="Corbel"/>
                <a:cs typeface="Arial" pitchFamily="34" charset="0"/>
                <a:sym typeface="Corbel"/>
              </a:rPr>
              <a:t>K</a:t>
            </a:r>
            <a:r>
              <a:rPr lang="vi-VN" sz="2400" b="1" dirty="0" smtClean="0">
                <a:solidFill>
                  <a:srgbClr val="FF0000"/>
                </a:solidFill>
                <a:latin typeface="Arial" pitchFamily="34" charset="0"/>
                <a:ea typeface="Corbel"/>
                <a:cs typeface="Arial" pitchFamily="34" charset="0"/>
                <a:sym typeface="Corbel"/>
              </a:rPr>
              <a:t>iểm tra đôn đốc nhắc nhở học sinh học bài cũ và chuẩn bị tập vở đầy đủ</a:t>
            </a:r>
            <a:r>
              <a:rPr lang="en-US" sz="2400" b="1" dirty="0" smtClean="0">
                <a:solidFill>
                  <a:srgbClr val="FF0000"/>
                </a:solidFill>
                <a:latin typeface="Arial" pitchFamily="34" charset="0"/>
                <a:ea typeface="Corbel"/>
                <a:cs typeface="Arial" pitchFamily="34" charset="0"/>
                <a:sym typeface="Corbel"/>
              </a:rPr>
              <a:t> </a:t>
            </a:r>
            <a:r>
              <a:rPr lang="en-US" sz="2400" b="1" dirty="0" err="1" smtClean="0">
                <a:solidFill>
                  <a:srgbClr val="FF0000"/>
                </a:solidFill>
                <a:latin typeface="Arial" pitchFamily="34" charset="0"/>
                <a:ea typeface="Corbel"/>
                <a:cs typeface="Arial" pitchFamily="34" charset="0"/>
                <a:sym typeface="Corbel"/>
              </a:rPr>
              <a:t>trước</a:t>
            </a:r>
            <a:r>
              <a:rPr lang="vi-VN" sz="2400" b="1" dirty="0" smtClean="0">
                <a:solidFill>
                  <a:srgbClr val="FF0000"/>
                </a:solidFill>
                <a:latin typeface="Arial" pitchFamily="34" charset="0"/>
                <a:ea typeface="Corbel"/>
                <a:cs typeface="Arial" pitchFamily="34" charset="0"/>
                <a:sym typeface="Corbel"/>
              </a:rPr>
              <a:t> khi đến lớp</a:t>
            </a:r>
            <a:endParaRPr lang="vi-VN" sz="2400" b="1" dirty="0">
              <a:solidFill>
                <a:srgbClr val="FF0000"/>
              </a:solidFill>
              <a:latin typeface="Arial" pitchFamily="34" charset="0"/>
              <a:ea typeface="Corbel"/>
              <a:cs typeface="Arial" pitchFamily="34" charset="0"/>
              <a:sym typeface="Corbel"/>
            </a:endParaRPr>
          </a:p>
        </p:txBody>
      </p:sp>
      <p:pic>
        <p:nvPicPr>
          <p:cNvPr id="332" name="Google Shape;332;p18"/>
          <p:cNvPicPr preferRelativeResize="0"/>
          <p:nvPr/>
        </p:nvPicPr>
        <p:blipFill rotWithShape="1">
          <a:blip r:embed="rId3">
            <a:alphaModFix/>
          </a:blip>
          <a:srcRect/>
          <a:stretch/>
        </p:blipFill>
        <p:spPr>
          <a:xfrm>
            <a:off x="1519239" y="2516922"/>
            <a:ext cx="3324225" cy="3324225"/>
          </a:xfrm>
          <a:prstGeom prst="rect">
            <a:avLst/>
          </a:prstGeom>
          <a:noFill/>
          <a:ln>
            <a:noFill/>
          </a:ln>
        </p:spPr>
      </p:pic>
      <p:pic>
        <p:nvPicPr>
          <p:cNvPr id="333" name="Google Shape;333;p18"/>
          <p:cNvPicPr preferRelativeResize="0"/>
          <p:nvPr/>
        </p:nvPicPr>
        <p:blipFill rotWithShape="1">
          <a:blip r:embed="rId4">
            <a:alphaModFix/>
          </a:blip>
          <a:srcRect/>
          <a:stretch/>
        </p:blipFill>
        <p:spPr>
          <a:xfrm>
            <a:off x="6688073" y="2516922"/>
            <a:ext cx="3862388" cy="2990850"/>
          </a:xfrm>
          <a:prstGeom prst="rect">
            <a:avLst/>
          </a:prstGeom>
          <a:noFill/>
          <a:ln>
            <a:noFill/>
          </a:ln>
        </p:spPr>
      </p:pic>
      <p:sp>
        <p:nvSpPr>
          <p:cNvPr id="7" name="Google Shape;318;p17"/>
          <p:cNvSpPr txBox="1">
            <a:spLocks/>
          </p:cNvSpPr>
          <p:nvPr/>
        </p:nvSpPr>
        <p:spPr>
          <a:xfrm>
            <a:off x="20552" y="-1"/>
            <a:ext cx="12171447" cy="1223493"/>
          </a:xfrm>
          <a:prstGeom prst="rect">
            <a:avLst/>
          </a:prstGeom>
          <a:noFill/>
          <a:ln>
            <a:noFill/>
          </a:ln>
        </p:spPr>
        <p:txBody>
          <a:bodyPr spcFirstLastPara="1" vert="horz" wrap="square" lIns="91425" tIns="45700" rIns="91425" bIns="45700" rtlCol="0" anchor="b" anchorCtr="0">
            <a:normAutofit/>
          </a:bodyPr>
          <a:lstStyle>
            <a:lvl1pPr algn="ctr" defTabSz="914400" rtl="0" eaLnBrk="1" latinLnBrk="0" hangingPunct="1">
              <a:lnSpc>
                <a:spcPct val="90000"/>
              </a:lnSpc>
              <a:spcBef>
                <a:spcPct val="0"/>
              </a:spcBef>
              <a:buNone/>
              <a:defRPr sz="4000" kern="1200" cap="all" baseline="0">
                <a:solidFill>
                  <a:schemeClr val="tx1"/>
                </a:solidFill>
                <a:effectLst/>
                <a:latin typeface="+mj-lt"/>
                <a:ea typeface="+mj-ea"/>
                <a:cs typeface="+mj-cs"/>
              </a:defRPr>
            </a:lvl1pPr>
          </a:lstStyle>
          <a:p>
            <a:pPr>
              <a:lnSpc>
                <a:spcPct val="85000"/>
              </a:lnSpc>
              <a:spcBef>
                <a:spcPts val="0"/>
              </a:spcBef>
              <a:buClr>
                <a:schemeClr val="accent1"/>
              </a:buClr>
              <a:buSzPct val="100000"/>
              <a:buFont typeface="Times New Roman"/>
              <a:buNone/>
            </a:pPr>
            <a:r>
              <a:rPr lang="en-US" b="1" dirty="0" smtClean="0">
                <a:solidFill>
                  <a:srgbClr val="0070C0"/>
                </a:solidFill>
                <a:latin typeface="Times New Roman"/>
                <a:ea typeface="Times New Roman"/>
                <a:cs typeface="Times New Roman"/>
                <a:sym typeface="Times New Roman"/>
              </a:rPr>
              <a:t>7. VAI TRÒ CỦA PHỤ HUYNH TRONG VIỆC HỖ TRỢ HỌC SINH TỰ HỌC TẠI NHÀ</a:t>
            </a:r>
            <a:endParaRPr lang="en-US" sz="4800" b="1" dirty="0">
              <a:solidFill>
                <a:srgbClr val="0070C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93115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7" name="Google Shape;318;p17"/>
          <p:cNvSpPr txBox="1">
            <a:spLocks noGrp="1"/>
          </p:cNvSpPr>
          <p:nvPr>
            <p:ph type="title"/>
          </p:nvPr>
        </p:nvSpPr>
        <p:spPr>
          <a:xfrm>
            <a:off x="20552" y="0"/>
            <a:ext cx="12171447" cy="862886"/>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1"/>
              </a:buClr>
              <a:buSzPct val="100000"/>
              <a:buFont typeface="Times New Roman"/>
              <a:buNone/>
            </a:pPr>
            <a:r>
              <a:rPr lang="en-US" b="1" smtClean="0">
                <a:solidFill>
                  <a:srgbClr val="0070C0"/>
                </a:solidFill>
                <a:latin typeface="Times New Roman"/>
                <a:ea typeface="Times New Roman"/>
                <a:cs typeface="Times New Roman"/>
                <a:sym typeface="Times New Roman"/>
              </a:rPr>
              <a:t>8. SỰ CHUẨN BỊ CỦA HỌC SINH</a:t>
            </a:r>
            <a:endParaRPr sz="4800" b="1">
              <a:solidFill>
                <a:srgbClr val="0070C0"/>
              </a:solidFill>
              <a:latin typeface="Times New Roman"/>
              <a:ea typeface="Times New Roman"/>
              <a:cs typeface="Times New Roman"/>
              <a:sym typeface="Times New Roman"/>
            </a:endParaRPr>
          </a:p>
        </p:txBody>
      </p:sp>
      <p:sp>
        <p:nvSpPr>
          <p:cNvPr id="6" name="Google Shape;322;p17"/>
          <p:cNvSpPr txBox="1"/>
          <p:nvPr/>
        </p:nvSpPr>
        <p:spPr>
          <a:xfrm>
            <a:off x="432559" y="4562548"/>
            <a:ext cx="35055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latin typeface="Arial" pitchFamily="34" charset="0"/>
                <a:ea typeface="Corbel"/>
                <a:cs typeface="Arial" pitchFamily="34" charset="0"/>
                <a:sym typeface="Corbel"/>
              </a:rPr>
              <a:t>SÁCH GIÁO KHOA </a:t>
            </a:r>
            <a:endParaRPr lang="en-US" sz="1800" b="1" dirty="0" smtClean="0">
              <a:latin typeface="Arial" pitchFamily="34" charset="0"/>
              <a:ea typeface="Corbel"/>
              <a:cs typeface="Arial" pitchFamily="34" charset="0"/>
              <a:sym typeface="Corbel"/>
            </a:endParaRPr>
          </a:p>
          <a:p>
            <a:pPr marL="0" marR="0" lvl="0" indent="0" algn="ctr" rtl="0">
              <a:spcBef>
                <a:spcPts val="0"/>
              </a:spcBef>
              <a:spcAft>
                <a:spcPts val="0"/>
              </a:spcAft>
              <a:buNone/>
            </a:pPr>
            <a:r>
              <a:rPr lang="en-US" sz="1800" b="1" dirty="0" smtClean="0">
                <a:latin typeface="Arial" pitchFamily="34" charset="0"/>
                <a:ea typeface="Corbel"/>
                <a:cs typeface="Arial" pitchFamily="34" charset="0"/>
                <a:sym typeface="Corbel"/>
              </a:rPr>
              <a:t>TIN HỌC </a:t>
            </a:r>
            <a:r>
              <a:rPr lang="en-US" sz="1800" b="1" dirty="0">
                <a:latin typeface="Arial" pitchFamily="34" charset="0"/>
                <a:ea typeface="Corbel"/>
                <a:cs typeface="Arial" pitchFamily="34" charset="0"/>
                <a:sym typeface="Corbel"/>
              </a:rPr>
              <a:t>6 </a:t>
            </a:r>
            <a:r>
              <a:rPr lang="en-US" sz="1800" b="1" dirty="0" smtClean="0">
                <a:latin typeface="Arial" pitchFamily="34" charset="0"/>
                <a:ea typeface="Corbel"/>
                <a:cs typeface="Arial" pitchFamily="34" charset="0"/>
                <a:sym typeface="Corbel"/>
              </a:rPr>
              <a:t>(BỘ </a:t>
            </a:r>
            <a:r>
              <a:rPr lang="en-US" b="1" dirty="0" smtClean="0">
                <a:latin typeface="Arial" pitchFamily="34" charset="0"/>
                <a:ea typeface="Corbel"/>
                <a:cs typeface="Arial" pitchFamily="34" charset="0"/>
                <a:sym typeface="Corbel"/>
              </a:rPr>
              <a:t>CÁNH </a:t>
            </a:r>
            <a:r>
              <a:rPr lang="en-US" b="1" dirty="0" smtClean="0">
                <a:latin typeface="Arial" pitchFamily="34" charset="0"/>
                <a:ea typeface="Corbel"/>
                <a:cs typeface="Arial" pitchFamily="34" charset="0"/>
                <a:sym typeface="Corbel"/>
              </a:rPr>
              <a:t>DIỀU</a:t>
            </a:r>
            <a:r>
              <a:rPr lang="en-US" sz="1800" b="1" dirty="0" smtClean="0">
                <a:latin typeface="Arial" pitchFamily="34" charset="0"/>
                <a:ea typeface="Corbel"/>
                <a:cs typeface="Arial" pitchFamily="34" charset="0"/>
                <a:sym typeface="Corbel"/>
              </a:rPr>
              <a:t>)</a:t>
            </a:r>
            <a:endParaRPr b="1" dirty="0">
              <a:latin typeface="Arial" pitchFamily="34" charset="0"/>
              <a:cs typeface="Arial" pitchFamily="34" charset="0"/>
            </a:endParaRPr>
          </a:p>
        </p:txBody>
      </p:sp>
      <p:pic>
        <p:nvPicPr>
          <p:cNvPr id="8" name="Picture 7"/>
          <p:cNvPicPr>
            <a:picLocks noChangeAspect="1"/>
          </p:cNvPicPr>
          <p:nvPr/>
        </p:nvPicPr>
        <p:blipFill rotWithShape="1">
          <a:blip r:embed="rId3"/>
          <a:srcRect l="21019" t="13483" r="51372" b="16696"/>
          <a:stretch/>
        </p:blipFill>
        <p:spPr>
          <a:xfrm>
            <a:off x="783398" y="1187608"/>
            <a:ext cx="2487836" cy="2914663"/>
          </a:xfrm>
          <a:prstGeom prst="rect">
            <a:avLst/>
          </a:prstGeom>
        </p:spPr>
      </p:pic>
      <p:pic>
        <p:nvPicPr>
          <p:cNvPr id="9" name="Picture 6" descr="Máy tính để bàn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01" y="1187608"/>
            <a:ext cx="3525627" cy="254726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322;p17"/>
          <p:cNvSpPr txBox="1"/>
          <p:nvPr/>
        </p:nvSpPr>
        <p:spPr>
          <a:xfrm>
            <a:off x="8044207" y="4376049"/>
            <a:ext cx="2863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smtClean="0">
                <a:latin typeface="Arial" pitchFamily="34" charset="0"/>
                <a:ea typeface="Corbel"/>
                <a:cs typeface="Arial" pitchFamily="34" charset="0"/>
                <a:sym typeface="Corbel"/>
              </a:rPr>
              <a:t>LÀM CÁC BÀI TẬP THỰC HÀNH</a:t>
            </a:r>
            <a:endParaRPr b="1">
              <a:latin typeface="Arial" pitchFamily="34" charset="0"/>
              <a:cs typeface="Arial" pitchFamily="34" charset="0"/>
            </a:endParaRPr>
          </a:p>
        </p:txBody>
      </p:sp>
      <p:pic>
        <p:nvPicPr>
          <p:cNvPr id="1026" name="Picture 2" descr="Hình ảnh Cậu Bé Ngồi Học Bài, Cậu Bé Clipart, Con Trai, đọc Hiểu Vector và  PNG với nền trong suốt để tải xuống miễn ph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148" y="1312442"/>
            <a:ext cx="3190482" cy="278983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22;p17"/>
          <p:cNvSpPr txBox="1"/>
          <p:nvPr/>
        </p:nvSpPr>
        <p:spPr>
          <a:xfrm>
            <a:off x="4085117" y="4766926"/>
            <a:ext cx="3189513"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smtClean="0">
                <a:latin typeface="Arial" pitchFamily="34" charset="0"/>
                <a:ea typeface="Corbel"/>
                <a:cs typeface="Arial" pitchFamily="34" charset="0"/>
                <a:sym typeface="Corbel"/>
              </a:rPr>
              <a:t>XEM LẠI BÀI ĐÃ HỌC</a:t>
            </a:r>
            <a:endParaRPr b="1">
              <a:latin typeface="Arial" pitchFamily="34" charset="0"/>
              <a:cs typeface="Arial" pitchFamily="34" charset="0"/>
            </a:endParaRPr>
          </a:p>
        </p:txBody>
      </p:sp>
    </p:spTree>
    <p:extLst>
      <p:ext uri="{BB962C8B-B14F-4D97-AF65-F5344CB8AC3E}">
        <p14:creationId xmlns:p14="http://schemas.microsoft.com/office/powerpoint/2010/main" val="397817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05025" y="1524000"/>
            <a:ext cx="8308975" cy="2265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131" name="Rectangle 5"/>
          <p:cNvSpPr>
            <a:spLocks noChangeArrowheads="1"/>
          </p:cNvSpPr>
          <p:nvPr/>
        </p:nvSpPr>
        <p:spPr bwMode="auto">
          <a:xfrm>
            <a:off x="2198688" y="2195513"/>
            <a:ext cx="8121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5400" b="1">
                <a:solidFill>
                  <a:srgbClr val="FFFF00"/>
                </a:solidFill>
                <a:latin typeface="Times New Roman" panose="02020603050405020304" pitchFamily="18" charset="0"/>
                <a:cs typeface="Times New Roman" panose="02020603050405020304" pitchFamily="18" charset="0"/>
              </a:rPr>
              <a:t>TRÂN TRỌNG CÁM </a:t>
            </a:r>
            <a:r>
              <a:rPr lang="vi-VN" altLang="en-US" sz="5400" b="1">
                <a:solidFill>
                  <a:srgbClr val="FFFF00"/>
                </a:solidFill>
                <a:latin typeface="Times New Roman" panose="02020603050405020304" pitchFamily="18" charset="0"/>
                <a:cs typeface="Times New Roman" panose="02020603050405020304" pitchFamily="18" charset="0"/>
              </a:rPr>
              <a:t>Ơ</a:t>
            </a:r>
            <a:r>
              <a:rPr lang="en-US" altLang="en-US" sz="5400" b="1">
                <a:solidFill>
                  <a:srgbClr val="FFFF00"/>
                </a:solidFill>
                <a:latin typeface="Times New Roman" panose="02020603050405020304" pitchFamily="18" charset="0"/>
                <a:cs typeface="Times New Roman" panose="02020603050405020304" pitchFamily="18" charset="0"/>
              </a:rPr>
              <a:t>N!</a:t>
            </a: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254157" y="1305744"/>
            <a:ext cx="11598275" cy="5062924"/>
          </a:xfrm>
          <a:prstGeom prst="rect">
            <a:avLst/>
          </a:prstGeom>
          <a:noFill/>
          <a:ln>
            <a:noFill/>
          </a:ln>
          <a:extLst/>
        </p:spPr>
        <p:txBody>
          <a:bodyPr>
            <a:spAutoFit/>
          </a:bodyPr>
          <a:lstStyle>
            <a:lvl1pPr marL="457200" indent="-4572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spcBef>
                <a:spcPts val="600"/>
              </a:spcBef>
              <a:buFont typeface="Wingdings" panose="05000000000000000000" pitchFamily="2" charset="2"/>
              <a:buChar char="ü"/>
            </a:pPr>
            <a:r>
              <a:rPr lang="vi-VN" altLang="en-US" sz="2800">
                <a:solidFill>
                  <a:srgbClr val="002060"/>
                </a:solidFill>
                <a:latin typeface="Times New Roman" panose="02020603050405020304" pitchFamily="18" charset="0"/>
                <a:cs typeface="Times New Roman" panose="02020603050405020304" pitchFamily="18" charset="0"/>
              </a:rPr>
              <a:t>Giáo dục tin học đóng vai trò chủ đạo trong việc chuẩn bị cho học sinh khả năng tìm kiếm, tiếp nhận, mở rộng tri thức và sáng tạo trong thời đại cách mạng công nghiệp lần thứ tư và toàn cầu hoá. </a:t>
            </a:r>
            <a:endParaRPr lang="en-US" altLang="en-US" sz="2800">
              <a:solidFill>
                <a:srgbClr val="002060"/>
              </a:solidFill>
              <a:latin typeface="Times New Roman" panose="02020603050405020304" pitchFamily="18" charset="0"/>
              <a:cs typeface="Times New Roman" panose="02020603050405020304" pitchFamily="18" charset="0"/>
            </a:endParaRPr>
          </a:p>
          <a:p>
            <a:pPr algn="just">
              <a:spcBef>
                <a:spcPts val="600"/>
              </a:spcBef>
              <a:buFont typeface="Wingdings" panose="05000000000000000000" pitchFamily="2" charset="2"/>
              <a:buChar char="ü"/>
            </a:pPr>
            <a:r>
              <a:rPr lang="vi-VN" altLang="en-US" sz="2800">
                <a:solidFill>
                  <a:srgbClr val="002060"/>
                </a:solidFill>
                <a:latin typeface="Times New Roman" panose="02020603050405020304" pitchFamily="18" charset="0"/>
                <a:cs typeface="Times New Roman" panose="02020603050405020304" pitchFamily="18" charset="0"/>
              </a:rPr>
              <a:t>Tin học có ảnh hưởng lớn đến cách sống, cách suy nghĩ và hành động của con người, là công cụ hiệu quả hỗ trợ biến việc học thành tự học suốt đời. </a:t>
            </a:r>
            <a:endParaRPr lang="en-US" altLang="en-US" sz="2800">
              <a:solidFill>
                <a:srgbClr val="002060"/>
              </a:solidFill>
              <a:latin typeface="Times New Roman" panose="02020603050405020304" pitchFamily="18" charset="0"/>
              <a:cs typeface="Times New Roman" panose="02020603050405020304" pitchFamily="18" charset="0"/>
            </a:endParaRPr>
          </a:p>
          <a:p>
            <a:pPr algn="just">
              <a:spcBef>
                <a:spcPts val="600"/>
              </a:spcBef>
              <a:buFont typeface="Wingdings" panose="05000000000000000000" pitchFamily="2" charset="2"/>
              <a:buChar char="ü"/>
            </a:pPr>
            <a:r>
              <a:rPr lang="vi-VN" altLang="en-US" sz="2800">
                <a:solidFill>
                  <a:srgbClr val="002060"/>
                </a:solidFill>
                <a:latin typeface="Times New Roman" panose="02020603050405020304" pitchFamily="18" charset="0"/>
                <a:cs typeface="Times New Roman" panose="02020603050405020304" pitchFamily="18" charset="0"/>
              </a:rPr>
              <a:t>Môn học giúp học sinh thích ứng và hoà nhập được với xã hội hiện đại, hình thành và phát triển cho học sinh năng lực tin học để học tập, làm việc và nâng cao chất lượng cuộc sống, đóng góp vào sự nghiệp xây dựng và bảo vệ Tổ quốc. </a:t>
            </a:r>
            <a:endParaRPr lang="en-US" altLang="en-US" sz="2800">
              <a:solidFill>
                <a:srgbClr val="002060"/>
              </a:solidFill>
              <a:latin typeface="Times New Roman" panose="02020603050405020304" pitchFamily="18" charset="0"/>
              <a:cs typeface="Times New Roman" panose="02020603050405020304" pitchFamily="18" charset="0"/>
            </a:endParaRPr>
          </a:p>
          <a:p>
            <a:pPr algn="just">
              <a:spcBef>
                <a:spcPts val="600"/>
              </a:spcBef>
              <a:buFont typeface="Wingdings" panose="05000000000000000000" pitchFamily="2" charset="2"/>
              <a:buChar char="ü"/>
            </a:pPr>
            <a:r>
              <a:rPr lang="vi-VN" altLang="en-US" sz="2800">
                <a:solidFill>
                  <a:srgbClr val="002060"/>
                </a:solidFill>
                <a:latin typeface="Times New Roman" panose="02020603050405020304" pitchFamily="18" charset="0"/>
                <a:cs typeface="Times New Roman" panose="02020603050405020304" pitchFamily="18" charset="0"/>
              </a:rPr>
              <a:t>Tin học tạo cơ sở ứng dụng ICT để đổi mới tổ chức dạy học và kiểm tra đánh giá, phát triển nhiều phương thức dạy học hiện đại và hiệu quả.</a:t>
            </a:r>
          </a:p>
        </p:txBody>
      </p:sp>
      <p:sp>
        <p:nvSpPr>
          <p:cNvPr id="20483" name="TextBox 5"/>
          <p:cNvSpPr txBox="1">
            <a:spLocks noChangeArrowheads="1"/>
          </p:cNvSpPr>
          <p:nvPr/>
        </p:nvSpPr>
        <p:spPr bwMode="auto">
          <a:xfrm>
            <a:off x="4398963" y="206375"/>
            <a:ext cx="3857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4000" b="1">
                <a:solidFill>
                  <a:srgbClr val="0070C0"/>
                </a:solidFill>
                <a:latin typeface="Times New Roman" panose="02020603050405020304" pitchFamily="18" charset="0"/>
                <a:cs typeface="Times New Roman" panose="02020603050405020304" pitchFamily="18" charset="0"/>
              </a:rPr>
              <a:t>1. VAI TRÒ</a:t>
            </a: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2873829" y="3289"/>
            <a:ext cx="5338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4000" b="1" smtClean="0">
                <a:solidFill>
                  <a:srgbClr val="0070C0"/>
                </a:solidFill>
                <a:latin typeface="Times New Roman" panose="02020603050405020304" pitchFamily="18" charset="0"/>
                <a:cs typeface="Times New Roman" panose="02020603050405020304" pitchFamily="18" charset="0"/>
              </a:rPr>
              <a:t>2. </a:t>
            </a:r>
            <a:r>
              <a:rPr lang="en-US" altLang="en-US" sz="4000" b="1">
                <a:solidFill>
                  <a:srgbClr val="0070C0"/>
                </a:solidFill>
                <a:latin typeface="Times New Roman" panose="02020603050405020304" pitchFamily="18" charset="0"/>
                <a:cs typeface="Times New Roman" panose="02020603050405020304" pitchFamily="18" charset="0"/>
              </a:rPr>
              <a:t>MỤC </a:t>
            </a:r>
            <a:r>
              <a:rPr lang="en-US" altLang="en-US" sz="4000" b="1" smtClean="0">
                <a:solidFill>
                  <a:srgbClr val="0070C0"/>
                </a:solidFill>
                <a:latin typeface="Times New Roman" panose="02020603050405020304" pitchFamily="18" charset="0"/>
                <a:cs typeface="Times New Roman" panose="02020603050405020304" pitchFamily="18" charset="0"/>
              </a:rPr>
              <a:t>TIÊU CHUNG</a:t>
            </a:r>
            <a:endParaRPr lang="en-US" altLang="en-US" sz="4000" b="1">
              <a:solidFill>
                <a:srgbClr val="0070C0"/>
              </a:solidFill>
              <a:latin typeface="Times New Roman" panose="02020603050405020304" pitchFamily="18" charset="0"/>
              <a:cs typeface="Times New Roman" panose="02020603050405020304" pitchFamily="18" charset="0"/>
            </a:endParaRPr>
          </a:p>
        </p:txBody>
      </p:sp>
      <p:sp>
        <p:nvSpPr>
          <p:cNvPr id="21507" name="TextBox 4"/>
          <p:cNvSpPr txBox="1">
            <a:spLocks noChangeArrowheads="1"/>
          </p:cNvSpPr>
          <p:nvPr/>
        </p:nvSpPr>
        <p:spPr bwMode="auto">
          <a:xfrm>
            <a:off x="1094704" y="844049"/>
            <a:ext cx="10200068"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36600" indent="-736600">
              <a:tabLst>
                <a:tab pos="573088" algn="l"/>
              </a:tabLst>
              <a:defRPr>
                <a:solidFill>
                  <a:schemeClr val="tx1"/>
                </a:solidFill>
                <a:latin typeface="Century Gothic" panose="020B0502020202020204" pitchFamily="34" charset="0"/>
              </a:defRPr>
            </a:lvl1pPr>
            <a:lvl2pPr marL="742950" indent="-285750">
              <a:tabLst>
                <a:tab pos="573088" algn="l"/>
              </a:tabLst>
              <a:defRPr>
                <a:solidFill>
                  <a:schemeClr val="tx1"/>
                </a:solidFill>
                <a:latin typeface="Century Gothic" panose="020B0502020202020204" pitchFamily="34" charset="0"/>
              </a:defRPr>
            </a:lvl2pPr>
            <a:lvl3pPr marL="1143000" indent="-228600">
              <a:tabLst>
                <a:tab pos="573088" algn="l"/>
              </a:tabLst>
              <a:defRPr>
                <a:solidFill>
                  <a:schemeClr val="tx1"/>
                </a:solidFill>
                <a:latin typeface="Century Gothic" panose="020B0502020202020204" pitchFamily="34" charset="0"/>
              </a:defRPr>
            </a:lvl3pPr>
            <a:lvl4pPr marL="1600200" indent="-228600">
              <a:tabLst>
                <a:tab pos="573088" algn="l"/>
              </a:tabLst>
              <a:defRPr>
                <a:solidFill>
                  <a:schemeClr val="tx1"/>
                </a:solidFill>
                <a:latin typeface="Century Gothic" panose="020B0502020202020204" pitchFamily="34" charset="0"/>
              </a:defRPr>
            </a:lvl4pPr>
            <a:lvl5pPr marL="2057400" indent="-228600">
              <a:tabLst>
                <a:tab pos="573088" algn="l"/>
              </a:tabLst>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tabLst>
                <a:tab pos="573088" algn="l"/>
              </a:tabLs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tabLst>
                <a:tab pos="573088" algn="l"/>
              </a:tabLs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tabLst>
                <a:tab pos="573088" algn="l"/>
              </a:tabLs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tabLst>
                <a:tab pos="573088" algn="l"/>
              </a:tabLst>
              <a:defRPr>
                <a:solidFill>
                  <a:schemeClr val="tx1"/>
                </a:solidFill>
                <a:latin typeface="Century Gothic" panose="020B0502020202020204" pitchFamily="34" charset="0"/>
              </a:defRPr>
            </a:lvl9pPr>
          </a:lstStyle>
          <a:p>
            <a:pPr algn="just">
              <a:spcBef>
                <a:spcPts val="1200"/>
              </a:spcBef>
              <a:buFont typeface="Wingdings" panose="05000000000000000000" pitchFamily="2" charset="2"/>
              <a:buChar char="v"/>
            </a:pPr>
            <a:r>
              <a:rPr lang="en-US" altLang="en-US" sz="2800" err="1">
                <a:solidFill>
                  <a:srgbClr val="002060"/>
                </a:solidFill>
                <a:latin typeface="Times New Roman" panose="02020603050405020304" pitchFamily="18" charset="0"/>
                <a:cs typeface="Times New Roman" panose="02020603050405020304" pitchFamily="18" charset="0"/>
              </a:rPr>
              <a:t>Giáo</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dục</a:t>
            </a:r>
            <a:r>
              <a:rPr lang="en-US" altLang="en-US" sz="2800">
                <a:solidFill>
                  <a:srgbClr val="002060"/>
                </a:solidFill>
                <a:latin typeface="Times New Roman" panose="02020603050405020304" pitchFamily="18" charset="0"/>
                <a:cs typeface="Times New Roman" panose="02020603050405020304" pitchFamily="18" charset="0"/>
              </a:rPr>
              <a:t> tin học </a:t>
            </a:r>
            <a:r>
              <a:rPr lang="en-US" altLang="en-US" sz="2800" err="1">
                <a:solidFill>
                  <a:srgbClr val="002060"/>
                </a:solidFill>
                <a:latin typeface="Times New Roman" panose="02020603050405020304" pitchFamily="18" charset="0"/>
                <a:cs typeface="Times New Roman" panose="02020603050405020304" pitchFamily="18" charset="0"/>
              </a:rPr>
              <a:t>góp</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phần</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hình</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thành</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và</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phát</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triển</a:t>
            </a:r>
            <a:r>
              <a:rPr lang="en-US" altLang="en-US" sz="2800">
                <a:solidFill>
                  <a:srgbClr val="002060"/>
                </a:solidFill>
                <a:latin typeface="Times New Roman" panose="02020603050405020304" pitchFamily="18" charset="0"/>
                <a:cs typeface="Times New Roman" panose="02020603050405020304" pitchFamily="18" charset="0"/>
              </a:rPr>
              <a:t> 5 </a:t>
            </a:r>
            <a:r>
              <a:rPr lang="en-US" altLang="en-US" sz="2800" err="1">
                <a:solidFill>
                  <a:srgbClr val="002060"/>
                </a:solidFill>
                <a:latin typeface="Times New Roman" panose="02020603050405020304" pitchFamily="18" charset="0"/>
                <a:cs typeface="Times New Roman" panose="02020603050405020304" pitchFamily="18" charset="0"/>
              </a:rPr>
              <a:t>phẩm</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chất</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chủ</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yếu</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và</a:t>
            </a:r>
            <a:r>
              <a:rPr lang="en-US" altLang="en-US" sz="2800">
                <a:solidFill>
                  <a:srgbClr val="002060"/>
                </a:solidFill>
                <a:latin typeface="Times New Roman" panose="02020603050405020304" pitchFamily="18" charset="0"/>
                <a:cs typeface="Times New Roman" panose="02020603050405020304" pitchFamily="18" charset="0"/>
              </a:rPr>
              <a:t> 3 </a:t>
            </a:r>
            <a:r>
              <a:rPr lang="en-US" altLang="en-US" sz="2800" err="1">
                <a:solidFill>
                  <a:srgbClr val="002060"/>
                </a:solidFill>
                <a:latin typeface="Times New Roman" panose="02020603050405020304" pitchFamily="18" charset="0"/>
                <a:cs typeface="Times New Roman" panose="02020603050405020304" pitchFamily="18" charset="0"/>
              </a:rPr>
              <a:t>năng</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lực</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chung</a:t>
            </a:r>
            <a:endParaRPr lang="en-US" altLang="en-US" sz="2800">
              <a:solidFill>
                <a:srgbClr val="002060"/>
              </a:solidFill>
              <a:latin typeface="Times New Roman" panose="02020603050405020304" pitchFamily="18" charset="0"/>
              <a:cs typeface="Times New Roman" panose="02020603050405020304" pitchFamily="18" charset="0"/>
            </a:endParaRPr>
          </a:p>
          <a:p>
            <a:pPr algn="just">
              <a:spcBef>
                <a:spcPts val="1200"/>
              </a:spcBef>
              <a:buFont typeface="Wingdings" panose="05000000000000000000" pitchFamily="2" charset="2"/>
              <a:buChar char="v"/>
            </a:pPr>
            <a:r>
              <a:rPr lang="en-US" altLang="en-US" sz="2800" err="1">
                <a:solidFill>
                  <a:srgbClr val="002060"/>
                </a:solidFill>
                <a:latin typeface="Times New Roman" panose="02020603050405020304" pitchFamily="18" charset="0"/>
                <a:cs typeface="Times New Roman" panose="02020603050405020304" pitchFamily="18" charset="0"/>
              </a:rPr>
              <a:t>Môn</a:t>
            </a:r>
            <a:r>
              <a:rPr lang="en-US" altLang="en-US" sz="2800">
                <a:solidFill>
                  <a:srgbClr val="002060"/>
                </a:solidFill>
                <a:latin typeface="Times New Roman" panose="02020603050405020304" pitchFamily="18" charset="0"/>
                <a:cs typeface="Times New Roman" panose="02020603050405020304" pitchFamily="18" charset="0"/>
              </a:rPr>
              <a:t> tin học </a:t>
            </a:r>
            <a:r>
              <a:rPr lang="en-US" altLang="en-US" sz="2800" err="1">
                <a:solidFill>
                  <a:srgbClr val="002060"/>
                </a:solidFill>
                <a:latin typeface="Times New Roman" panose="02020603050405020304" pitchFamily="18" charset="0"/>
                <a:cs typeface="Times New Roman" panose="02020603050405020304" pitchFamily="18" charset="0"/>
              </a:rPr>
              <a:t>có</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sứ</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mạng</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giúp</a:t>
            </a:r>
            <a:r>
              <a:rPr lang="en-US" altLang="en-US" sz="2800">
                <a:solidFill>
                  <a:srgbClr val="002060"/>
                </a:solidFill>
                <a:latin typeface="Times New Roman" panose="02020603050405020304" pitchFamily="18" charset="0"/>
                <a:cs typeface="Times New Roman" panose="02020603050405020304" pitchFamily="18" charset="0"/>
              </a:rPr>
              <a:t> học sinh </a:t>
            </a:r>
            <a:r>
              <a:rPr lang="en-US" altLang="en-US" sz="2800" err="1">
                <a:solidFill>
                  <a:srgbClr val="002060"/>
                </a:solidFill>
                <a:latin typeface="Times New Roman" panose="02020603050405020304" pitchFamily="18" charset="0"/>
                <a:cs typeface="Times New Roman" panose="02020603050405020304" pitchFamily="18" charset="0"/>
              </a:rPr>
              <a:t>hình</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thành</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và</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phát</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triển</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năng</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lực</a:t>
            </a:r>
            <a:r>
              <a:rPr lang="en-US" altLang="en-US" sz="2800">
                <a:solidFill>
                  <a:srgbClr val="002060"/>
                </a:solidFill>
                <a:latin typeface="Times New Roman" panose="02020603050405020304" pitchFamily="18" charset="0"/>
                <a:cs typeface="Times New Roman" panose="02020603050405020304" pitchFamily="18" charset="0"/>
              </a:rPr>
              <a:t> tin học </a:t>
            </a:r>
            <a:r>
              <a:rPr lang="en-US" altLang="en-US" sz="2800" err="1">
                <a:solidFill>
                  <a:srgbClr val="002060"/>
                </a:solidFill>
                <a:latin typeface="Times New Roman" panose="02020603050405020304" pitchFamily="18" charset="0"/>
                <a:cs typeface="Times New Roman" panose="02020603050405020304" pitchFamily="18" charset="0"/>
              </a:rPr>
              <a:t>bao</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gồm</a:t>
            </a:r>
            <a:r>
              <a:rPr lang="en-US" altLang="en-US" sz="2800">
                <a:solidFill>
                  <a:srgbClr val="002060"/>
                </a:solidFill>
                <a:latin typeface="Times New Roman" panose="02020603050405020304" pitchFamily="18" charset="0"/>
                <a:cs typeface="Times New Roman" panose="02020603050405020304" pitchFamily="18" charset="0"/>
              </a:rPr>
              <a:t> 5 </a:t>
            </a:r>
            <a:r>
              <a:rPr lang="en-US" altLang="en-US" sz="2800" err="1">
                <a:solidFill>
                  <a:srgbClr val="002060"/>
                </a:solidFill>
                <a:latin typeface="Times New Roman" panose="02020603050405020304" pitchFamily="18" charset="0"/>
                <a:cs typeface="Times New Roman" panose="02020603050405020304" pitchFamily="18" charset="0"/>
              </a:rPr>
              <a:t>thành</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phần</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sau</a:t>
            </a:r>
            <a:r>
              <a:rPr lang="en-US" altLang="en-US" sz="2800">
                <a:solidFill>
                  <a:srgbClr val="002060"/>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7284" y="2916851"/>
            <a:ext cx="9154062" cy="394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p:cNvSpPr txBox="1">
            <a:spLocks noChangeArrowheads="1"/>
          </p:cNvSpPr>
          <p:nvPr/>
        </p:nvSpPr>
        <p:spPr bwMode="auto">
          <a:xfrm>
            <a:off x="509452" y="808493"/>
            <a:ext cx="1148225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b="1" err="1">
                <a:latin typeface="Times New Roman" panose="02020603050405020304" pitchFamily="18" charset="0"/>
                <a:cs typeface="Times New Roman" panose="02020603050405020304" pitchFamily="18" charset="0"/>
              </a:rPr>
              <a:t>Chương</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trình</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môn</a:t>
            </a:r>
            <a:r>
              <a:rPr lang="en-US" altLang="en-US" sz="2400" b="1">
                <a:latin typeface="Times New Roman" panose="02020603050405020304" pitchFamily="18" charset="0"/>
                <a:cs typeface="Times New Roman" panose="02020603050405020304" pitchFamily="18" charset="0"/>
              </a:rPr>
              <a:t> Tin học </a:t>
            </a:r>
            <a:r>
              <a:rPr lang="en-US" altLang="en-US" sz="2400" b="1" err="1">
                <a:latin typeface="Times New Roman" panose="02020603050405020304" pitchFamily="18" charset="0"/>
                <a:cs typeface="Times New Roman" panose="02020603050405020304" pitchFamily="18" charset="0"/>
              </a:rPr>
              <a:t>trang</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bị</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cho</a:t>
            </a:r>
            <a:r>
              <a:rPr lang="en-US" altLang="en-US" sz="2400" b="1">
                <a:latin typeface="Times New Roman" panose="02020603050405020304" pitchFamily="18" charset="0"/>
                <a:cs typeface="Times New Roman" panose="02020603050405020304" pitchFamily="18" charset="0"/>
              </a:rPr>
              <a:t> học sinh </a:t>
            </a:r>
            <a:r>
              <a:rPr lang="en-US" altLang="en-US" sz="2400" b="1" err="1">
                <a:latin typeface="Times New Roman" panose="02020603050405020304" pitchFamily="18" charset="0"/>
                <a:cs typeface="Times New Roman" panose="02020603050405020304" pitchFamily="18" charset="0"/>
              </a:rPr>
              <a:t>hệ</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thống</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kiến</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thức</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cơ</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bản</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phổ</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thông</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của</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ba</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mạch</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kiến</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thức</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hoà</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quyện</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sau</a:t>
            </a:r>
            <a:r>
              <a:rPr lang="en-US" altLang="en-US" sz="2400" b="1">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đây</a:t>
            </a:r>
            <a:r>
              <a:rPr lang="en-US" altLang="en-US" sz="2400" b="1">
                <a:latin typeface="Times New Roman" panose="02020603050405020304" pitchFamily="18" charset="0"/>
                <a:cs typeface="Times New Roman" panose="02020603050405020304" pitchFamily="18" charset="0"/>
              </a:rPr>
              <a:t>:</a:t>
            </a:r>
          </a:p>
        </p:txBody>
      </p:sp>
      <p:sp>
        <p:nvSpPr>
          <p:cNvPr id="23555" name="TextBox 6"/>
          <p:cNvSpPr txBox="1">
            <a:spLocks noChangeArrowheads="1"/>
          </p:cNvSpPr>
          <p:nvPr/>
        </p:nvSpPr>
        <p:spPr bwMode="auto">
          <a:xfrm>
            <a:off x="287338" y="2044700"/>
            <a:ext cx="3886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en-US" altLang="en-US" sz="2400" b="1" err="1">
                <a:solidFill>
                  <a:srgbClr val="C00000"/>
                </a:solidFill>
                <a:latin typeface="Times New Roman" panose="02020603050405020304" pitchFamily="18" charset="0"/>
                <a:cs typeface="Times New Roman" panose="02020603050405020304" pitchFamily="18" charset="0"/>
              </a:rPr>
              <a:t>Khoa</a:t>
            </a:r>
            <a:r>
              <a:rPr lang="en-US" altLang="en-US" sz="2400" b="1">
                <a:solidFill>
                  <a:srgbClr val="C00000"/>
                </a:solidFill>
                <a:latin typeface="Times New Roman" panose="02020603050405020304" pitchFamily="18" charset="0"/>
                <a:cs typeface="Times New Roman" panose="02020603050405020304" pitchFamily="18" charset="0"/>
              </a:rPr>
              <a:t> học </a:t>
            </a:r>
            <a:r>
              <a:rPr lang="en-US" altLang="en-US" sz="2400" b="1" err="1">
                <a:solidFill>
                  <a:srgbClr val="C00000"/>
                </a:solidFill>
                <a:latin typeface="Times New Roman" panose="02020603050405020304" pitchFamily="18" charset="0"/>
                <a:cs typeface="Times New Roman" panose="02020603050405020304" pitchFamily="18" charset="0"/>
              </a:rPr>
              <a:t>máy</a:t>
            </a:r>
            <a:r>
              <a:rPr lang="en-US" altLang="en-US" sz="2400" b="1">
                <a:solidFill>
                  <a:srgbClr val="C00000"/>
                </a:solidFill>
                <a:latin typeface="Times New Roman" panose="02020603050405020304" pitchFamily="18" charset="0"/>
                <a:cs typeface="Times New Roman" panose="02020603050405020304" pitchFamily="18" charset="0"/>
              </a:rPr>
              <a:t> </a:t>
            </a:r>
            <a:r>
              <a:rPr lang="en-US" altLang="en-US" sz="2400" b="1" err="1">
                <a:solidFill>
                  <a:srgbClr val="C00000"/>
                </a:solidFill>
                <a:latin typeface="Times New Roman" panose="02020603050405020304" pitchFamily="18" charset="0"/>
                <a:cs typeface="Times New Roman" panose="02020603050405020304" pitchFamily="18" charset="0"/>
              </a:rPr>
              <a:t>tính</a:t>
            </a:r>
            <a:r>
              <a:rPr lang="en-US" altLang="en-US" sz="2400" b="1">
                <a:solidFill>
                  <a:srgbClr val="C00000"/>
                </a:solidFill>
                <a:latin typeface="Times New Roman" panose="02020603050405020304" pitchFamily="18" charset="0"/>
                <a:cs typeface="Times New Roman" panose="02020603050405020304" pitchFamily="18" charset="0"/>
              </a:rPr>
              <a:t> (CS) </a:t>
            </a:r>
            <a:r>
              <a:rPr lang="en-US" altLang="en-US" sz="2400" err="1">
                <a:latin typeface="Times New Roman" panose="02020603050405020304" pitchFamily="18" charset="0"/>
                <a:cs typeface="Times New Roman" panose="02020603050405020304" pitchFamily="18" charset="0"/>
              </a:rPr>
              <a:t>nhằm</a:t>
            </a:r>
            <a:r>
              <a:rPr lang="en-US" altLang="en-US" sz="2400" b="1">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giúp</a:t>
            </a:r>
            <a:r>
              <a:rPr lang="en-US" altLang="en-US" sz="2400">
                <a:latin typeface="Times New Roman" panose="02020603050405020304" pitchFamily="18" charset="0"/>
                <a:cs typeface="Times New Roman" panose="02020603050405020304" pitchFamily="18" charset="0"/>
              </a:rPr>
              <a:t> học sinh </a:t>
            </a:r>
            <a:r>
              <a:rPr lang="en-US" altLang="en-US" sz="2400" err="1">
                <a:latin typeface="Times New Roman" panose="02020603050405020304" pitchFamily="18" charset="0"/>
                <a:cs typeface="Times New Roman" panose="02020603050405020304" pitchFamily="18" charset="0"/>
              </a:rPr>
              <a:t>bước</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đầu</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hiểu</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biết</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các</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nguyên</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tắc</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cơ</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bản</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và</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thực</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hành</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của</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tư</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duy</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máy</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tính</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tạo</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cơ</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sở</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cho</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việc</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thiết</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kế</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và</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phát</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triển</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các</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hệ</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thống</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máy</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tính</a:t>
            </a:r>
            <a:r>
              <a:rPr lang="en-US" altLang="en-US" sz="2400">
                <a:latin typeface="Times New Roman" panose="02020603050405020304" pitchFamily="18" charset="0"/>
                <a:cs typeface="Times New Roman" panose="02020603050405020304" pitchFamily="18" charset="0"/>
              </a:rPr>
              <a:t>.</a:t>
            </a:r>
          </a:p>
          <a:p>
            <a:pPr algn="just"/>
            <a:endParaRPr lang="en-US" altLang="en-US" sz="2400">
              <a:latin typeface="Times New Roman" panose="02020603050405020304" pitchFamily="18" charset="0"/>
              <a:cs typeface="Times New Roman" panose="02020603050405020304" pitchFamily="18" charset="0"/>
            </a:endParaRPr>
          </a:p>
        </p:txBody>
      </p:sp>
      <p:sp>
        <p:nvSpPr>
          <p:cNvPr id="23556" name="TextBox 7"/>
          <p:cNvSpPr txBox="1">
            <a:spLocks noChangeArrowheads="1"/>
          </p:cNvSpPr>
          <p:nvPr/>
        </p:nvSpPr>
        <p:spPr bwMode="auto">
          <a:xfrm>
            <a:off x="8382000" y="2108200"/>
            <a:ext cx="3810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en-US" altLang="en-US" sz="2400" b="1" err="1">
                <a:solidFill>
                  <a:srgbClr val="92D050"/>
                </a:solidFill>
                <a:latin typeface="Times New Roman" panose="02020603050405020304" pitchFamily="18" charset="0"/>
                <a:cs typeface="Times New Roman" panose="02020603050405020304" pitchFamily="18" charset="0"/>
              </a:rPr>
              <a:t>Công</a:t>
            </a:r>
            <a:r>
              <a:rPr lang="en-US" altLang="en-US" sz="2400" b="1">
                <a:solidFill>
                  <a:srgbClr val="92D050"/>
                </a:solidFill>
                <a:latin typeface="Times New Roman" panose="02020603050405020304" pitchFamily="18" charset="0"/>
                <a:cs typeface="Times New Roman" panose="02020603050405020304" pitchFamily="18" charset="0"/>
              </a:rPr>
              <a:t> </a:t>
            </a:r>
            <a:r>
              <a:rPr lang="en-US" altLang="en-US" sz="2400" b="1" err="1">
                <a:solidFill>
                  <a:srgbClr val="92D050"/>
                </a:solidFill>
                <a:latin typeface="Times New Roman" panose="02020603050405020304" pitchFamily="18" charset="0"/>
                <a:cs typeface="Times New Roman" panose="02020603050405020304" pitchFamily="18" charset="0"/>
              </a:rPr>
              <a:t>nghệ</a:t>
            </a:r>
            <a:r>
              <a:rPr lang="en-US" altLang="en-US" sz="2400" b="1">
                <a:solidFill>
                  <a:srgbClr val="92D050"/>
                </a:solidFill>
                <a:latin typeface="Times New Roman" panose="02020603050405020304" pitchFamily="18" charset="0"/>
                <a:cs typeface="Times New Roman" panose="02020603050405020304" pitchFamily="18" charset="0"/>
              </a:rPr>
              <a:t> </a:t>
            </a:r>
            <a:r>
              <a:rPr lang="en-US" altLang="en-US" sz="2400" b="1" err="1">
                <a:solidFill>
                  <a:srgbClr val="92D050"/>
                </a:solidFill>
                <a:latin typeface="Times New Roman" panose="02020603050405020304" pitchFamily="18" charset="0"/>
                <a:cs typeface="Times New Roman" panose="02020603050405020304" pitchFamily="18" charset="0"/>
              </a:rPr>
              <a:t>thông</a:t>
            </a:r>
            <a:r>
              <a:rPr lang="en-US" altLang="en-US" sz="2400" b="1">
                <a:solidFill>
                  <a:srgbClr val="92D050"/>
                </a:solidFill>
                <a:latin typeface="Times New Roman" panose="02020603050405020304" pitchFamily="18" charset="0"/>
                <a:cs typeface="Times New Roman" panose="02020603050405020304" pitchFamily="18" charset="0"/>
              </a:rPr>
              <a:t> tin </a:t>
            </a:r>
            <a:r>
              <a:rPr lang="en-US" altLang="en-US" sz="2400" b="1" err="1">
                <a:solidFill>
                  <a:srgbClr val="92D050"/>
                </a:solidFill>
                <a:latin typeface="Times New Roman" panose="02020603050405020304" pitchFamily="18" charset="0"/>
                <a:cs typeface="Times New Roman" panose="02020603050405020304" pitchFamily="18" charset="0"/>
              </a:rPr>
              <a:t>và</a:t>
            </a:r>
            <a:r>
              <a:rPr lang="en-US" altLang="en-US" sz="2400" b="1">
                <a:solidFill>
                  <a:srgbClr val="92D050"/>
                </a:solidFill>
                <a:latin typeface="Times New Roman" panose="02020603050405020304" pitchFamily="18" charset="0"/>
                <a:cs typeface="Times New Roman" panose="02020603050405020304" pitchFamily="18" charset="0"/>
              </a:rPr>
              <a:t> </a:t>
            </a:r>
            <a:r>
              <a:rPr lang="en-US" altLang="en-US" sz="2400" b="1" err="1">
                <a:solidFill>
                  <a:srgbClr val="92D050"/>
                </a:solidFill>
                <a:latin typeface="Times New Roman" panose="02020603050405020304" pitchFamily="18" charset="0"/>
                <a:cs typeface="Times New Roman" panose="02020603050405020304" pitchFamily="18" charset="0"/>
              </a:rPr>
              <a:t>truyền</a:t>
            </a:r>
            <a:r>
              <a:rPr lang="en-US" altLang="en-US" sz="2400" b="1">
                <a:solidFill>
                  <a:srgbClr val="92D050"/>
                </a:solidFill>
                <a:latin typeface="Times New Roman" panose="02020603050405020304" pitchFamily="18" charset="0"/>
                <a:cs typeface="Times New Roman" panose="02020603050405020304" pitchFamily="18" charset="0"/>
              </a:rPr>
              <a:t> </a:t>
            </a:r>
            <a:r>
              <a:rPr lang="en-US" altLang="en-US" sz="2400" b="1" err="1">
                <a:solidFill>
                  <a:srgbClr val="92D050"/>
                </a:solidFill>
                <a:latin typeface="Times New Roman" panose="02020603050405020304" pitchFamily="18" charset="0"/>
                <a:cs typeface="Times New Roman" panose="02020603050405020304" pitchFamily="18" charset="0"/>
              </a:rPr>
              <a:t>thông</a:t>
            </a:r>
            <a:r>
              <a:rPr lang="en-US" altLang="en-US" sz="2400" b="1">
                <a:solidFill>
                  <a:srgbClr val="92D050"/>
                </a:solidFill>
                <a:latin typeface="Times New Roman" panose="02020603050405020304" pitchFamily="18" charset="0"/>
                <a:cs typeface="Times New Roman" panose="02020603050405020304" pitchFamily="18" charset="0"/>
              </a:rPr>
              <a:t> (ICT)</a:t>
            </a:r>
            <a:endParaRPr lang="en-US" altLang="en-US" sz="2400">
              <a:solidFill>
                <a:srgbClr val="92D050"/>
              </a:solidFill>
              <a:latin typeface="Times New Roman" panose="02020603050405020304" pitchFamily="18" charset="0"/>
              <a:cs typeface="Times New Roman" panose="02020603050405020304" pitchFamily="18" charset="0"/>
            </a:endParaRPr>
          </a:p>
          <a:p>
            <a:pPr algn="just"/>
            <a:r>
              <a:rPr lang="en-US" altLang="en-US" sz="2400" err="1">
                <a:latin typeface="Times New Roman" panose="02020603050405020304" pitchFamily="18" charset="0"/>
                <a:cs typeface="Times New Roman" panose="02020603050405020304" pitchFamily="18" charset="0"/>
              </a:rPr>
              <a:t>nhằm</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giúp</a:t>
            </a:r>
            <a:r>
              <a:rPr lang="en-US" altLang="en-US" sz="2400">
                <a:latin typeface="Times New Roman" panose="02020603050405020304" pitchFamily="18" charset="0"/>
                <a:cs typeface="Times New Roman" panose="02020603050405020304" pitchFamily="18" charset="0"/>
              </a:rPr>
              <a:t> học sinh </a:t>
            </a:r>
            <a:r>
              <a:rPr lang="en-US" altLang="en-US" sz="2400" err="1">
                <a:latin typeface="Times New Roman" panose="02020603050405020304" pitchFamily="18" charset="0"/>
                <a:cs typeface="Times New Roman" panose="02020603050405020304" pitchFamily="18" charset="0"/>
              </a:rPr>
              <a:t>có</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khả</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năng</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sử</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dụng</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và</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áp</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dụng</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hệ</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thống</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máy</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tính</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giải</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quyết</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vấn</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đề</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thực</a:t>
            </a:r>
            <a:r>
              <a:rPr lang="en-US" altLang="en-US" sz="2400">
                <a:latin typeface="Times New Roman" panose="02020603050405020304" pitchFamily="18" charset="0"/>
                <a:cs typeface="Times New Roman" panose="02020603050405020304" pitchFamily="18" charset="0"/>
              </a:rPr>
              <a:t> </a:t>
            </a:r>
            <a:r>
              <a:rPr lang="en-US" altLang="en-US" sz="2400" err="1" smtClean="0">
                <a:latin typeface="Times New Roman" panose="02020603050405020304" pitchFamily="18" charset="0"/>
                <a:cs typeface="Times New Roman" panose="02020603050405020304" pitchFamily="18" charset="0"/>
              </a:rPr>
              <a:t>tế</a:t>
            </a:r>
            <a:r>
              <a:rPr lang="en-US" altLang="en-US" sz="2400">
                <a:latin typeface="Times New Roman" panose="02020603050405020304" pitchFamily="18" charset="0"/>
                <a:cs typeface="Times New Roman" panose="02020603050405020304" pitchFamily="18" charset="0"/>
              </a:rPr>
              <a:t> </a:t>
            </a:r>
            <a:r>
              <a:rPr lang="en-US" altLang="en-US" sz="2400" err="1" smtClean="0">
                <a:latin typeface="Times New Roman" panose="02020603050405020304" pitchFamily="18" charset="0"/>
                <a:cs typeface="Times New Roman" panose="02020603050405020304" pitchFamily="18" charset="0"/>
              </a:rPr>
              <a:t>một</a:t>
            </a:r>
            <a:r>
              <a:rPr lang="en-US" altLang="en-US" sz="2400" smtClean="0">
                <a:latin typeface="Times New Roman" panose="02020603050405020304" pitchFamily="18" charset="0"/>
                <a:cs typeface="Times New Roman" panose="02020603050405020304" pitchFamily="18" charset="0"/>
              </a:rPr>
              <a:t> </a:t>
            </a:r>
            <a:r>
              <a:rPr lang="en-US" altLang="en-US" sz="2400" err="1" smtClean="0">
                <a:latin typeface="Times New Roman" panose="02020603050405020304" pitchFamily="18" charset="0"/>
                <a:cs typeface="Times New Roman" panose="02020603050405020304" pitchFamily="18" charset="0"/>
              </a:rPr>
              <a:t>cách</a:t>
            </a:r>
            <a:r>
              <a:rPr lang="en-US" altLang="en-US" sz="2400" smtClean="0">
                <a:latin typeface="Times New Roman" panose="02020603050405020304" pitchFamily="18" charset="0"/>
                <a:cs typeface="Times New Roman" panose="02020603050405020304" pitchFamily="18" charset="0"/>
              </a:rPr>
              <a:t> </a:t>
            </a:r>
            <a:r>
              <a:rPr lang="en-US" altLang="en-US" sz="2400" err="1" smtClean="0">
                <a:latin typeface="Times New Roman" panose="02020603050405020304" pitchFamily="18" charset="0"/>
                <a:cs typeface="Times New Roman" panose="02020603050405020304" pitchFamily="18" charset="0"/>
              </a:rPr>
              <a:t>hiệu</a:t>
            </a:r>
            <a:r>
              <a:rPr lang="en-US" altLang="en-US" sz="2400" smtClean="0">
                <a:latin typeface="Times New Roman" panose="02020603050405020304" pitchFamily="18" charset="0"/>
                <a:cs typeface="Times New Roman" panose="02020603050405020304" pitchFamily="18" charset="0"/>
              </a:rPr>
              <a:t> </a:t>
            </a:r>
            <a:r>
              <a:rPr lang="en-US" altLang="en-US" sz="2400" err="1" smtClean="0">
                <a:latin typeface="Times New Roman" panose="02020603050405020304" pitchFamily="18" charset="0"/>
                <a:cs typeface="Times New Roman" panose="02020603050405020304" pitchFamily="18" charset="0"/>
              </a:rPr>
              <a:t>quả</a:t>
            </a:r>
            <a:r>
              <a:rPr lang="en-US" altLang="en-US" sz="2400" smtClean="0">
                <a:latin typeface="Times New Roman" panose="02020603050405020304" pitchFamily="18" charset="0"/>
                <a:cs typeface="Times New Roman" panose="02020603050405020304" pitchFamily="18" charset="0"/>
              </a:rPr>
              <a:t> </a:t>
            </a:r>
            <a:r>
              <a:rPr lang="en-US" altLang="en-US" sz="2400" err="1" smtClean="0">
                <a:latin typeface="Times New Roman" panose="02020603050405020304" pitchFamily="18" charset="0"/>
                <a:cs typeface="Times New Roman" panose="02020603050405020304" pitchFamily="18" charset="0"/>
              </a:rPr>
              <a:t>và</a:t>
            </a:r>
            <a:r>
              <a:rPr lang="en-US" altLang="en-US" sz="2400" smtClean="0">
                <a:latin typeface="Times New Roman" panose="02020603050405020304" pitchFamily="18" charset="0"/>
                <a:cs typeface="Times New Roman" panose="02020603050405020304" pitchFamily="18" charset="0"/>
              </a:rPr>
              <a:t> </a:t>
            </a:r>
            <a:r>
              <a:rPr lang="en-US" altLang="en-US" sz="2400" err="1" smtClean="0">
                <a:latin typeface="Times New Roman" panose="02020603050405020304" pitchFamily="18" charset="0"/>
                <a:cs typeface="Times New Roman" panose="02020603050405020304" pitchFamily="18" charset="0"/>
              </a:rPr>
              <a:t>sáng</a:t>
            </a:r>
            <a:r>
              <a:rPr lang="en-US" altLang="en-US" sz="2400" smtClean="0">
                <a:latin typeface="Times New Roman" panose="02020603050405020304" pitchFamily="18" charset="0"/>
                <a:cs typeface="Times New Roman" panose="02020603050405020304" pitchFamily="18" charset="0"/>
              </a:rPr>
              <a:t> </a:t>
            </a:r>
            <a:r>
              <a:rPr lang="en-US" altLang="en-US" sz="2400" err="1" smtClean="0">
                <a:latin typeface="Times New Roman" panose="02020603050405020304" pitchFamily="18" charset="0"/>
                <a:cs typeface="Times New Roman" panose="02020603050405020304" pitchFamily="18" charset="0"/>
              </a:rPr>
              <a:t>tạo</a:t>
            </a:r>
            <a:r>
              <a:rPr lang="en-US" altLang="en-US" sz="2400" smtClean="0">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a:p>
            <a:pPr algn="just"/>
            <a:endParaRPr lang="en-US" altLang="en-US" sz="2400">
              <a:latin typeface="Times New Roman" panose="02020603050405020304" pitchFamily="18" charset="0"/>
              <a:cs typeface="Times New Roman" panose="02020603050405020304" pitchFamily="18" charset="0"/>
            </a:endParaRPr>
          </a:p>
        </p:txBody>
      </p:sp>
      <p:sp>
        <p:nvSpPr>
          <p:cNvPr id="23557" name="TextBox 9"/>
          <p:cNvSpPr txBox="1">
            <a:spLocks noChangeArrowheads="1"/>
          </p:cNvSpPr>
          <p:nvPr/>
        </p:nvSpPr>
        <p:spPr bwMode="auto">
          <a:xfrm>
            <a:off x="1108075" y="4953000"/>
            <a:ext cx="1013904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en-US" altLang="en-US" sz="2400" b="1">
                <a:solidFill>
                  <a:srgbClr val="00B0F0"/>
                </a:solidFill>
                <a:latin typeface="Times New Roman" panose="02020603050405020304" pitchFamily="18" charset="0"/>
                <a:cs typeface="Times New Roman" panose="02020603050405020304" pitchFamily="18" charset="0"/>
              </a:rPr>
              <a:t>Học </a:t>
            </a:r>
            <a:r>
              <a:rPr lang="en-US" altLang="en-US" sz="2400" b="1" err="1">
                <a:solidFill>
                  <a:srgbClr val="00B0F0"/>
                </a:solidFill>
                <a:latin typeface="Times New Roman" panose="02020603050405020304" pitchFamily="18" charset="0"/>
                <a:cs typeface="Times New Roman" panose="02020603050405020304" pitchFamily="18" charset="0"/>
              </a:rPr>
              <a:t>vấn</a:t>
            </a:r>
            <a:r>
              <a:rPr lang="en-US" altLang="en-US" sz="2400" b="1">
                <a:solidFill>
                  <a:srgbClr val="00B0F0"/>
                </a:solidFill>
                <a:latin typeface="Times New Roman" panose="02020603050405020304" pitchFamily="18" charset="0"/>
                <a:cs typeface="Times New Roman" panose="02020603050405020304" pitchFamily="18" charset="0"/>
              </a:rPr>
              <a:t> </a:t>
            </a:r>
            <a:r>
              <a:rPr lang="en-US" altLang="en-US" sz="2400" b="1" err="1">
                <a:solidFill>
                  <a:srgbClr val="00B0F0"/>
                </a:solidFill>
                <a:latin typeface="Times New Roman" panose="02020603050405020304" pitchFamily="18" charset="0"/>
                <a:cs typeface="Times New Roman" panose="02020603050405020304" pitchFamily="18" charset="0"/>
              </a:rPr>
              <a:t>số</a:t>
            </a:r>
            <a:r>
              <a:rPr lang="en-US" altLang="en-US" sz="2400" b="1">
                <a:solidFill>
                  <a:srgbClr val="00B0F0"/>
                </a:solidFill>
                <a:latin typeface="Times New Roman" panose="02020603050405020304" pitchFamily="18" charset="0"/>
                <a:cs typeface="Times New Roman" panose="02020603050405020304" pitchFamily="18" charset="0"/>
              </a:rPr>
              <a:t> </a:t>
            </a:r>
            <a:r>
              <a:rPr lang="en-US" altLang="en-US" sz="2400" b="1" err="1">
                <a:solidFill>
                  <a:srgbClr val="00B0F0"/>
                </a:solidFill>
                <a:latin typeface="Times New Roman" panose="02020603050405020304" pitchFamily="18" charset="0"/>
                <a:cs typeface="Times New Roman" panose="02020603050405020304" pitchFamily="18" charset="0"/>
              </a:rPr>
              <a:t>hoá</a:t>
            </a:r>
            <a:r>
              <a:rPr lang="en-US" altLang="en-US" sz="2400" b="1">
                <a:solidFill>
                  <a:srgbClr val="00B0F0"/>
                </a:solidFill>
                <a:latin typeface="Times New Roman" panose="02020603050405020304" pitchFamily="18" charset="0"/>
                <a:cs typeface="Times New Roman" panose="02020603050405020304" pitchFamily="18" charset="0"/>
              </a:rPr>
              <a:t> </a:t>
            </a:r>
            <a:r>
              <a:rPr lang="en-US" altLang="en-US" sz="2400" b="1" err="1">
                <a:solidFill>
                  <a:srgbClr val="00B0F0"/>
                </a:solidFill>
                <a:latin typeface="Times New Roman" panose="02020603050405020304" pitchFamily="18" charset="0"/>
                <a:cs typeface="Times New Roman" panose="02020603050405020304" pitchFamily="18" charset="0"/>
              </a:rPr>
              <a:t>phổ</a:t>
            </a:r>
            <a:r>
              <a:rPr lang="en-US" altLang="en-US" sz="2400" b="1">
                <a:solidFill>
                  <a:srgbClr val="00B0F0"/>
                </a:solidFill>
                <a:latin typeface="Times New Roman" panose="02020603050405020304" pitchFamily="18" charset="0"/>
                <a:cs typeface="Times New Roman" panose="02020603050405020304" pitchFamily="18" charset="0"/>
              </a:rPr>
              <a:t> </a:t>
            </a:r>
            <a:r>
              <a:rPr lang="en-US" altLang="en-US" sz="2400" b="1" err="1">
                <a:solidFill>
                  <a:srgbClr val="00B0F0"/>
                </a:solidFill>
                <a:latin typeface="Times New Roman" panose="02020603050405020304" pitchFamily="18" charset="0"/>
                <a:cs typeface="Times New Roman" panose="02020603050405020304" pitchFamily="18" charset="0"/>
              </a:rPr>
              <a:t>thông</a:t>
            </a:r>
            <a:r>
              <a:rPr lang="en-US" altLang="en-US" sz="2400" b="1">
                <a:solidFill>
                  <a:srgbClr val="00B0F0"/>
                </a:solidFill>
                <a:latin typeface="Times New Roman" panose="02020603050405020304" pitchFamily="18" charset="0"/>
                <a:cs typeface="Times New Roman" panose="02020603050405020304" pitchFamily="18" charset="0"/>
              </a:rPr>
              <a:t> (DL) </a:t>
            </a:r>
            <a:r>
              <a:rPr lang="en-US" altLang="en-US" sz="2400" err="1">
                <a:latin typeface="Times New Roman" panose="02020603050405020304" pitchFamily="18" charset="0"/>
                <a:cs typeface="Times New Roman" panose="02020603050405020304" pitchFamily="18" charset="0"/>
              </a:rPr>
              <a:t>nhằm</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giúp</a:t>
            </a:r>
            <a:r>
              <a:rPr lang="en-US" altLang="en-US" sz="2400">
                <a:latin typeface="Times New Roman" panose="02020603050405020304" pitchFamily="18" charset="0"/>
                <a:cs typeface="Times New Roman" panose="02020603050405020304" pitchFamily="18" charset="0"/>
              </a:rPr>
              <a:t> học sinh </a:t>
            </a:r>
            <a:r>
              <a:rPr lang="en-US" altLang="en-US" sz="2400" err="1">
                <a:latin typeface="Times New Roman" panose="02020603050405020304" pitchFamily="18" charset="0"/>
                <a:cs typeface="Times New Roman" panose="02020603050405020304" pitchFamily="18" charset="0"/>
              </a:rPr>
              <a:t>có</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khả</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năng</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hoà</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nhập</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và</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thích</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ứng</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với</a:t>
            </a:r>
            <a:r>
              <a:rPr lang="en-US" altLang="en-US" sz="2400" b="1">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xã</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hội</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hiện</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đại</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sử</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dụng</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được</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các</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thiết</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bị</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số</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và</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phần</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mềm</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cơ</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bản</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thông</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dụng</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một</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cách</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có</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đạo</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đức</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văn</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hoá</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và</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tôn</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trọng</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pháp</a:t>
            </a:r>
            <a:r>
              <a:rPr lang="en-US" altLang="en-US" sz="240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luật</a:t>
            </a:r>
            <a:r>
              <a:rPr lang="en-US" altLang="en-US" sz="2400">
                <a:latin typeface="Times New Roman" panose="02020603050405020304" pitchFamily="18" charset="0"/>
                <a:cs typeface="Times New Roman" panose="02020603050405020304" pitchFamily="18" charset="0"/>
              </a:rPr>
              <a:t>.</a:t>
            </a:r>
          </a:p>
          <a:p>
            <a:pPr algn="just"/>
            <a:endParaRPr lang="en-US" altLang="en-US" sz="2400">
              <a:latin typeface="Times New Roman" panose="02020603050405020304" pitchFamily="18" charset="0"/>
              <a:cs typeface="Times New Roman" panose="02020603050405020304" pitchFamily="18" charset="0"/>
            </a:endParaRPr>
          </a:p>
        </p:txBody>
      </p:sp>
      <p:sp>
        <p:nvSpPr>
          <p:cNvPr id="23558" name="TextBox 10"/>
          <p:cNvSpPr txBox="1">
            <a:spLocks noChangeArrowheads="1"/>
          </p:cNvSpPr>
          <p:nvPr/>
        </p:nvSpPr>
        <p:spPr bwMode="auto">
          <a:xfrm>
            <a:off x="306930" y="15875"/>
            <a:ext cx="1178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4000" b="1" smtClean="0">
                <a:solidFill>
                  <a:srgbClr val="0070C0"/>
                </a:solidFill>
                <a:latin typeface="Times New Roman" panose="02020603050405020304" pitchFamily="18" charset="0"/>
                <a:cs typeface="Times New Roman" panose="02020603050405020304" pitchFamily="18" charset="0"/>
              </a:rPr>
              <a:t>CẤU </a:t>
            </a:r>
            <a:r>
              <a:rPr lang="en-US" altLang="en-US" sz="4000" b="1">
                <a:solidFill>
                  <a:srgbClr val="0070C0"/>
                </a:solidFill>
                <a:latin typeface="Times New Roman" panose="02020603050405020304" pitchFamily="18" charset="0"/>
                <a:cs typeface="Times New Roman" panose="02020603050405020304" pitchFamily="18" charset="0"/>
              </a:rPr>
              <a:t>TRÚC NỘI DUNG KHÁI QUÁT MÔN HỌC</a:t>
            </a:r>
          </a:p>
        </p:txBody>
      </p:sp>
      <p:pic>
        <p:nvPicPr>
          <p:cNvPr id="235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395" y="1616075"/>
            <a:ext cx="3990748"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358537" y="351019"/>
            <a:ext cx="95358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4000" b="1">
                <a:solidFill>
                  <a:srgbClr val="0070C0"/>
                </a:solidFill>
                <a:latin typeface="Times New Roman" panose="02020603050405020304" pitchFamily="18" charset="0"/>
                <a:cs typeface="Times New Roman" panose="02020603050405020304" pitchFamily="18" charset="0"/>
              </a:rPr>
              <a:t>3</a:t>
            </a:r>
            <a:r>
              <a:rPr lang="en-US" altLang="en-US" sz="4000" b="1" smtClean="0">
                <a:solidFill>
                  <a:srgbClr val="0070C0"/>
                </a:solidFill>
                <a:latin typeface="Times New Roman" panose="02020603050405020304" pitchFamily="18" charset="0"/>
                <a:cs typeface="Times New Roman" panose="02020603050405020304" pitchFamily="18" charset="0"/>
              </a:rPr>
              <a:t>. </a:t>
            </a:r>
            <a:r>
              <a:rPr lang="en-US" altLang="en-US" sz="4000" b="1">
                <a:solidFill>
                  <a:srgbClr val="0070C0"/>
                </a:solidFill>
                <a:latin typeface="Times New Roman" panose="02020603050405020304" pitchFamily="18" charset="0"/>
                <a:cs typeface="Times New Roman" panose="02020603050405020304" pitchFamily="18" charset="0"/>
              </a:rPr>
              <a:t>MỤC </a:t>
            </a:r>
            <a:r>
              <a:rPr lang="en-US" altLang="en-US" sz="4000" b="1" smtClean="0">
                <a:solidFill>
                  <a:srgbClr val="0070C0"/>
                </a:solidFill>
                <a:latin typeface="Times New Roman" panose="02020603050405020304" pitchFamily="18" charset="0"/>
                <a:cs typeface="Times New Roman" panose="02020603050405020304" pitchFamily="18" charset="0"/>
              </a:rPr>
              <a:t>TIÊU CẤP TRUNG HỌC CƠ SỞ</a:t>
            </a:r>
            <a:endParaRPr lang="en-US" altLang="en-US" sz="4000" b="1">
              <a:solidFill>
                <a:srgbClr val="0070C0"/>
              </a:solidFill>
              <a:latin typeface="Times New Roman" panose="02020603050405020304" pitchFamily="18" charset="0"/>
              <a:cs typeface="Times New Roman" panose="02020603050405020304" pitchFamily="18" charset="0"/>
            </a:endParaRPr>
          </a:p>
        </p:txBody>
      </p:sp>
      <p:sp>
        <p:nvSpPr>
          <p:cNvPr id="21507" name="TextBox 4"/>
          <p:cNvSpPr txBox="1">
            <a:spLocks noChangeArrowheads="1"/>
          </p:cNvSpPr>
          <p:nvPr/>
        </p:nvSpPr>
        <p:spPr bwMode="auto">
          <a:xfrm>
            <a:off x="462280" y="1389698"/>
            <a:ext cx="113284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36600" indent="-736600">
              <a:tabLst>
                <a:tab pos="573088" algn="l"/>
              </a:tabLst>
              <a:defRPr>
                <a:solidFill>
                  <a:schemeClr val="tx1"/>
                </a:solidFill>
                <a:latin typeface="Century Gothic" panose="020B0502020202020204" pitchFamily="34" charset="0"/>
              </a:defRPr>
            </a:lvl1pPr>
            <a:lvl2pPr marL="742950" indent="-285750">
              <a:tabLst>
                <a:tab pos="573088" algn="l"/>
              </a:tabLst>
              <a:defRPr>
                <a:solidFill>
                  <a:schemeClr val="tx1"/>
                </a:solidFill>
                <a:latin typeface="Century Gothic" panose="020B0502020202020204" pitchFamily="34" charset="0"/>
              </a:defRPr>
            </a:lvl2pPr>
            <a:lvl3pPr marL="1143000" indent="-228600">
              <a:tabLst>
                <a:tab pos="573088" algn="l"/>
              </a:tabLst>
              <a:defRPr>
                <a:solidFill>
                  <a:schemeClr val="tx1"/>
                </a:solidFill>
                <a:latin typeface="Century Gothic" panose="020B0502020202020204" pitchFamily="34" charset="0"/>
              </a:defRPr>
            </a:lvl3pPr>
            <a:lvl4pPr marL="1600200" indent="-228600">
              <a:tabLst>
                <a:tab pos="573088" algn="l"/>
              </a:tabLst>
              <a:defRPr>
                <a:solidFill>
                  <a:schemeClr val="tx1"/>
                </a:solidFill>
                <a:latin typeface="Century Gothic" panose="020B0502020202020204" pitchFamily="34" charset="0"/>
              </a:defRPr>
            </a:lvl4pPr>
            <a:lvl5pPr marL="2057400" indent="-228600">
              <a:tabLst>
                <a:tab pos="573088" algn="l"/>
              </a:tabLst>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tabLst>
                <a:tab pos="573088" algn="l"/>
              </a:tabLs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tabLst>
                <a:tab pos="573088" algn="l"/>
              </a:tabLs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tabLst>
                <a:tab pos="573088" algn="l"/>
              </a:tabLs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tabLst>
                <a:tab pos="573088" algn="l"/>
              </a:tabLst>
              <a:defRPr>
                <a:solidFill>
                  <a:schemeClr val="tx1"/>
                </a:solidFill>
                <a:latin typeface="Century Gothic" panose="020B0502020202020204" pitchFamily="34" charset="0"/>
              </a:defRPr>
            </a:lvl9pPr>
          </a:lstStyle>
          <a:p>
            <a:pPr algn="just">
              <a:spcBef>
                <a:spcPts val="1200"/>
              </a:spcBef>
              <a:buFont typeface="Wingdings" panose="05000000000000000000" pitchFamily="2" charset="2"/>
              <a:buChar char="v"/>
            </a:pPr>
            <a:r>
              <a:rPr lang="en-US" altLang="en-US" sz="3200" dirty="0" err="1" smtClean="0">
                <a:solidFill>
                  <a:srgbClr val="002060"/>
                </a:solidFill>
                <a:latin typeface="Times New Roman" panose="02020603050405020304" pitchFamily="18" charset="0"/>
                <a:cs typeface="Times New Roman" panose="02020603050405020304" pitchFamily="18" charset="0"/>
              </a:rPr>
              <a:t>Giúp</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học</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sinh</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phát</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triển</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tư</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duy</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và</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khả</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năng</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giải</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quyết</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vấn</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đề</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biết</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chọn</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dữ</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liệu</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và</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thông</a:t>
            </a:r>
            <a:r>
              <a:rPr lang="en-US" altLang="en-US" sz="3200" dirty="0" smtClean="0">
                <a:solidFill>
                  <a:srgbClr val="002060"/>
                </a:solidFill>
                <a:latin typeface="Times New Roman" panose="02020603050405020304" pitchFamily="18" charset="0"/>
                <a:cs typeface="Times New Roman" panose="02020603050405020304" pitchFamily="18" charset="0"/>
              </a:rPr>
              <a:t> tin </a:t>
            </a:r>
            <a:r>
              <a:rPr lang="en-US" altLang="en-US" sz="3200" dirty="0" err="1" smtClean="0">
                <a:solidFill>
                  <a:srgbClr val="002060"/>
                </a:solidFill>
                <a:latin typeface="Times New Roman" panose="02020603050405020304" pitchFamily="18" charset="0"/>
                <a:cs typeface="Times New Roman" panose="02020603050405020304" pitchFamily="18" charset="0"/>
              </a:rPr>
              <a:t>phù</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hợp</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hữu</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ích</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biết</a:t>
            </a:r>
            <a:r>
              <a:rPr lang="en-US" altLang="en-US" sz="3200" dirty="0" smtClean="0">
                <a:solidFill>
                  <a:srgbClr val="002060"/>
                </a:solidFill>
                <a:latin typeface="Times New Roman" panose="02020603050405020304" pitchFamily="18" charset="0"/>
                <a:cs typeface="Times New Roman" panose="02020603050405020304" pitchFamily="18" charset="0"/>
              </a:rPr>
              <a:t> chia </a:t>
            </a:r>
            <a:r>
              <a:rPr lang="en-US" altLang="en-US" sz="3200" dirty="0" err="1" smtClean="0">
                <a:solidFill>
                  <a:srgbClr val="002060"/>
                </a:solidFill>
                <a:latin typeface="Times New Roman" panose="02020603050405020304" pitchFamily="18" charset="0"/>
                <a:cs typeface="Times New Roman" panose="02020603050405020304" pitchFamily="18" charset="0"/>
              </a:rPr>
              <a:t>một</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vấn</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đề</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lớn</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thành</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những</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nhiệm</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vụ</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nhỏ</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hơn</a:t>
            </a:r>
            <a:r>
              <a:rPr lang="en-US" altLang="en-US" sz="3200" dirty="0" smtClean="0">
                <a:solidFill>
                  <a:srgbClr val="002060"/>
                </a:solidFill>
                <a:latin typeface="Times New Roman" panose="02020603050405020304" pitchFamily="18" charset="0"/>
                <a:cs typeface="Times New Roman" panose="02020603050405020304" pitchFamily="18" charset="0"/>
              </a:rPr>
              <a:t>.</a:t>
            </a:r>
          </a:p>
          <a:p>
            <a:pPr algn="just">
              <a:spcBef>
                <a:spcPts val="1200"/>
              </a:spcBef>
              <a:buFont typeface="Wingdings" panose="05000000000000000000" pitchFamily="2" charset="2"/>
              <a:buChar char="v"/>
            </a:pPr>
            <a:r>
              <a:rPr lang="en-US" altLang="en-US" sz="3200" dirty="0" err="1" smtClean="0">
                <a:solidFill>
                  <a:srgbClr val="002060"/>
                </a:solidFill>
                <a:latin typeface="Times New Roman" panose="02020603050405020304" pitchFamily="18" charset="0"/>
                <a:cs typeface="Times New Roman" panose="02020603050405020304" pitchFamily="18" charset="0"/>
              </a:rPr>
              <a:t>Giúp</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học</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sinh</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có</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khả</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năng</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sử</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dụng</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các</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phương</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tiện</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thiết</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bị</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và</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phần</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mềm</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biết</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tổ</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chức</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lưu</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trữ</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khai</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thác</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nguồn</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tài</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nguyên</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đa</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phương</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tiện</a:t>
            </a:r>
            <a:r>
              <a:rPr lang="en-US" altLang="en-US" sz="3200" dirty="0" smtClean="0">
                <a:solidFill>
                  <a:srgbClr val="002060"/>
                </a:solidFill>
                <a:latin typeface="Times New Roman" panose="02020603050405020304" pitchFamily="18" charset="0"/>
                <a:cs typeface="Times New Roman" panose="02020603050405020304" pitchFamily="18" charset="0"/>
              </a:rPr>
              <a:t>.</a:t>
            </a:r>
          </a:p>
          <a:p>
            <a:pPr algn="just">
              <a:spcBef>
                <a:spcPts val="1200"/>
              </a:spcBef>
              <a:buFont typeface="Wingdings" panose="05000000000000000000" pitchFamily="2" charset="2"/>
              <a:buChar char="v"/>
            </a:pPr>
            <a:r>
              <a:rPr lang="en-US" altLang="en-US" sz="3200" dirty="0" err="1" smtClean="0">
                <a:solidFill>
                  <a:srgbClr val="002060"/>
                </a:solidFill>
                <a:latin typeface="Times New Roman" panose="02020603050405020304" pitchFamily="18" charset="0"/>
                <a:cs typeface="Times New Roman" panose="02020603050405020304" pitchFamily="18" charset="0"/>
              </a:rPr>
              <a:t>Giúp</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học</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sinh</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quen</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thuộc</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với</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dịch</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vụ</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số</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và</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phần</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mềm</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thông</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dụng</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để</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phục</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vụ</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cuộc</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sống</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học</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và</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tự</a:t>
            </a:r>
            <a:r>
              <a:rPr lang="en-US" altLang="en-US" sz="3200" dirty="0" smtClean="0">
                <a:solidFill>
                  <a:srgbClr val="002060"/>
                </a:solidFill>
                <a:latin typeface="Times New Roman" panose="02020603050405020304" pitchFamily="18" charset="0"/>
                <a:cs typeface="Times New Roman" panose="02020603050405020304" pitchFamily="18" charset="0"/>
              </a:rPr>
              <a:t> </a:t>
            </a:r>
            <a:r>
              <a:rPr lang="en-US" altLang="en-US" sz="3200" dirty="0" err="1" smtClean="0">
                <a:solidFill>
                  <a:srgbClr val="002060"/>
                </a:solidFill>
                <a:latin typeface="Times New Roman" panose="02020603050405020304" pitchFamily="18" charset="0"/>
                <a:cs typeface="Times New Roman" panose="02020603050405020304" pitchFamily="18" charset="0"/>
              </a:rPr>
              <a:t>học</a:t>
            </a:r>
            <a:r>
              <a:rPr lang="en-US" altLang="en-US" sz="3200" dirty="0" smtClean="0">
                <a:solidFill>
                  <a:srgbClr val="002060"/>
                </a:solidFill>
                <a:latin typeface="Times New Roman" panose="02020603050405020304" pitchFamily="18" charset="0"/>
                <a:cs typeface="Times New Roman" panose="02020603050405020304" pitchFamily="18" charset="0"/>
              </a:rPr>
              <a:t>.</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393758"/>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019" t="13483" r="51372" b="16696"/>
          <a:stretch/>
        </p:blipFill>
        <p:spPr>
          <a:xfrm>
            <a:off x="0" y="15630"/>
            <a:ext cx="4812406" cy="6842370"/>
          </a:xfrm>
          <a:prstGeom prst="rect">
            <a:avLst/>
          </a:prstGeom>
        </p:spPr>
      </p:pic>
      <p:sp>
        <p:nvSpPr>
          <p:cNvPr id="5" name="TextBox 4"/>
          <p:cNvSpPr txBox="1"/>
          <p:nvPr/>
        </p:nvSpPr>
        <p:spPr>
          <a:xfrm>
            <a:off x="5512158" y="566670"/>
            <a:ext cx="5859887" cy="5262979"/>
          </a:xfrm>
          <a:prstGeom prst="rect">
            <a:avLst/>
          </a:prstGeom>
          <a:noFill/>
        </p:spPr>
        <p:txBody>
          <a:bodyPr wrap="square" rtlCol="0">
            <a:spAutoFit/>
          </a:bodyPr>
          <a:lstStyle/>
          <a:p>
            <a:pPr algn="just"/>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1188/QĐ-UBND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06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2021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Ủy</a:t>
            </a:r>
            <a:r>
              <a:rPr lang="en-US" sz="2400" dirty="0" smtClean="0">
                <a:latin typeface="Times New Roman" pitchFamily="18" charset="0"/>
                <a:cs typeface="Times New Roman" pitchFamily="18" charset="0"/>
              </a:rPr>
              <a:t> ban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Minh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duyệt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6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sung </a:t>
            </a:r>
            <a:r>
              <a:rPr lang="en-US" sz="2400" dirty="0" err="1" smtClean="0">
                <a:latin typeface="Times New Roman" pitchFamily="18" charset="0"/>
                <a:cs typeface="Times New Roman" pitchFamily="18" charset="0"/>
              </a:rPr>
              <a:t>danh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2021-2022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Minh,</a:t>
            </a:r>
          </a:p>
          <a:p>
            <a:pPr algn="just"/>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Môn</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6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khoa</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Diều</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xuất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Phạm</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Nguyễn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Phạm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Nguyễn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Lộc</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Nguyễn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621937" y="192270"/>
            <a:ext cx="11182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4000" b="1" smtClean="0">
                <a:solidFill>
                  <a:srgbClr val="0070C0"/>
                </a:solidFill>
                <a:latin typeface="Times New Roman" panose="02020603050405020304" pitchFamily="18" charset="0"/>
                <a:cs typeface="Times New Roman" panose="02020603050405020304" pitchFamily="18" charset="0"/>
              </a:rPr>
              <a:t>4. NỘI DUNG GIÁO DỤC LỚP 6</a:t>
            </a:r>
            <a:endParaRPr lang="en-US" altLang="en-US" sz="4000" b="1">
              <a:solidFill>
                <a:srgbClr val="F1600F"/>
              </a:solidFill>
              <a:latin typeface="Times New Roman" panose="02020603050405020304" pitchFamily="18" charset="0"/>
              <a:cs typeface="Times New Roman" panose="02020603050405020304" pitchFamily="18" charset="0"/>
            </a:endParaRPr>
          </a:p>
          <a:p>
            <a:pPr algn="ctr"/>
            <a:endParaRPr lang="en-US" altLang="en-US" sz="2000" b="1" i="1">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553099" y="977100"/>
            <a:ext cx="5133702" cy="830997"/>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HK1: 18 tuần x 1 tiết/tuần = 18 tiết</a:t>
            </a:r>
          </a:p>
          <a:p>
            <a:r>
              <a:rPr lang="en-US" sz="2400" smtClean="0">
                <a:latin typeface="Times New Roman" panose="02020603050405020304" pitchFamily="18" charset="0"/>
                <a:cs typeface="Times New Roman" panose="02020603050405020304" pitchFamily="18" charset="0"/>
              </a:rPr>
              <a:t>HK2: 17 tuần x 1 tiết/tuần = 17 tiết</a:t>
            </a:r>
          </a:p>
        </p:txBody>
      </p:sp>
      <p:graphicFrame>
        <p:nvGraphicFramePr>
          <p:cNvPr id="3" name="Table 2"/>
          <p:cNvGraphicFramePr>
            <a:graphicFrameLocks noGrp="1"/>
          </p:cNvGraphicFramePr>
          <p:nvPr>
            <p:extLst>
              <p:ext uri="{D42A27DB-BD31-4B8C-83A1-F6EECF244321}">
                <p14:modId xmlns:p14="http://schemas.microsoft.com/office/powerpoint/2010/main" val="345581321"/>
              </p:ext>
            </p:extLst>
          </p:nvPr>
        </p:nvGraphicFramePr>
        <p:xfrm>
          <a:off x="621937" y="2443960"/>
          <a:ext cx="10897326" cy="3474720"/>
        </p:xfrm>
        <a:graphic>
          <a:graphicData uri="http://schemas.openxmlformats.org/drawingml/2006/table">
            <a:tbl>
              <a:tblPr firstRow="1" bandRow="1">
                <a:tableStyleId>{5940675A-B579-460E-94D1-54222C63F5DA}</a:tableStyleId>
              </a:tblPr>
              <a:tblGrid>
                <a:gridCol w="5448663">
                  <a:extLst>
                    <a:ext uri="{9D8B030D-6E8A-4147-A177-3AD203B41FA5}">
                      <a16:colId xmlns:a16="http://schemas.microsoft.com/office/drawing/2014/main" xmlns="" val="2237764190"/>
                    </a:ext>
                  </a:extLst>
                </a:gridCol>
                <a:gridCol w="5448663">
                  <a:extLst>
                    <a:ext uri="{9D8B030D-6E8A-4147-A177-3AD203B41FA5}">
                      <a16:colId xmlns:a16="http://schemas.microsoft.com/office/drawing/2014/main" xmlns="" val="3216486047"/>
                    </a:ext>
                  </a:extLst>
                </a:gridCol>
              </a:tblGrid>
              <a:tr h="370840">
                <a:tc>
                  <a:txBody>
                    <a:bodyPr/>
                    <a:lstStyle/>
                    <a:p>
                      <a:pPr algn="ctr"/>
                      <a:r>
                        <a:rPr lang="en-US" sz="2400" b="1" smtClean="0">
                          <a:latin typeface="Times New Roman" panose="02020603050405020304" pitchFamily="18" charset="0"/>
                          <a:cs typeface="Times New Roman" panose="02020603050405020304" pitchFamily="18" charset="0"/>
                        </a:rPr>
                        <a:t>Chủ</a:t>
                      </a:r>
                      <a:r>
                        <a:rPr lang="en-US" sz="2400" b="1" baseline="0" smtClean="0">
                          <a:latin typeface="Times New Roman" panose="02020603050405020304" pitchFamily="18" charset="0"/>
                          <a:cs typeface="Times New Roman" panose="02020603050405020304" pitchFamily="18" charset="0"/>
                        </a:rPr>
                        <a:t> đề A: MÁY TÍNH VÀ CỘNG ĐỒNG</a:t>
                      </a:r>
                      <a:endParaRPr lang="en-US" sz="2400" b="1">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ctr"/>
                      <a:r>
                        <a:rPr lang="en-US" sz="2400" b="1" smtClean="0">
                          <a:latin typeface="Times New Roman" panose="02020603050405020304" pitchFamily="18" charset="0"/>
                          <a:cs typeface="Times New Roman" panose="02020603050405020304" pitchFamily="18" charset="0"/>
                        </a:rPr>
                        <a:t>Chủ</a:t>
                      </a:r>
                      <a:r>
                        <a:rPr lang="en-US" sz="2400" b="1" baseline="0" smtClean="0">
                          <a:latin typeface="Times New Roman" panose="02020603050405020304" pitchFamily="18" charset="0"/>
                          <a:cs typeface="Times New Roman" panose="02020603050405020304" pitchFamily="18" charset="0"/>
                        </a:rPr>
                        <a:t> đề B: MẠNG MÁY TÍNH VÀ INTERNET</a:t>
                      </a:r>
                      <a:endParaRPr lang="en-US" sz="2400" b="1">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xmlns="" val="2143292568"/>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1: Thông tin – Thu nhận và xử lí thông tin</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1: Khái niệm và lợi ích của mạng máy tính</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69536957"/>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2: Lưu trữ và trao đổi thông tin</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2: Các thành phần của mạng máy tính</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26868320"/>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3: Máy tính trong hoạt động thông tin</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3: Mạng có dây và mạng không dây</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1457683"/>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4: Biểu diễn văn bản trong máy tính</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4: </a:t>
                      </a:r>
                      <a:r>
                        <a:rPr lang="en-US" sz="2400" baseline="0" dirty="0" err="1" smtClean="0">
                          <a:latin typeface="Times New Roman" panose="02020603050405020304" pitchFamily="18" charset="0"/>
                          <a:cs typeface="Times New Roman" panose="02020603050405020304" pitchFamily="18" charset="0"/>
                        </a:rPr>
                        <a:t>Thực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hành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về</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mạng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48496575"/>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5: Dữ liệu trong máy tính</a:t>
                      </a:r>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364200590"/>
                  </a:ext>
                </a:extLst>
              </a:tr>
            </a:tbl>
          </a:graphicData>
        </a:graphic>
      </p:graphicFrame>
      <p:pic>
        <p:nvPicPr>
          <p:cNvPr id="4" name="Picture 3"/>
          <p:cNvPicPr>
            <a:picLocks noChangeAspect="1"/>
          </p:cNvPicPr>
          <p:nvPr/>
        </p:nvPicPr>
        <p:blipFill rotWithShape="1">
          <a:blip r:embed="rId2"/>
          <a:srcRect l="21019" t="13483" r="51372" b="16696"/>
          <a:stretch/>
        </p:blipFill>
        <p:spPr>
          <a:xfrm>
            <a:off x="0" y="-1"/>
            <a:ext cx="1687132" cy="2398796"/>
          </a:xfrm>
          <a:prstGeom prst="rect">
            <a:avLst/>
          </a:prstGeom>
        </p:spPr>
      </p:pic>
    </p:spTree>
    <p:extLst>
      <p:ext uri="{BB962C8B-B14F-4D97-AF65-F5344CB8AC3E}">
        <p14:creationId xmlns:p14="http://schemas.microsoft.com/office/powerpoint/2010/main" val="3578394370"/>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5291424"/>
              </p:ext>
            </p:extLst>
          </p:nvPr>
        </p:nvGraphicFramePr>
        <p:xfrm>
          <a:off x="637176" y="745789"/>
          <a:ext cx="10871200" cy="4663440"/>
        </p:xfrm>
        <a:graphic>
          <a:graphicData uri="http://schemas.openxmlformats.org/drawingml/2006/table">
            <a:tbl>
              <a:tblPr firstRow="1" bandRow="1">
                <a:tableStyleId>{5940675A-B579-460E-94D1-54222C63F5DA}</a:tableStyleId>
              </a:tblPr>
              <a:tblGrid>
                <a:gridCol w="5435600">
                  <a:extLst>
                    <a:ext uri="{9D8B030D-6E8A-4147-A177-3AD203B41FA5}">
                      <a16:colId xmlns:a16="http://schemas.microsoft.com/office/drawing/2014/main" xmlns="" val="2237764190"/>
                    </a:ext>
                  </a:extLst>
                </a:gridCol>
                <a:gridCol w="5435600">
                  <a:extLst>
                    <a:ext uri="{9D8B030D-6E8A-4147-A177-3AD203B41FA5}">
                      <a16:colId xmlns:a16="http://schemas.microsoft.com/office/drawing/2014/main" xmlns="" val="3216486047"/>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latin typeface="Times New Roman" panose="02020603050405020304" pitchFamily="18" charset="0"/>
                          <a:cs typeface="Times New Roman" panose="02020603050405020304" pitchFamily="18" charset="0"/>
                        </a:rPr>
                        <a:t>Chủ</a:t>
                      </a:r>
                      <a:r>
                        <a:rPr lang="en-US" sz="2400" b="1" baseline="0" smtClean="0">
                          <a:latin typeface="Times New Roman" panose="02020603050405020304" pitchFamily="18" charset="0"/>
                          <a:cs typeface="Times New Roman" panose="02020603050405020304" pitchFamily="18" charset="0"/>
                        </a:rPr>
                        <a:t> đề C: TỔ CHỨC LƯU TRỮ, TÌM KIẾM VÀ TRAO ĐỔI THÔNG TIN</a:t>
                      </a:r>
                      <a:endParaRPr lang="en-US" sz="2400" b="1" smtClean="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ctr"/>
                      <a:r>
                        <a:rPr lang="en-US" sz="2400" b="1" smtClean="0">
                          <a:latin typeface="Times New Roman" panose="02020603050405020304" pitchFamily="18" charset="0"/>
                          <a:cs typeface="Times New Roman" panose="02020603050405020304" pitchFamily="18" charset="0"/>
                        </a:rPr>
                        <a:t>Chủ</a:t>
                      </a:r>
                      <a:r>
                        <a:rPr lang="en-US" sz="2400" b="1" baseline="0" smtClean="0">
                          <a:latin typeface="Times New Roman" panose="02020603050405020304" pitchFamily="18" charset="0"/>
                          <a:cs typeface="Times New Roman" panose="02020603050405020304" pitchFamily="18" charset="0"/>
                        </a:rPr>
                        <a:t> đề D: ĐẠO ĐỨC, PHÁP LUẬT VÀ VĂN HÓA TRONG MÔI TRƯỜNG SỐ</a:t>
                      </a:r>
                      <a:endParaRPr lang="en-US" sz="2400" b="1">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xmlns="" val="2143292568"/>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1: Thông tin trên web</a:t>
                      </a:r>
                      <a:endParaRPr lang="en-US" sz="2400">
                        <a:latin typeface="Times New Roman" panose="02020603050405020304" pitchFamily="18" charset="0"/>
                        <a:cs typeface="Times New Roman" panose="02020603050405020304" pitchFamily="18" charset="0"/>
                      </a:endParaRPr>
                    </a:p>
                  </a:txBody>
                  <a:tcPr anchor="ctr"/>
                </a:tc>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1: Mặt trái của Internet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69536957"/>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2: Truy cập thông tin trên Internet</a:t>
                      </a:r>
                      <a:endParaRPr lang="en-US" sz="2400">
                        <a:latin typeface="Times New Roman" panose="02020603050405020304" pitchFamily="18" charset="0"/>
                        <a:cs typeface="Times New Roman" panose="02020603050405020304" pitchFamily="18" charset="0"/>
                      </a:endParaRPr>
                    </a:p>
                  </a:txBody>
                  <a:tcPr anchor="ctr"/>
                </a:tc>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2: Sự an toàn và hợp pháp khi sử dụng thông tin</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26868320"/>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3: Giới thiệu máy tìm kiếm</a:t>
                      </a:r>
                      <a:endParaRPr lang="en-US" sz="2400">
                        <a:latin typeface="Times New Roman" panose="02020603050405020304" pitchFamily="18" charset="0"/>
                        <a:cs typeface="Times New Roman" panose="02020603050405020304" pitchFamily="18" charset="0"/>
                      </a:endParaRPr>
                    </a:p>
                  </a:txBody>
                  <a:tcPr anchor="ctr"/>
                </a:tc>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3: Thực hành phòng vệ trước ảnh hưởng xấu từ Internet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1457683"/>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4: Thực hành tìm kiếm thông tin trên Internet</a:t>
                      </a:r>
                      <a:endParaRPr lang="en-US" sz="2400">
                        <a:latin typeface="Times New Roman" panose="02020603050405020304" pitchFamily="18" charset="0"/>
                        <a:cs typeface="Times New Roman" panose="02020603050405020304" pitchFamily="18" charset="0"/>
                      </a:endParaRP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48496575"/>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5: Giới thiệu thư điện tử</a:t>
                      </a:r>
                      <a:endParaRPr lang="en-US" sz="2400">
                        <a:latin typeface="Times New Roman" panose="02020603050405020304" pitchFamily="18" charset="0"/>
                        <a:cs typeface="Times New Roman" panose="02020603050405020304" pitchFamily="18" charset="0"/>
                      </a:endParaRP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364200590"/>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6: Thực hành sử dụng thư điện tử</a:t>
                      </a:r>
                      <a:endParaRPr lang="en-US" sz="2400">
                        <a:latin typeface="Times New Roman" panose="02020603050405020304" pitchFamily="18" charset="0"/>
                        <a:cs typeface="Times New Roman" panose="02020603050405020304" pitchFamily="18" charset="0"/>
                      </a:endParaRP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50670014"/>
                  </a:ext>
                </a:extLst>
              </a:tr>
            </a:tbl>
          </a:graphicData>
        </a:graphic>
      </p:graphicFrame>
    </p:spTree>
    <p:extLst>
      <p:ext uri="{BB962C8B-B14F-4D97-AF65-F5344CB8AC3E}">
        <p14:creationId xmlns:p14="http://schemas.microsoft.com/office/powerpoint/2010/main" val="704266404"/>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89324730"/>
              </p:ext>
            </p:extLst>
          </p:nvPr>
        </p:nvGraphicFramePr>
        <p:xfrm>
          <a:off x="624113" y="249400"/>
          <a:ext cx="10871200" cy="6309360"/>
        </p:xfrm>
        <a:graphic>
          <a:graphicData uri="http://schemas.openxmlformats.org/drawingml/2006/table">
            <a:tbl>
              <a:tblPr firstRow="1" bandRow="1">
                <a:tableStyleId>{5940675A-B579-460E-94D1-54222C63F5DA}</a:tableStyleId>
              </a:tblPr>
              <a:tblGrid>
                <a:gridCol w="5435600">
                  <a:extLst>
                    <a:ext uri="{9D8B030D-6E8A-4147-A177-3AD203B41FA5}">
                      <a16:colId xmlns:a16="http://schemas.microsoft.com/office/drawing/2014/main" xmlns="" val="2237764190"/>
                    </a:ext>
                  </a:extLst>
                </a:gridCol>
                <a:gridCol w="5435600">
                  <a:extLst>
                    <a:ext uri="{9D8B030D-6E8A-4147-A177-3AD203B41FA5}">
                      <a16:colId xmlns:a16="http://schemas.microsoft.com/office/drawing/2014/main" xmlns="" val="3216486047"/>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latin typeface="Times New Roman" panose="02020603050405020304" pitchFamily="18" charset="0"/>
                          <a:cs typeface="Times New Roman" panose="02020603050405020304" pitchFamily="18" charset="0"/>
                        </a:rPr>
                        <a:t>Chủ</a:t>
                      </a:r>
                      <a:r>
                        <a:rPr lang="en-US" sz="2400" b="1" baseline="0" smtClean="0">
                          <a:latin typeface="Times New Roman" panose="02020603050405020304" pitchFamily="18" charset="0"/>
                          <a:cs typeface="Times New Roman" panose="02020603050405020304" pitchFamily="18" charset="0"/>
                        </a:rPr>
                        <a:t> đề E: ỨNG DỤNG TIN HỌC</a:t>
                      </a:r>
                      <a:endParaRPr lang="en-US" sz="2400" b="1" smtClean="0">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ctr"/>
                      <a:r>
                        <a:rPr lang="en-US" sz="2400" b="1" smtClean="0">
                          <a:latin typeface="Times New Roman" panose="02020603050405020304" pitchFamily="18" charset="0"/>
                          <a:cs typeface="Times New Roman" panose="02020603050405020304" pitchFamily="18" charset="0"/>
                        </a:rPr>
                        <a:t>Chủ</a:t>
                      </a:r>
                      <a:r>
                        <a:rPr lang="en-US" sz="2400" b="1" baseline="0" smtClean="0">
                          <a:latin typeface="Times New Roman" panose="02020603050405020304" pitchFamily="18" charset="0"/>
                          <a:cs typeface="Times New Roman" panose="02020603050405020304" pitchFamily="18" charset="0"/>
                        </a:rPr>
                        <a:t> đề F: GIẢI QUYẾT VẤN ĐỀ VỚI SỰ TRỢ GIÚP CỦA MÁY TÍNH</a:t>
                      </a:r>
                      <a:endParaRPr lang="en-US" sz="2400" b="1">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xmlns="" val="2143292568"/>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1: Tìm kiếm và thay thế trong soạn thảo văn bản</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1: Khái niệm thuật toán</a:t>
                      </a:r>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569536957"/>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2: Trình bày trang, định dạng và in văn bản</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2: Mô tả thuật toán. Cấu trúc tuần tự trong thuật toán</a:t>
                      </a:r>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726868320"/>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3: Thực hành tìm kiếm, thay thế và định dạng văn bản</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3: Cấu trúc rẽ nhánh trong thuật toán</a:t>
                      </a:r>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51457683"/>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4: Trình bày thông tin ở dạng bảng</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4: Cấu trúc lặp trong thuật toán</a:t>
                      </a:r>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648496575"/>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5: Thực hành tổng hợp về soạn thảo văn bản</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5: Thực hành về mô tả thuật toán</a:t>
                      </a:r>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364200590"/>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6: Sơ đồ tư duy</a:t>
                      </a:r>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50670014"/>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7: Thực hành khám phá phần mềm sơ đồ tư duy</a:t>
                      </a:r>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75939730"/>
                  </a:ext>
                </a:extLst>
              </a:tr>
              <a:tr h="370840">
                <a:tc>
                  <a:txBody>
                    <a:bodyPr/>
                    <a:lstStyle/>
                    <a:p>
                      <a:r>
                        <a:rPr lang="en-US" sz="2400" smtClean="0">
                          <a:latin typeface="Times New Roman" panose="02020603050405020304" pitchFamily="18" charset="0"/>
                          <a:cs typeface="Times New Roman" panose="02020603050405020304" pitchFamily="18" charset="0"/>
                        </a:rPr>
                        <a:t>Bài</a:t>
                      </a:r>
                      <a:r>
                        <a:rPr lang="en-US" sz="2400" baseline="0" smtClean="0">
                          <a:latin typeface="Times New Roman" panose="02020603050405020304" pitchFamily="18" charset="0"/>
                          <a:cs typeface="Times New Roman" panose="02020603050405020304" pitchFamily="18" charset="0"/>
                        </a:rPr>
                        <a:t> 8: Dự án nhỏ: Lợi ích của sơ đồ tư duy</a:t>
                      </a:r>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594435985"/>
                  </a:ext>
                </a:extLst>
              </a:tr>
            </a:tbl>
          </a:graphicData>
        </a:graphic>
      </p:graphicFrame>
    </p:spTree>
    <p:extLst>
      <p:ext uri="{BB962C8B-B14F-4D97-AF65-F5344CB8AC3E}">
        <p14:creationId xmlns:p14="http://schemas.microsoft.com/office/powerpoint/2010/main" val="955568168"/>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3997</TotalTime>
  <Words>1301</Words>
  <Application>Microsoft Office PowerPoint</Application>
  <PresentationFormat>Widescreen</PresentationFormat>
  <Paragraphs>96</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Corbel</vt:lpstr>
      <vt:lpstr>Times New Roman</vt:lpstr>
      <vt:lpstr>Tw Cen MT</vt:lpstr>
      <vt:lpstr>Wingdings</vt:lpstr>
      <vt:lpstr>Droplet</vt:lpstr>
      <vt:lpstr> GIỚI THIỆU CHƯƠNG TRÌNH  GIÁO DỤC PHỔ THÔNG 2018   MÔN TIN HỌC LỚP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VAI TRÒ CỦA PHỤ HUYNH TRONG VIỆC HỖ TRỢ HỌC SINH TỰ HỌC TẠI NHÀ</vt:lpstr>
      <vt:lpstr>PowerPoint Presentation</vt:lpstr>
      <vt:lpstr>8. SỰ CHUẨN BỊ CỦA HỌC SINH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Windows User</cp:lastModifiedBy>
  <cp:revision>563</cp:revision>
  <dcterms:created xsi:type="dcterms:W3CDTF">2019-06-28T14:41:07Z</dcterms:created>
  <dcterms:modified xsi:type="dcterms:W3CDTF">2021-06-22T02:57:48Z</dcterms:modified>
</cp:coreProperties>
</file>